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301" r:id="rId7"/>
    <p:sldId id="338" r:id="rId8"/>
    <p:sldId id="302" r:id="rId9"/>
    <p:sldId id="323" r:id="rId10"/>
    <p:sldId id="324" r:id="rId11"/>
    <p:sldId id="325" r:id="rId12"/>
    <p:sldId id="327" r:id="rId13"/>
    <p:sldId id="326" r:id="rId14"/>
    <p:sldId id="328" r:id="rId15"/>
    <p:sldId id="329" r:id="rId16"/>
    <p:sldId id="331" r:id="rId17"/>
    <p:sldId id="303" r:id="rId18"/>
    <p:sldId id="332" r:id="rId19"/>
    <p:sldId id="304" r:id="rId20"/>
    <p:sldId id="333" r:id="rId21"/>
    <p:sldId id="334" r:id="rId22"/>
    <p:sldId id="335" r:id="rId23"/>
    <p:sldId id="336" r:id="rId24"/>
    <p:sldId id="305" r:id="rId25"/>
    <p:sldId id="306" r:id="rId26"/>
    <p:sldId id="307" r:id="rId27"/>
    <p:sldId id="337" r:id="rId28"/>
    <p:sldId id="308" r:id="rId29"/>
    <p:sldId id="309" r:id="rId30"/>
    <p:sldId id="310" r:id="rId31"/>
    <p:sldId id="311" r:id="rId32"/>
    <p:sldId id="320" r:id="rId33"/>
    <p:sldId id="312" r:id="rId34"/>
    <p:sldId id="313" r:id="rId35"/>
    <p:sldId id="314" r:id="rId36"/>
    <p:sldId id="315" r:id="rId37"/>
    <p:sldId id="316" r:id="rId38"/>
    <p:sldId id="317" r:id="rId39"/>
    <p:sldId id="339" r:id="rId40"/>
    <p:sldId id="318" r:id="rId41"/>
    <p:sldId id="340" r:id="rId42"/>
    <p:sldId id="341" r:id="rId43"/>
    <p:sldId id="319" r:id="rId44"/>
    <p:sldId id="346" r:id="rId45"/>
    <p:sldId id="347" r:id="rId46"/>
    <p:sldId id="350" r:id="rId47"/>
    <p:sldId id="348" r:id="rId48"/>
    <p:sldId id="349" r:id="rId49"/>
    <p:sldId id="342" r:id="rId50"/>
    <p:sldId id="343" r:id="rId51"/>
    <p:sldId id="344" r:id="rId52"/>
    <p:sldId id="345" r:id="rId53"/>
    <p:sldId id="351" r:id="rId54"/>
    <p:sldId id="354" r:id="rId55"/>
    <p:sldId id="352" r:id="rId56"/>
    <p:sldId id="353" r:id="rId57"/>
    <p:sldId id="355" r:id="rId58"/>
    <p:sldId id="321" r:id="rId59"/>
    <p:sldId id="356" r:id="rId60"/>
    <p:sldId id="357" r:id="rId61"/>
    <p:sldId id="358" r:id="rId62"/>
    <p:sldId id="322" r:id="rId63"/>
    <p:sldId id="300" r:id="rId64"/>
    <p:sldId id="277" r:id="rId65"/>
    <p:sldId id="27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4F95E-B27E-4112-B31B-B303870DC6E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440B-48A9-4733-8933-8D8CB0E39BF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3440B-48A9-4733-8933-8D8CB0E39BF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9B24-14B0-44FB-B6C5-C34B8D7B47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7C0E-A851-48FD-887B-D61B8032A5A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6A34-FD2D-4021-AC5F-7EA8A847774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A907F333-5C7C-4D1A-9A50-683E012CA39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BC3D-59AC-440E-83C2-E08F771B80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1D18-E926-4448-8398-96ABBF9D838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E366-9835-463E-A360-94B27B0FABF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FDF2-5AAB-4690-BD79-39A1F4ADB2F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3964-8717-48F8-BEA7-5F5B2149C7D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F92F-DADF-411E-A8A9-5FC6512E57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EA75-379D-4493-B02B-150A95DECD2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0F5E-9132-4FB2-947D-7250893D9D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err="1" smtClean="0"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5400" b="1" smtClean="0">
                <a:latin typeface="Roboto" panose="02000000000000000000" pitchFamily="2" charset="0"/>
                <a:ea typeface="Roboto" panose="02000000000000000000" pitchFamily="2" charset="0"/>
              </a:rPr>
              <a:t> liệu</a:t>
            </a:r>
            <a:endParaRPr lang="en-US" sz="5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Trầm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Vũ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Kiệt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22B-9BC4-42B6-BCC6-0AAEE45FC95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4098" name="Picture 2" descr="std::list in C++ with Exam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92" y="2439872"/>
            <a:ext cx="5624015" cy="3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2E2D-7ACB-4B56-A964-50C3E04DE2EF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3074" name="Picture 2" descr="C# List: Definition, Examples, Best Practices, and Pitfall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2374900"/>
            <a:ext cx="90773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2B44-D3A7-4F3C-B7EC-453AAF80BC5E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6146" name="Picture 2" descr="List trong Java AWT - VietTu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40" y="2483675"/>
            <a:ext cx="5985919" cy="378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0C9E-3E21-4BDF-8FFD-065F4313681A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026" name="Picture 2" descr="Hướng dẫn sử dụng Python Lis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62" y="2470245"/>
            <a:ext cx="7696275" cy="37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4BE-7D00-4FB6-9B81-421D85282C3B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2050" name="Picture 2" descr="Python List (With Examples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81" y="2516777"/>
            <a:ext cx="8638038" cy="366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40" y="60960"/>
            <a:ext cx="10515600" cy="1325563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25" y="1184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(offset)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(index=0)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(index=-1)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6D7C-A7E4-4D1F-8CA4-8D0E9596051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5212080"/>
            <a:ext cx="5993765" cy="142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7A0-B8D4-42F8-9C1C-CF34781F4FD8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23329"/>
            <a:ext cx="10515600" cy="288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Tác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vụ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thường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dùng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của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danh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sách</a:t>
            </a:r>
            <a:endParaRPr lang="en-US" dirty="0" err="1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98325"/>
                <a:gridCol w="5717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/>
                        <a:t>L=[]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err="1" smtClean="0"/>
                        <a:t>Khởi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tạo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danh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sách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rỗng</a:t>
                      </a:r>
                      <a:endParaRPr lang="en-US" sz="3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L=[123, “456”,</a:t>
                      </a:r>
                      <a:r>
                        <a:rPr lang="en-US" sz="3200" baseline="0" dirty="0" smtClean="0"/>
                        <a:t> “</a:t>
                      </a:r>
                      <a:r>
                        <a:rPr lang="en-US" sz="3200" baseline="0" dirty="0" err="1" smtClean="0"/>
                        <a:t>abc</a:t>
                      </a:r>
                      <a:r>
                        <a:rPr lang="en-US" sz="3200" baseline="0" dirty="0" smtClean="0"/>
                        <a:t>”, 7.8, {}</a:t>
                      </a:r>
                      <a:r>
                        <a:rPr lang="en-US" sz="3200" dirty="0" smtClean="0"/>
                        <a:t>]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Khởi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tạo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danh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sách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có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giá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trị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L=[“a”, [“b”, “c”], “e”, 100]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Khởi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tạo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danh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sách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có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giá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trị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lồng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L=list(“Python”)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Khởi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tạo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danh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sách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với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i="1" baseline="0" dirty="0" smtClean="0"/>
                        <a:t>list()</a:t>
                      </a:r>
                      <a:endParaRPr lang="en-US" sz="3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L=list(range(-10,10))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Khởi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tạo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danh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sách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trong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khoảng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L[</a:t>
                      </a:r>
                      <a:r>
                        <a:rPr lang="en-US" sz="3200" dirty="0" err="1" smtClean="0"/>
                        <a:t>i</a:t>
                      </a:r>
                      <a:r>
                        <a:rPr lang="en-US" sz="3200" dirty="0" smtClean="0"/>
                        <a:t>]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Lấy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phần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tử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thứ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i="1" baseline="0" dirty="0" err="1" smtClean="0"/>
                        <a:t>i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trong</a:t>
                      </a:r>
                      <a:r>
                        <a:rPr lang="en-US" sz="3200" baseline="0" dirty="0" smtClean="0"/>
                        <a:t> ds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L[</a:t>
                      </a:r>
                      <a:r>
                        <a:rPr lang="en-US" sz="3200" dirty="0" err="1" smtClean="0"/>
                        <a:t>i</a:t>
                      </a:r>
                      <a:r>
                        <a:rPr lang="en-US" sz="3200" dirty="0" smtClean="0"/>
                        <a:t>][j]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Lấy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phần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tử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thứ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i="1" baseline="0" dirty="0" err="1" smtClean="0"/>
                        <a:t>i,j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trong</a:t>
                      </a:r>
                      <a:r>
                        <a:rPr lang="en-US" sz="3200" baseline="0" dirty="0" smtClean="0"/>
                        <a:t> ds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07E7-7291-4384-855B-5936EEBEB48E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Tác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vụ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thường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dùng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của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danh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sách</a:t>
            </a:r>
            <a:endParaRPr lang="en-US" dirty="0" err="1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98325"/>
                <a:gridCol w="5717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L[</a:t>
                      </a:r>
                      <a:r>
                        <a:rPr lang="en-US" sz="1600" b="0" dirty="0" err="1" smtClean="0"/>
                        <a:t>i:j</a:t>
                      </a:r>
                      <a:r>
                        <a:rPr lang="en-US" sz="1600" b="0" dirty="0" smtClean="0"/>
                        <a:t>]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len</a:t>
                      </a:r>
                      <a:r>
                        <a:rPr lang="en-US" sz="1600" dirty="0" smtClean="0"/>
                        <a:t>(L)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L1 + L2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* 5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L.index</a:t>
                      </a:r>
                      <a:r>
                        <a:rPr lang="en-US" sz="1600" dirty="0" smtClean="0"/>
                        <a:t>(X)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Trả về phần tử ở vị trí index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L.count</a:t>
                      </a:r>
                      <a:r>
                        <a:rPr lang="en-US" sz="1600" dirty="0" smtClean="0"/>
                        <a:t>(X)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Trả về số lượng phần tử đã đếm được trong list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L.sort</a:t>
                      </a:r>
                      <a:r>
                        <a:rPr lang="en-US" sz="1600" dirty="0" smtClean="0"/>
                        <a:t>(X)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Sắp xếp danh sách theo thứ tự phần tử từ thấp đến cao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E600-BA9B-44AD-A2C4-0D59E76AD79C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Tác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vụ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thường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dùng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của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danh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sách</a:t>
            </a:r>
            <a:endParaRPr lang="en-US" dirty="0" err="1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98325"/>
                <a:gridCol w="5717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L.reverse</a:t>
                      </a:r>
                      <a:r>
                        <a:rPr lang="en-US" sz="1600" b="0" dirty="0" smtClean="0"/>
                        <a:t>(X)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Đảo ngược thứ tự các phần tử trong list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L.copy</a:t>
                      </a:r>
                      <a:r>
                        <a:rPr lang="en-US" sz="1600" dirty="0" smtClean="0"/>
                        <a:t>()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Trả về bản sao của 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L.clear</a:t>
                      </a:r>
                      <a:r>
                        <a:rPr lang="en-US" sz="1600" dirty="0" smtClean="0"/>
                        <a:t>()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Xóa tất cả phần tử của 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L.pop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Xóa một phần tử trong danh sách </a:t>
                      </a:r>
                      <a:r>
                        <a:rPr lang="en-US" sz="1600" u="sng" dirty="0"/>
                        <a:t>theo vị trí index</a:t>
                      </a:r>
                      <a:endParaRPr lang="en-US" sz="160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L.remove</a:t>
                      </a:r>
                      <a:r>
                        <a:rPr lang="en-US" sz="1600" dirty="0" smtClean="0"/>
                        <a:t>(X)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Xóa phần tử có giá trị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</a:t>
                      </a:r>
                      <a:r>
                        <a:rPr lang="en-US" sz="1600" baseline="0" dirty="0" smtClean="0"/>
                        <a:t> L[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Xóa một phần tử trong danh sách </a:t>
                      </a:r>
                      <a:r>
                        <a:rPr lang="en-US" sz="1600" u="sng" dirty="0"/>
                        <a:t>theo vị trí index</a:t>
                      </a:r>
                      <a:endParaRPr lang="en-US" sz="160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 L[</a:t>
                      </a:r>
                      <a:r>
                        <a:rPr lang="en-US" sz="1600" dirty="0" err="1" smtClean="0"/>
                        <a:t>i:j</a:t>
                      </a:r>
                      <a:r>
                        <a:rPr lang="en-US" sz="1600" dirty="0" smtClean="0"/>
                        <a:t>]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Xóa phần tử theo </a:t>
                      </a:r>
                      <a:r>
                        <a:rPr lang="en-US" sz="1600" u="sng" dirty="0"/>
                        <a:t>vị trí đầu và vị trí cuối</a:t>
                      </a:r>
                      <a:endParaRPr lang="en-US" sz="1600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D88B-6A3D-458A-8028-6711DB713EFB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Chương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3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3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Tác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vụ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thường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dùng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của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danh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sách</a:t>
            </a:r>
            <a:endParaRPr lang="en-US" dirty="0" err="1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98325"/>
                <a:gridCol w="5717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L[</a:t>
                      </a:r>
                      <a:r>
                        <a:rPr lang="en-US" sz="1600" b="0" dirty="0" err="1" smtClean="0"/>
                        <a:t>i:j</a:t>
                      </a:r>
                      <a:r>
                        <a:rPr lang="en-US" sz="1600" b="0" dirty="0" smtClean="0"/>
                        <a:t>] = []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 x in</a:t>
                      </a:r>
                      <a:r>
                        <a:rPr lang="en-US" sz="1600" baseline="0" dirty="0" smtClean="0"/>
                        <a:t> L: print(x)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in L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L.append</a:t>
                      </a:r>
                      <a:r>
                        <a:rPr lang="en-US" sz="1600" dirty="0" smtClean="0"/>
                        <a:t>(8)                                         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ym typeface="+mn-ea"/>
                        </a:rPr>
                        <a:t>Chèn </a:t>
                      </a:r>
                      <a:r>
                        <a:rPr lang="en-US" sz="1600" u="sng" dirty="0" smtClean="0">
                          <a:sym typeface="+mn-ea"/>
                        </a:rPr>
                        <a:t>1 phần tử</a:t>
                      </a:r>
                      <a:r>
                        <a:rPr lang="en-US" sz="1600" dirty="0" smtClean="0">
                          <a:sym typeface="+mn-ea"/>
                        </a:rPr>
                        <a:t> vào cuối danh sách</a:t>
                      </a:r>
                      <a:endParaRPr lang="en-US" sz="1600" dirty="0" smtClean="0"/>
                    </a:p>
                    <a:p>
                      <a:endParaRPr lang="en-US" sz="16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L.extend</a:t>
                      </a:r>
                      <a:r>
                        <a:rPr lang="en-US" sz="1600" dirty="0" smtClean="0"/>
                        <a:t>([6,7,8])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Chèn </a:t>
                      </a:r>
                      <a:r>
                        <a:rPr lang="en-US" sz="1600" u="sng" dirty="0"/>
                        <a:t>nhiều phần tử</a:t>
                      </a:r>
                      <a:r>
                        <a:rPr lang="en-US" sz="1600" dirty="0"/>
                        <a:t> ở cuối danh sách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Thêm tất cả phần tử của list hiện tại vào list khác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L.insert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, X)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Chèn một phần tử vào index cho trước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L[2]</a:t>
                      </a:r>
                      <a:r>
                        <a:rPr lang="en-US" sz="1600" baseline="0" dirty="0" smtClean="0"/>
                        <a:t> = 3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DB0-73F9-43EE-B0D8-621E525789B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vụ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thường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danh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sách</a:t>
            </a:r>
            <a:endParaRPr lang="en-US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737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98325"/>
                <a:gridCol w="5717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/>
                        <a:t>L[</a:t>
                      </a:r>
                      <a:r>
                        <a:rPr lang="en-US" sz="3200" b="0" dirty="0" err="1" smtClean="0"/>
                        <a:t>i:j</a:t>
                      </a:r>
                      <a:r>
                        <a:rPr lang="en-US" sz="3200" b="0" dirty="0" smtClean="0"/>
                        <a:t>]</a:t>
                      </a:r>
                      <a:r>
                        <a:rPr lang="en-US" sz="3200" b="0" baseline="0" dirty="0" smtClean="0"/>
                        <a:t>=[1,2,3]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 = [x**2 for x in range(5)]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list(map(</a:t>
                      </a:r>
                      <a:r>
                        <a:rPr lang="en-US" sz="3200" dirty="0" err="1" smtClean="0"/>
                        <a:t>ord</a:t>
                      </a:r>
                      <a:r>
                        <a:rPr lang="en-US" sz="3200" dirty="0" smtClean="0"/>
                        <a:t>,</a:t>
                      </a:r>
                      <a:r>
                        <a:rPr lang="en-US" sz="3200" baseline="0" dirty="0" smtClean="0"/>
                        <a:t> “spam”))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67C1-E7EC-4C82-829C-9F84561F117A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  <a:endParaRPr lang="en-US" dirty="0" smtClean="0"/>
          </a:p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err="1" smtClean="0"/>
              <a:t>lst</a:t>
            </a:r>
            <a:r>
              <a:rPr lang="en-US" i="1" dirty="0" smtClean="0"/>
              <a:t> = [x * 3 for x in “python”]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#output: [‘</a:t>
            </a:r>
            <a:r>
              <a:rPr lang="en-US" i="1" dirty="0" err="1" smtClean="0"/>
              <a:t>ppp</a:t>
            </a:r>
            <a:r>
              <a:rPr lang="en-US" i="1" dirty="0" smtClean="0"/>
              <a:t>’, ‘</a:t>
            </a:r>
            <a:r>
              <a:rPr lang="en-US" i="1" dirty="0" err="1" smtClean="0"/>
              <a:t>yyy</a:t>
            </a:r>
            <a:r>
              <a:rPr lang="en-US" i="1" dirty="0" smtClean="0"/>
              <a:t>’, ‘</a:t>
            </a:r>
            <a:r>
              <a:rPr lang="en-US" i="1" dirty="0" err="1" smtClean="0"/>
              <a:t>ttt</a:t>
            </a:r>
            <a:r>
              <a:rPr lang="en-US" i="1" dirty="0" smtClean="0"/>
              <a:t>’, ‘</a:t>
            </a:r>
            <a:r>
              <a:rPr lang="en-US" i="1" dirty="0" err="1" smtClean="0"/>
              <a:t>hhh</a:t>
            </a:r>
            <a:r>
              <a:rPr lang="en-US" i="1" dirty="0" smtClean="0"/>
              <a:t>’, ‘</a:t>
            </a:r>
            <a:r>
              <a:rPr lang="en-US" i="1" dirty="0" err="1" smtClean="0"/>
              <a:t>ooo</a:t>
            </a:r>
            <a:r>
              <a:rPr lang="en-US" i="1" dirty="0" smtClean="0"/>
              <a:t>’, ‘</a:t>
            </a:r>
            <a:r>
              <a:rPr lang="en-US" i="1" dirty="0" err="1" smtClean="0"/>
              <a:t>nnn</a:t>
            </a:r>
            <a:r>
              <a:rPr lang="en-US" i="1" dirty="0" smtClean="0"/>
              <a:t>’]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3C0-4854-422B-9702-43151E315FCB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#output: </a:t>
            </a:r>
            <a:r>
              <a:rPr lang="en-US" i="1" dirty="0"/>
              <a:t>[‘</a:t>
            </a:r>
            <a:r>
              <a:rPr lang="en-US" i="1" dirty="0" err="1"/>
              <a:t>ppp</a:t>
            </a:r>
            <a:r>
              <a:rPr lang="en-US" i="1" dirty="0"/>
              <a:t>’, ‘</a:t>
            </a:r>
            <a:r>
              <a:rPr lang="en-US" i="1" dirty="0" err="1"/>
              <a:t>yyy</a:t>
            </a:r>
            <a:r>
              <a:rPr lang="en-US" i="1" dirty="0"/>
              <a:t>’, ‘</a:t>
            </a:r>
            <a:r>
              <a:rPr lang="en-US" i="1" dirty="0" err="1"/>
              <a:t>ttt</a:t>
            </a:r>
            <a:r>
              <a:rPr lang="en-US" i="1" dirty="0"/>
              <a:t>’, ‘</a:t>
            </a:r>
            <a:r>
              <a:rPr lang="en-US" i="1" dirty="0" err="1"/>
              <a:t>hhh</a:t>
            </a:r>
            <a:r>
              <a:rPr lang="en-US" i="1" dirty="0"/>
              <a:t>’, ‘</a:t>
            </a:r>
            <a:r>
              <a:rPr lang="en-US" i="1" dirty="0" err="1"/>
              <a:t>ooo</a:t>
            </a:r>
            <a:r>
              <a:rPr lang="en-US" i="1" dirty="0"/>
              <a:t>’, ‘</a:t>
            </a:r>
            <a:r>
              <a:rPr lang="en-US" i="1" dirty="0" err="1"/>
              <a:t>nnn</a:t>
            </a:r>
            <a:r>
              <a:rPr lang="en-US" i="1" dirty="0"/>
              <a:t>’]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C06-554C-475F-BCD5-C083EE24D482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2209" y="1825625"/>
            <a:ext cx="4907582" cy="1599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Python,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tham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r>
              <a:rPr lang="en-US" i="1" dirty="0" smtClean="0"/>
              <a:t> </a:t>
            </a:r>
            <a:r>
              <a:rPr lang="en-US" i="1" dirty="0" err="1" smtClean="0"/>
              <a:t>thứ</a:t>
            </a:r>
            <a:r>
              <a:rPr lang="en-US" i="1" dirty="0" smtClean="0"/>
              <a:t> </a:t>
            </a:r>
            <a:r>
              <a:rPr lang="en-US" i="1" dirty="0" err="1" smtClean="0"/>
              <a:t>nhất</a:t>
            </a:r>
            <a:r>
              <a:rPr lang="en-US" i="1" dirty="0" smtClean="0"/>
              <a:t>)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tham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r>
              <a:rPr lang="en-US" i="1" dirty="0" smtClean="0"/>
              <a:t> </a:t>
            </a:r>
            <a:r>
              <a:rPr lang="en-US" i="1" dirty="0" err="1" smtClean="0"/>
              <a:t>thứ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758-6746-45B1-8239-31B526988C40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0355" y="4872355"/>
            <a:ext cx="5688965" cy="184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#</a:t>
            </a:r>
            <a:r>
              <a:rPr lang="en-US" i="1" dirty="0"/>
              <a:t>output: [1, 2, 0, 1, </a:t>
            </a:r>
            <a:r>
              <a:rPr lang="en-US" i="1" dirty="0" smtClean="0"/>
              <a:t>2]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AC30-5B83-4DF4-8FD6-FD4AA0F6008D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725" y="1690688"/>
            <a:ext cx="8984549" cy="2920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r>
              <a:rPr lang="en-US" dirty="0"/>
              <a:t>L = ["</a:t>
            </a:r>
            <a:r>
              <a:rPr lang="en-US" dirty="0" err="1"/>
              <a:t>algo</a:t>
            </a:r>
            <a:r>
              <a:rPr lang="en-US" dirty="0"/>
              <a:t>","learning","</a:t>
            </a:r>
            <a:r>
              <a:rPr lang="en-US" dirty="0" err="1"/>
              <a:t>pyTHON</a:t>
            </a:r>
            <a:r>
              <a:rPr lang="en-US" dirty="0"/>
              <a:t>","LIST"]</a:t>
            </a:r>
            <a:endParaRPr lang="en-US" dirty="0"/>
          </a:p>
          <a:p>
            <a:r>
              <a:rPr lang="en-US" dirty="0" err="1"/>
              <a:t>L.</a:t>
            </a:r>
            <a:r>
              <a:rPr lang="en-US" sz="3200" dirty="0" err="1"/>
              <a:t>append</a:t>
            </a:r>
            <a:r>
              <a:rPr lang="en-US" dirty="0"/>
              <a:t>("strings")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[’</a:t>
            </a:r>
            <a:r>
              <a:rPr lang="en-US" i="1" dirty="0" err="1"/>
              <a:t>algo</a:t>
            </a:r>
            <a:r>
              <a:rPr lang="en-US" i="1" dirty="0"/>
              <a:t>’, ’learning’, ’</a:t>
            </a:r>
            <a:r>
              <a:rPr lang="en-US" i="1" dirty="0" err="1"/>
              <a:t>pyTHON</a:t>
            </a:r>
            <a:r>
              <a:rPr lang="en-US" i="1" dirty="0"/>
              <a:t>’, ’LIST’, ’strings’]</a:t>
            </a:r>
            <a:endParaRPr lang="en-US" i="1" dirty="0"/>
          </a:p>
          <a:p>
            <a:r>
              <a:rPr lang="en-US" dirty="0" err="1"/>
              <a:t>L.sort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[’LIST’, ’</a:t>
            </a:r>
            <a:r>
              <a:rPr lang="en-US" i="1" dirty="0" err="1"/>
              <a:t>algo</a:t>
            </a:r>
            <a:r>
              <a:rPr lang="en-US" i="1" dirty="0"/>
              <a:t>’, ’learning’, ’</a:t>
            </a:r>
            <a:r>
              <a:rPr lang="en-US" i="1" dirty="0" err="1"/>
              <a:t>pyTHON</a:t>
            </a:r>
            <a:r>
              <a:rPr lang="en-US" i="1" dirty="0"/>
              <a:t>’, ’strings’]</a:t>
            </a:r>
            <a:endParaRPr lang="en-US" i="1" dirty="0"/>
          </a:p>
          <a:p>
            <a:r>
              <a:rPr lang="en-US" dirty="0" err="1"/>
              <a:t>L.sort</a:t>
            </a:r>
            <a:r>
              <a:rPr lang="en-US" dirty="0"/>
              <a:t>(reverse=True)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[’strings’, ’</a:t>
            </a:r>
            <a:r>
              <a:rPr lang="en-US" i="1" dirty="0" err="1"/>
              <a:t>pyTHON</a:t>
            </a:r>
            <a:r>
              <a:rPr lang="en-US" i="1" dirty="0"/>
              <a:t>’, ’learning’, ’</a:t>
            </a:r>
            <a:r>
              <a:rPr lang="en-US" i="1" dirty="0" err="1"/>
              <a:t>algo</a:t>
            </a:r>
            <a:r>
              <a:rPr lang="en-US" i="1" dirty="0"/>
              <a:t>’, ’LIST’]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78E4-F432-4FFB-ACF5-1BD6348619E2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L.extend</a:t>
            </a:r>
            <a:r>
              <a:rPr lang="en-US" dirty="0"/>
              <a:t>([1,2,3])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[’</a:t>
            </a:r>
            <a:r>
              <a:rPr lang="en-US" i="1" dirty="0" err="1"/>
              <a:t>algo</a:t>
            </a:r>
            <a:r>
              <a:rPr lang="en-US" i="1" dirty="0"/>
              <a:t>’, ’learning’, ’LIST’, ’</a:t>
            </a:r>
            <a:r>
              <a:rPr lang="en-US" i="1" dirty="0" err="1"/>
              <a:t>pyTHON</a:t>
            </a:r>
            <a:r>
              <a:rPr lang="en-US" i="1" dirty="0"/>
              <a:t>’, ’strings’, 1, 2, 3]</a:t>
            </a:r>
            <a:endParaRPr lang="en-US" i="1" dirty="0"/>
          </a:p>
          <a:p>
            <a:r>
              <a:rPr lang="en-US" dirty="0" err="1"/>
              <a:t>L.pop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i="1" dirty="0" smtClean="0"/>
              <a:t>#</a:t>
            </a:r>
            <a:r>
              <a:rPr lang="en-US" i="1" dirty="0"/>
              <a:t>output: 3</a:t>
            </a:r>
            <a:endParaRPr lang="en-US" i="1" dirty="0"/>
          </a:p>
          <a:p>
            <a:r>
              <a:rPr lang="en-US" dirty="0" smtClean="0"/>
              <a:t>L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#output: [’</a:t>
            </a:r>
            <a:r>
              <a:rPr lang="en-US" i="1" dirty="0" err="1" smtClean="0"/>
              <a:t>algo</a:t>
            </a:r>
            <a:r>
              <a:rPr lang="en-US" i="1" dirty="0" smtClean="0"/>
              <a:t>’, ’learning’, ’LIST’, ’</a:t>
            </a:r>
            <a:r>
              <a:rPr lang="en-US" i="1" dirty="0" err="1" smtClean="0"/>
              <a:t>pyTHON</a:t>
            </a:r>
            <a:r>
              <a:rPr lang="en-US" i="1" dirty="0" smtClean="0"/>
              <a:t>’, ’strings’, 1, 2]</a:t>
            </a:r>
            <a:endParaRPr lang="en-US" i="1" dirty="0" smtClean="0"/>
          </a:p>
          <a:p>
            <a:r>
              <a:rPr lang="en-US" dirty="0" err="1" smtClean="0"/>
              <a:t>L.reverse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[2, 1, ’strings’, ’</a:t>
            </a:r>
            <a:r>
              <a:rPr lang="en-US" i="1" dirty="0" err="1"/>
              <a:t>pyTHON</a:t>
            </a:r>
            <a:r>
              <a:rPr lang="en-US" i="1" dirty="0"/>
              <a:t>’, ’LIST’, ’learning’, ’</a:t>
            </a:r>
            <a:r>
              <a:rPr lang="en-US" i="1" dirty="0" err="1"/>
              <a:t>algo</a:t>
            </a:r>
            <a:r>
              <a:rPr lang="en-US" i="1" dirty="0"/>
              <a:t>’]</a:t>
            </a:r>
            <a:endParaRPr lang="en-US" i="1" dirty="0"/>
          </a:p>
          <a:p>
            <a:r>
              <a:rPr lang="en-US" dirty="0" err="1"/>
              <a:t>L.index</a:t>
            </a:r>
            <a:r>
              <a:rPr lang="en-US" dirty="0"/>
              <a:t>("</a:t>
            </a:r>
            <a:r>
              <a:rPr lang="en-US" dirty="0" err="1"/>
              <a:t>algo</a:t>
            </a:r>
            <a:r>
              <a:rPr lang="en-US" dirty="0"/>
              <a:t>")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6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966A-C4F3-4A81-B8DD-3588294CA8C8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r>
              <a:rPr lang="en-US" dirty="0" err="1"/>
              <a:t>L.insert</a:t>
            </a:r>
            <a:r>
              <a:rPr lang="en-US" dirty="0"/>
              <a:t>(2,"integers")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[2, 1, </a:t>
            </a:r>
            <a:r>
              <a:rPr lang="en-US" sz="2350" i="1" dirty="0"/>
              <a:t>’integers’</a:t>
            </a:r>
            <a:r>
              <a:rPr lang="en-US" i="1" dirty="0"/>
              <a:t>, ’strings’, ’</a:t>
            </a:r>
            <a:r>
              <a:rPr lang="en-US" i="1" dirty="0" err="1"/>
              <a:t>pyTHON</a:t>
            </a:r>
            <a:r>
              <a:rPr lang="en-US" i="1" dirty="0"/>
              <a:t>’, ’LIST’, ’learning</a:t>
            </a:r>
            <a:r>
              <a:rPr lang="en-US" i="1" dirty="0" smtClean="0"/>
              <a:t>’, ’</a:t>
            </a:r>
            <a:r>
              <a:rPr lang="en-US" i="1" dirty="0" err="1" smtClean="0"/>
              <a:t>algo</a:t>
            </a:r>
            <a:r>
              <a:rPr lang="en-US" i="1" dirty="0"/>
              <a:t>’]</a:t>
            </a:r>
            <a:endParaRPr lang="en-US" i="1" dirty="0"/>
          </a:p>
          <a:p>
            <a:r>
              <a:rPr lang="en-US" dirty="0" err="1"/>
              <a:t>L.remove</a:t>
            </a:r>
            <a:r>
              <a:rPr lang="en-US" dirty="0"/>
              <a:t>("integers")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[2, 1, ’strings’, ’</a:t>
            </a:r>
            <a:r>
              <a:rPr lang="en-US" i="1" dirty="0" err="1"/>
              <a:t>pyTHON</a:t>
            </a:r>
            <a:r>
              <a:rPr lang="en-US" i="1" dirty="0"/>
              <a:t>’, ’LIST’, ’learning’, ’</a:t>
            </a:r>
            <a:r>
              <a:rPr lang="en-US" i="1" dirty="0" err="1"/>
              <a:t>algo</a:t>
            </a:r>
            <a:r>
              <a:rPr lang="en-US" i="1" dirty="0"/>
              <a:t>’]</a:t>
            </a:r>
            <a:endParaRPr lang="en-US" i="1" dirty="0"/>
          </a:p>
          <a:p>
            <a:r>
              <a:rPr lang="en-US" dirty="0" err="1"/>
              <a:t>L.pop</a:t>
            </a:r>
            <a:r>
              <a:rPr lang="en-US" dirty="0"/>
              <a:t>(2)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’strings’</a:t>
            </a:r>
            <a:endParaRPr lang="en-US" i="1" dirty="0"/>
          </a:p>
          <a:p>
            <a:r>
              <a:rPr lang="en-US" dirty="0"/>
              <a:t>L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[2, 1, ’</a:t>
            </a:r>
            <a:r>
              <a:rPr lang="en-US" i="1" dirty="0" err="1"/>
              <a:t>pyTHON</a:t>
            </a:r>
            <a:r>
              <a:rPr lang="en-US" i="1" dirty="0"/>
              <a:t>’, ’LIST’, ’learning’, ’</a:t>
            </a:r>
            <a:r>
              <a:rPr lang="en-US" i="1" dirty="0" err="1"/>
              <a:t>algo</a:t>
            </a:r>
            <a:r>
              <a:rPr lang="en-US" i="1" dirty="0"/>
              <a:t>’]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9204-44FA-4DF4-B860-1EAE1BC8457C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L.count</a:t>
            </a:r>
            <a:r>
              <a:rPr lang="en-US" dirty="0"/>
              <a:t>(2)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1</a:t>
            </a:r>
            <a:endParaRPr lang="en-US" i="1" dirty="0"/>
          </a:p>
          <a:p>
            <a:r>
              <a:rPr lang="en-US" dirty="0"/>
              <a:t>del L[2:]</a:t>
            </a:r>
            <a:endParaRPr lang="en-US" dirty="0"/>
          </a:p>
          <a:p>
            <a:r>
              <a:rPr lang="en-US" dirty="0"/>
              <a:t>L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#output: [2, 1]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F45D-874F-437C-99BF-A894835BDBBD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đợi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1A0C-5AE2-4AEF-92C4-C688E3E1824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Ngăn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xếp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đợi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9C3-E174-414A-A2FD-09FB6A8EC11F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A54-B857-4F76-A834-8F20C63C5AD6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194" name="Picture 2" descr="stack icon 1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78" y="1690274"/>
            <a:ext cx="4622044" cy="4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(stacks)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(insert)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(remove)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nguyên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tắc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last-in, first-out (LIFO)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(top)</a:t>
            </a:r>
            <a:endParaRPr lang="en-US" dirty="0" smtClean="0"/>
          </a:p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“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” hay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lền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EF11-AE0C-45FB-9BC6-8D89CAFCEC77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B169-7A42-47ED-BD21-6070EC4B1A89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9218" name="Picture 2" descr="APPLICATIONS OF STACKS – Life In Data Structures and Algorithm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6"/>
          <a:stretch>
            <a:fillRect/>
          </a:stretch>
        </p:blipFill>
        <p:spPr bwMode="auto">
          <a:xfrm>
            <a:off x="1918995" y="1347879"/>
            <a:ext cx="8354010" cy="50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method,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i="1" dirty="0" smtClean="0"/>
              <a:t>(push)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i="1" dirty="0" smtClean="0"/>
              <a:t>(pop)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A92B-F0D4-4AE1-947D-5C598D2E9A7E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5061" y="1442256"/>
            <a:ext cx="7705918" cy="3416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in First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A75D-AEA7-416D-95FD-76E9328134FD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0250" name="Picture 10" descr="Action, Variance Valuation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69" y="1693773"/>
            <a:ext cx="5713862" cy="46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in First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3A9-D87E-4936-855E-8BD224623BDD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1266" name="Picture 2" descr="FIFO là gì LIFO là gì - So sánh giữa FIFO và LIFO - Blog của Mr. Logistics  Việt Na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6"/>
          <a:stretch>
            <a:fillRect/>
          </a:stretch>
        </p:blipFill>
        <p:spPr bwMode="auto">
          <a:xfrm>
            <a:off x="1377084" y="1825625"/>
            <a:ext cx="9437832" cy="41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Last in First out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32CD-F89C-499D-8C35-152DD16A3A60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2290" name="Picture 2" descr="▷ Last In - First Out — einfache Definition &amp; Erklärung » Lexik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2" b="29043"/>
          <a:stretch>
            <a:fillRect/>
          </a:stretch>
        </p:blipFill>
        <p:spPr bwMode="auto">
          <a:xfrm>
            <a:off x="-1571" y="2101756"/>
            <a:ext cx="12195142" cy="39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Ngăn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xếp</a:t>
            </a:r>
            <a:endParaRPr lang="en-US" dirty="0" err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BFAE-F87D-4CB5-9365-3EF27F72E38A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3314" name="Picture 2" descr="Books stack. Illustration of colorful books stacked , #sponsored,  #Illustration, #stack, #Books, #stack… | Stack of books, Back to school  crafts, Alphabet preschoo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1" b="9419"/>
          <a:stretch>
            <a:fillRect/>
          </a:stretch>
        </p:blipFill>
        <p:spPr bwMode="auto">
          <a:xfrm>
            <a:off x="3280580" y="1446702"/>
            <a:ext cx="5630839" cy="490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Ngăn</a:t>
            </a:r>
            <a:r>
              <a:rPr lang="en-US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xếp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–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Phương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thức</a:t>
            </a:r>
            <a:endParaRPr lang="en-US" dirty="0" err="1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032375"/>
          </a:xfrm>
        </p:spPr>
        <p:txBody>
          <a:bodyPr>
            <a:normAutofit fontScale="90000" lnSpcReduction="10000"/>
          </a:bodyPr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i="1" dirty="0" smtClean="0"/>
              <a:t>(abstract </a:t>
            </a:r>
            <a:r>
              <a:rPr lang="en-US" sz="1775" i="1" dirty="0" smtClean="0"/>
              <a:t>data </a:t>
            </a:r>
            <a:r>
              <a:rPr lang="en-US" i="1" dirty="0" smtClean="0"/>
              <a:t>type – ADT)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Gọi</a:t>
            </a:r>
            <a:r>
              <a:rPr lang="en-US" dirty="0" smtClean="0"/>
              <a:t> 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S.push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(e)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e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S</a:t>
            </a:r>
            <a:endParaRPr lang="en-US" dirty="0" smtClean="0"/>
          </a:p>
          <a:p>
            <a:pPr lvl="1"/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S.pop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r>
              <a:rPr lang="en-US" dirty="0" smtClean="0"/>
              <a:t>: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S.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 </a:t>
            </a:r>
            <a:r>
              <a:rPr lang="en-US" dirty="0" err="1" smtClean="0"/>
              <a:t>rỗng</a:t>
            </a:r>
            <a:endParaRPr lang="en-US" dirty="0" smtClean="0"/>
          </a:p>
          <a:p>
            <a:pPr lvl="1"/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S. top()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 </a:t>
            </a:r>
            <a:r>
              <a:rPr lang="en-US" dirty="0" err="1" smtClean="0"/>
              <a:t>rỗng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BCC9-C4E9-4BF2-A97A-B41E795D216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endParaRPr lang="en-US" sz="3600" b="1" dirty="0" smtClean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đợi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4636-8DB6-4C66-9A74-DFEAA05215CF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Ngăn</a:t>
            </a:r>
            <a:r>
              <a:rPr lang="en-US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xếp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–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Phương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thức</a:t>
            </a:r>
            <a:endParaRPr lang="en-US" dirty="0" err="1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S.is_empty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False</a:t>
            </a:r>
            <a:endParaRPr lang="en-US" dirty="0" smtClean="0"/>
          </a:p>
          <a:p>
            <a:pPr lvl="1"/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lend(S)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hay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C6DC-DE67-4035-B776-A06D5A749B56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S.push</a:t>
            </a:r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BCF8-6BE9-4772-8A1F-E66DDBEB9CD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4338" name="Picture 2" descr="DS Stack Push Operation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64" y="1825625"/>
            <a:ext cx="73124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S.pop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785B-BB3C-446F-BD50-78B8005A268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7410" name="Picture 2" descr="DS Stack Pop Operation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64" y="1825625"/>
            <a:ext cx="73124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S.top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021-0BA0-43D7-ADCB-C86CD9DEFD2C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6386" name="Picture 2" descr="Stacks And Queues | HackerEarth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91" y="1688124"/>
            <a:ext cx="7815618" cy="46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S.top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1B8-E787-45B3-A964-88B234E49E0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9458" name="Picture 2" descr="Stack Data Structur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51" y="1689183"/>
            <a:ext cx="9153098" cy="46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S.is_empty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9B2D-4D4D-42CB-9B26-EF122AD356F9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5362" name="Picture 2" descr="Implement Stack data structure in javascript | LearnersBucke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1"/>
          <a:stretch>
            <a:fillRect/>
          </a:stretch>
        </p:blipFill>
        <p:spPr bwMode="auto">
          <a:xfrm>
            <a:off x="966511" y="1690688"/>
            <a:ext cx="10258977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C59D-EB61-413D-9C6A-0358C9068807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8434" name="Picture 2" descr="Ngăn xếp (stack) trong C#: cài đặt, ứng dụng, lớp Stack | Tự học IC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85" y="2074460"/>
            <a:ext cx="11442430" cy="385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: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smtClean="0"/>
              <a:t>Stack.py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code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FB17-F901-4302-8792-3DB170865BCE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304" y="1690688"/>
            <a:ext cx="11909392" cy="46212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DBD2-1D29-4C08-AA0A-372E24AC6DC6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003126"/>
            <a:ext cx="12192000" cy="399633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BFD-8AA2-4B04-8B1A-0CE3F6A3DC32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7F42-BCCC-4E66-B931-EEEDCE289BDA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170" name="Picture 2" descr="Free Icon | Lis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131538"/>
            <a:ext cx="12192000" cy="37395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3208-AEC4-4C80-BFF3-9B545344CBE8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6363" y="1567918"/>
            <a:ext cx="5659274" cy="48667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97F-A295-4D27-9EDF-78BB971A9CAD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0327-8650-4EE8-B256-56392D1612E7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3582" y="2497541"/>
            <a:ext cx="7024836" cy="3007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84176"/>
                <a:gridCol w="633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/>
                        <a:t>Stack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err="1" smtClean="0"/>
                        <a:t>Chuyển</a:t>
                      </a:r>
                      <a:r>
                        <a:rPr lang="en-US" sz="3200" b="0" dirty="0" smtClean="0"/>
                        <a:t> </a:t>
                      </a:r>
                      <a:r>
                        <a:rPr lang="en-US" sz="3200" b="0" dirty="0" err="1" smtClean="0"/>
                        <a:t>đổi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từ</a:t>
                      </a:r>
                      <a:r>
                        <a:rPr lang="en-US" sz="3200" b="0" baseline="0" dirty="0" smtClean="0"/>
                        <a:t> List </a:t>
                      </a:r>
                      <a:r>
                        <a:rPr lang="en-US" sz="3200" b="0" baseline="0" dirty="0" err="1" smtClean="0"/>
                        <a:t>dựng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sẵn</a:t>
                      </a:r>
                      <a:endParaRPr lang="en-US" sz="3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S.push</a:t>
                      </a:r>
                      <a:r>
                        <a:rPr lang="en-US" sz="3200" dirty="0" smtClean="0"/>
                        <a:t>(e)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L.1ppend()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S.pop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L.pop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S.top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L[-1]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S.is_empty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len</a:t>
                      </a:r>
                      <a:r>
                        <a:rPr lang="en-US" sz="3200" dirty="0" smtClean="0"/>
                        <a:t>(L)</a:t>
                      </a:r>
                      <a:r>
                        <a:rPr lang="en-US" sz="3200" baseline="0" dirty="0" smtClean="0"/>
                        <a:t> == 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len</a:t>
                      </a:r>
                      <a:r>
                        <a:rPr lang="en-US" sz="3200" dirty="0" smtClean="0"/>
                        <a:t>(S)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len</a:t>
                      </a:r>
                      <a:r>
                        <a:rPr lang="en-US" sz="3200" dirty="0" smtClean="0"/>
                        <a:t>(L)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ECA6-32B8-4FEA-AC94-83497A80E245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1D0E-FFB2-4527-B92E-7AFDD872BDD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/>
          <p:nvPr/>
        </p:nvGraphicFramePr>
        <p:xfrm>
          <a:off x="838200" y="1825625"/>
          <a:ext cx="1051560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84176"/>
                <a:gridCol w="63314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 smtClean="0"/>
                        <a:t>Stack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err="1" smtClean="0"/>
                        <a:t>Thời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gian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thực</a:t>
                      </a:r>
                      <a:r>
                        <a:rPr lang="en-US" sz="3200" b="0" baseline="0" dirty="0" smtClean="0"/>
                        <a:t> </a:t>
                      </a:r>
                      <a:r>
                        <a:rPr lang="en-US" sz="3200" b="0" baseline="0" dirty="0" err="1" smtClean="0"/>
                        <a:t>thi</a:t>
                      </a:r>
                      <a:endParaRPr lang="en-US" sz="3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S.push</a:t>
                      </a:r>
                      <a:r>
                        <a:rPr lang="en-US" sz="3200" dirty="0" smtClean="0"/>
                        <a:t>(e)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O(1)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S.pop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O(1)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S.top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O(1)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S.is_empty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O(1)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len</a:t>
                      </a:r>
                      <a:r>
                        <a:rPr lang="en-US" sz="3200" dirty="0" smtClean="0"/>
                        <a:t>(S)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O(1)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584"/>
            <a:ext cx="10515600" cy="5032375"/>
          </a:xfrm>
        </p:spPr>
        <p:txBody>
          <a:bodyPr>
            <a:normAutofit fontScale="8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Adapter Design Pattern</a:t>
            </a:r>
            <a:endParaRPr lang="en-US" dirty="0" smtClean="0"/>
          </a:p>
          <a:p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NNLT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(OOP)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9DE9-000F-4590-B7B6-69425EF55C8B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sz="3600" b="1" dirty="0" err="1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đợi</a:t>
            </a:r>
            <a:endParaRPr lang="en-US" sz="3600" b="1" dirty="0" smtClean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6701-B901-4DF1-A45F-3ECFBFA65DE5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(queue)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(insert)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(remove)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nguyên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tắc</a:t>
            </a:r>
            <a:r>
              <a:rPr 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first-in, first-out (FIFO)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hang, in qua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C3D0-22BD-4DA6-A4A7-0FB06C176A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0181" y="1399237"/>
            <a:ext cx="6511638" cy="52041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611F-ACCA-4B29-BDE9-F255B57535A9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60960"/>
            <a:ext cx="10515600" cy="1011555"/>
          </a:xfrm>
        </p:spPr>
        <p:txBody>
          <a:bodyPr/>
          <a:lstStyle/>
          <a:p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Hàng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đợi</a:t>
            </a:r>
            <a:endParaRPr lang="en-US" dirty="0" err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" y="913130"/>
            <a:ext cx="10515600" cy="4895850"/>
          </a:xfrm>
        </p:spPr>
        <p:txBody>
          <a:bodyPr>
            <a:normAutofit fontScale="90000" lnSpcReduction="10000"/>
          </a:bodyPr>
          <a:lstStyle/>
          <a:p>
            <a:r>
              <a:rPr lang="en-US" sz="3200" dirty="0" err="1" smtClean="0"/>
              <a:t>Gọi</a:t>
            </a:r>
            <a:r>
              <a:rPr lang="en-US" sz="3200" dirty="0" smtClean="0"/>
              <a:t> Q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đợi</a:t>
            </a:r>
            <a:r>
              <a:rPr lang="en-US" sz="3200" dirty="0" smtClean="0"/>
              <a:t>, ta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method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lvl="1"/>
            <a:r>
              <a:rPr lang="en-US" sz="2800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Q.enqueue</a:t>
            </a:r>
            <a:r>
              <a:rPr lang="en-US" sz="2800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(e)</a:t>
            </a:r>
            <a:r>
              <a:rPr lang="en-US" sz="2800" i="1" dirty="0" smtClean="0"/>
              <a:t>: </a:t>
            </a: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e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Q</a:t>
            </a:r>
            <a:endParaRPr lang="en-US" sz="2800" dirty="0" smtClean="0"/>
          </a:p>
          <a:p>
            <a:pPr lvl="1"/>
            <a:r>
              <a:rPr lang="en-US" sz="2800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Q.</a:t>
            </a:r>
            <a:r>
              <a:rPr lang="en-US" sz="2665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dequeuer</a:t>
            </a:r>
            <a:r>
              <a:rPr lang="en-US" sz="2800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r>
              <a:rPr lang="en-US" sz="2800" i="1" dirty="0" smtClean="0"/>
              <a:t>: </a:t>
            </a:r>
            <a:r>
              <a:rPr lang="en-US" sz="2800" dirty="0" err="1" smtClean="0"/>
              <a:t>bỏ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Q.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Q </a:t>
            </a:r>
            <a:r>
              <a:rPr lang="en-US" sz="2800" dirty="0" err="1" smtClean="0"/>
              <a:t>rỗng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sz="2800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Q.first</a:t>
            </a:r>
            <a:r>
              <a:rPr lang="en-US" sz="2800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r>
              <a:rPr lang="en-US" sz="2800" i="1" dirty="0" smtClean="0"/>
              <a:t>: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Q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xóa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.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Q </a:t>
            </a:r>
            <a:r>
              <a:rPr lang="en-US" sz="2800" dirty="0" err="1" smtClean="0"/>
              <a:t>rỗng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sz="2800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Q.is_empty</a:t>
            </a:r>
            <a:r>
              <a:rPr lang="en-US" sz="2800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  <a:r>
              <a:rPr lang="en-US" sz="2800" i="1" dirty="0" smtClean="0"/>
              <a:t>: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True </a:t>
            </a:r>
            <a:r>
              <a:rPr lang="en-US" sz="2800" dirty="0" err="1" smtClean="0"/>
              <a:t>nếu</a:t>
            </a:r>
            <a:r>
              <a:rPr lang="en-US" sz="2800" dirty="0" smtClean="0"/>
              <a:t> Q </a:t>
            </a:r>
            <a:r>
              <a:rPr lang="en-US" sz="2800" dirty="0" err="1" smtClean="0"/>
              <a:t>rỗng</a:t>
            </a:r>
            <a:r>
              <a:rPr lang="en-US" sz="2800" dirty="0" smtClean="0"/>
              <a:t>, </a:t>
            </a:r>
            <a:r>
              <a:rPr lang="en-US" sz="2800" dirty="0" err="1" smtClean="0"/>
              <a:t>ngược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False.</a:t>
            </a:r>
            <a:endParaRPr lang="en-US" sz="2800" dirty="0" smtClean="0"/>
          </a:p>
          <a:p>
            <a:pPr lvl="1"/>
            <a:r>
              <a:rPr lang="en-US" sz="28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</a:t>
            </a:r>
            <a:r>
              <a:rPr lang="en-US" sz="2800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</a:t>
            </a:r>
            <a:r>
              <a:rPr lang="en-US" sz="2800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(Q)</a:t>
            </a:r>
            <a:r>
              <a:rPr lang="en-US" sz="2800" i="1" dirty="0" smtClean="0"/>
              <a:t>: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hang </a:t>
            </a:r>
            <a:r>
              <a:rPr lang="en-US" sz="2800" dirty="0" err="1" smtClean="0"/>
              <a:t>đợi</a:t>
            </a:r>
            <a:r>
              <a:rPr lang="en-US" sz="2800" dirty="0" smtClean="0"/>
              <a:t> hay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thước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đợi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1DD-8896-4151-9CA5-542BC09C1546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  <a:p>
            <a:r>
              <a:rPr lang="en-US" dirty="0" err="1" smtClean="0"/>
              <a:t>Trong</a:t>
            </a:r>
            <a:r>
              <a:rPr lang="en-US" dirty="0" smtClean="0"/>
              <a:t> Python,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sz="1200" dirty="0" err="1" smtClean="0"/>
              <a:t>bao</a:t>
            </a:r>
            <a:r>
              <a:rPr lang="en-US" sz="1200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hỗn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(mutable),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931B-FD33-4C46-93DE-88AFDB1165A7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đợi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Danh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sách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kết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đơn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C33-4AAF-4F8F-B81B-DB3FD6627B7C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Bài tập 1</a:t>
            </a:r>
            <a:r>
              <a:rPr lang="pt-BR" sz="2800" b="1" dirty="0" smtClean="0"/>
              <a:t>: </a:t>
            </a:r>
            <a:r>
              <a:rPr lang="pt-BR" sz="2800" dirty="0" smtClean="0"/>
              <a:t>Viết một chương trình quản lý sinh viên sử dụng DANH SÁCH. Chú ý thực hiện đầy đủ các hàm của danh sách.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b="1" dirty="0"/>
              <a:t>Bài tập </a:t>
            </a:r>
            <a:r>
              <a:rPr lang="pt-BR" sz="2800" b="1" dirty="0" smtClean="0"/>
              <a:t>2: </a:t>
            </a:r>
            <a:r>
              <a:rPr lang="pt-BR" sz="2800" dirty="0"/>
              <a:t>Viết một chương trình quản </a:t>
            </a:r>
            <a:r>
              <a:rPr lang="pt-BR" sz="2800" dirty="0" smtClean="0"/>
              <a:t>lý sách sử dụng NGĂN XẾP. </a:t>
            </a:r>
            <a:r>
              <a:rPr lang="pt-BR" sz="2800" dirty="0"/>
              <a:t>Chú ý thực hiện đầy đủ các hàm </a:t>
            </a:r>
            <a:r>
              <a:rPr lang="pt-BR" sz="2800" dirty="0" smtClean="0"/>
              <a:t>của ngăn xếp.</a:t>
            </a:r>
            <a:br>
              <a:rPr lang="pt-BR" sz="2800" dirty="0" smtClean="0"/>
            </a:br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i="1" dirty="0" smtClean="0"/>
              <a:t>*Ghi chú: NNLT tùy chọn (Python, C#)</a:t>
            </a: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27DD-BDF8-4002-87ED-E691A0EF8D2F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dirty="0" smtClean="0"/>
              <a:t>(Data Structures and Algorithms), ĐHCT.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HV BCVT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ĐH BKHN</a:t>
            </a:r>
            <a:endParaRPr lang="en-US" dirty="0" smtClean="0"/>
          </a:p>
          <a:p>
            <a:r>
              <a:rPr lang="en-US" dirty="0" smtClean="0"/>
              <a:t>Introduction to Algorithms</a:t>
            </a:r>
            <a:endParaRPr lang="en-US" dirty="0" smtClean="0"/>
          </a:p>
          <a:p>
            <a:r>
              <a:rPr lang="en-US" dirty="0" smtClean="0"/>
              <a:t>Data Structures and Algorithms in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DCD7-01AA-48B8-AC90-D75961BAE63D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Xin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cảm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ơn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Hết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hương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F978-9933-4C3C-B8CE-457BACFD89A7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1028" name="Picture 4" descr="Làm việc với cơ sở dữ liệu trong Excel - sinhvientot.ne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31" y="2434431"/>
            <a:ext cx="8304096" cy="37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ô </a:t>
            </a:r>
            <a:r>
              <a:rPr lang="en-US" dirty="0" err="1" smtClean="0"/>
              <a:t>tô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AB79-CEB5-4344-81E7-BD8C48C2CFBA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2050" name="Picture 2" descr="Danh sách 29 các hãng xe ô tô tại Việt Nam 2020 - Blog Xe Hơi Carmud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74" y="2547894"/>
            <a:ext cx="5480951" cy="38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AC15-616F-4807-A138-C40817C21067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5124" name="Picture 4" descr="a) Declaration of a linked-list data type in C. (b) A C function that... |  Download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09" y="2429301"/>
            <a:ext cx="9920282" cy="374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7409</Words>
  <Application>WPS Presentation</Application>
  <PresentationFormat>Widescreen</PresentationFormat>
  <Paragraphs>679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Arial</vt:lpstr>
      <vt:lpstr>SimSun</vt:lpstr>
      <vt:lpstr>Wingdings</vt:lpstr>
      <vt:lpstr>Roboto</vt:lpstr>
      <vt:lpstr>Wide Latin</vt:lpstr>
      <vt:lpstr>Microsoft YaHei</vt:lpstr>
      <vt:lpstr>Arial Unicode MS</vt:lpstr>
      <vt:lpstr>Calibri Light</vt:lpstr>
      <vt:lpstr>Calibri</vt:lpstr>
      <vt:lpstr>Office Theme</vt:lpstr>
      <vt:lpstr>Cấu trúc dữ liệu</vt:lpstr>
      <vt:lpstr>Cấu trúc dữ liệu</vt:lpstr>
      <vt:lpstr>Nội dung</vt:lpstr>
      <vt:lpstr>Nội dung</vt:lpstr>
      <vt:lpstr>Danh sách</vt:lpstr>
      <vt:lpstr>Danh sách dựng sẵn</vt:lpstr>
      <vt:lpstr>Ví dụ về danh sách</vt:lpstr>
      <vt:lpstr>Ví dụ về danh sách</vt:lpstr>
      <vt:lpstr>Ví dụ về danh sách</vt:lpstr>
      <vt:lpstr>Ví dụ về danh sách</vt:lpstr>
      <vt:lpstr>Ví dụ về danh sách</vt:lpstr>
      <vt:lpstr>Ví dụ về danh sách</vt:lpstr>
      <vt:lpstr>Ví dụ về danh sách</vt:lpstr>
      <vt:lpstr>Ví dụ về danh sách</vt:lpstr>
      <vt:lpstr>Danh sách dựng sẵn</vt:lpstr>
      <vt:lpstr>Danh sách dựng sẵn</vt:lpstr>
      <vt:lpstr>Tác vụ thường dùng của danh sách</vt:lpstr>
      <vt:lpstr>Tác vụ thường dùng của danh sách</vt:lpstr>
      <vt:lpstr>Tác vụ thường dùng của danh sách</vt:lpstr>
      <vt:lpstr>Tác vụ thường dùng của danh sách</vt:lpstr>
      <vt:lpstr>Tác vụ thường dùng của danh sách</vt:lpstr>
      <vt:lpstr>List comprehension and mapping</vt:lpstr>
      <vt:lpstr>List comprehension and mapping</vt:lpstr>
      <vt:lpstr>List comprehension and mapping</vt:lpstr>
      <vt:lpstr>List comprehension and mapping</vt:lpstr>
      <vt:lpstr>List method</vt:lpstr>
      <vt:lpstr>List method</vt:lpstr>
      <vt:lpstr>List method</vt:lpstr>
      <vt:lpstr>List method</vt:lpstr>
      <vt:lpstr>Nội dung</vt:lpstr>
      <vt:lpstr>Ngăn xếp</vt:lpstr>
      <vt:lpstr>Ngăn xếp là gì</vt:lpstr>
      <vt:lpstr>Ví dụ về ngăn xếp</vt:lpstr>
      <vt:lpstr>Ngăn xếp</vt:lpstr>
      <vt:lpstr>Last in First out</vt:lpstr>
      <vt:lpstr>Last in First out</vt:lpstr>
      <vt:lpstr>Last in First out</vt:lpstr>
      <vt:lpstr>Ngăn xếp</vt:lpstr>
      <vt:lpstr>Ngăn xếp – Phương thức</vt:lpstr>
      <vt:lpstr>Ngăn xếp – Phương thức</vt:lpstr>
      <vt:lpstr>S.push(e)</vt:lpstr>
      <vt:lpstr>S.pop()</vt:lpstr>
      <vt:lpstr>S.top()</vt:lpstr>
      <vt:lpstr>S.top()</vt:lpstr>
      <vt:lpstr>S.is_empty()</vt:lpstr>
      <vt:lpstr>len(S)</vt:lpstr>
      <vt:lpstr>Cài đặt ngăn xếp</vt:lpstr>
      <vt:lpstr>Cài đặt ngăn xếp</vt:lpstr>
      <vt:lpstr>Cài đặt ngăn xếp</vt:lpstr>
      <vt:lpstr>Cài đặt ngăn xếp</vt:lpstr>
      <vt:lpstr>Kiểm tra cài đặt ngăn xếp</vt:lpstr>
      <vt:lpstr>Kiểm tra cài đặt ngăn xếp</vt:lpstr>
      <vt:lpstr>Chuyển đổi danh sách và ngăn xếp</vt:lpstr>
      <vt:lpstr>Phân tích độ phức tạp thuật toán</vt:lpstr>
      <vt:lpstr>Adapter Design Pattern</vt:lpstr>
      <vt:lpstr>Nội dung</vt:lpstr>
      <vt:lpstr>Hàng đợi</vt:lpstr>
      <vt:lpstr>Hàng đợi</vt:lpstr>
      <vt:lpstr>Hàng đợi</vt:lpstr>
      <vt:lpstr>Nội dung</vt:lpstr>
      <vt:lpstr>Bài tập về nhà</vt:lpstr>
      <vt:lpstr>Tài liệu tham khảo</vt:lpstr>
      <vt:lpstr>Xin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trức dữ liệu &amp; Giải thuật</dc:title>
  <dc:creator>Kiệt Trầm</dc:creator>
  <cp:lastModifiedBy>Lenovo</cp:lastModifiedBy>
  <cp:revision>106</cp:revision>
  <dcterms:created xsi:type="dcterms:W3CDTF">2020-09-15T02:12:00Z</dcterms:created>
  <dcterms:modified xsi:type="dcterms:W3CDTF">2022-12-05T05:37:25Z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A1EF0561CAAC4FDA907146965F302558</vt:lpwstr>
  </property>
  <property fmtid="{D5CDD505-2E9C-101B-9397-08002B2CF9AE}" pid="3" name="KSOProductBuildVer">
    <vt:lpwstr>1033-11.2.0.11417</vt:lpwstr>
  </property>
</Properties>
</file>