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7"/>
  </p:notesMasterIdLst>
  <p:sldIdLst>
    <p:sldId id="256" r:id="rId3"/>
    <p:sldId id="257" r:id="rId4"/>
    <p:sldId id="258" r:id="rId5"/>
    <p:sldId id="321" r:id="rId6"/>
    <p:sldId id="369" r:id="rId7"/>
    <p:sldId id="356" r:id="rId8"/>
    <p:sldId id="357" r:id="rId9"/>
    <p:sldId id="358" r:id="rId10"/>
    <p:sldId id="372" r:id="rId11"/>
    <p:sldId id="373" r:id="rId12"/>
    <p:sldId id="371" r:id="rId13"/>
    <p:sldId id="370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22" r:id="rId23"/>
    <p:sldId id="367" r:id="rId24"/>
    <p:sldId id="390" r:id="rId25"/>
    <p:sldId id="374" r:id="rId26"/>
    <p:sldId id="391" r:id="rId27"/>
    <p:sldId id="377" r:id="rId28"/>
    <p:sldId id="392" r:id="rId29"/>
    <p:sldId id="375" r:id="rId30"/>
    <p:sldId id="393" r:id="rId31"/>
    <p:sldId id="376" r:id="rId32"/>
    <p:sldId id="368" r:id="rId33"/>
    <p:sldId id="378" r:id="rId34"/>
    <p:sldId id="379" r:id="rId35"/>
    <p:sldId id="380" r:id="rId36"/>
    <p:sldId id="386" r:id="rId37"/>
    <p:sldId id="387" r:id="rId38"/>
    <p:sldId id="381" r:id="rId39"/>
    <p:sldId id="388" r:id="rId40"/>
    <p:sldId id="389" r:id="rId41"/>
    <p:sldId id="382" r:id="rId42"/>
    <p:sldId id="383" r:id="rId43"/>
    <p:sldId id="300" r:id="rId44"/>
    <p:sldId id="277" r:id="rId45"/>
    <p:sldId id="27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4F95E-B27E-4112-B31B-B303870DC6E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3440B-48A9-4733-8933-8D8CB0E39BF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AE25-5ABB-405F-9405-74817078052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6CB-A17B-43C4-AE91-FF78FC73C12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8E8B-DF0D-4D55-9134-BC8AC96E553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9513-97DC-4EBD-8A6B-18CAAE5A098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4C68-9D55-46BF-84EF-3C2C285E286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8A87-A01A-4D0F-9D00-BCA4DFEA1AD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5E39-C0F9-4064-9824-D23F6F4B405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BABD-F0A7-4377-91DA-B3337A4C458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4C5C-2522-44FA-8E99-5215896AFF6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00A0-35AB-4A3E-92BE-EE1DC077086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5CC22-BF3B-4DD9-88BA-385F05ECB0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www.codefellows.org/blog/implementing-a-singly-linked-list-in-python/" TargetMode="External"/><Relationship Id="rId5" Type="http://schemas.openxmlformats.org/officeDocument/2006/relationships/hyperlink" Target="https://www.tutorialspoint.com/python_data_structure/python_linked_lists.htm" TargetMode="External"/><Relationship Id="rId4" Type="http://schemas.openxmlformats.org/officeDocument/2006/relationships/hyperlink" Target="https://www.educative.io/edpresso/how-to-create-a-linked-list-in-python" TargetMode="External"/><Relationship Id="rId3" Type="http://schemas.openxmlformats.org/officeDocument/2006/relationships/hyperlink" Target="https://docs.python.org/3/library/queue.html" TargetMode="External"/><Relationship Id="rId2" Type="http://schemas.openxmlformats.org/officeDocument/2006/relationships/hyperlink" Target="https://www.geeksforgeeks.org/queue-in-python/" TargetMode="External"/><Relationship Id="rId1" Type="http://schemas.openxmlformats.org/officeDocument/2006/relationships/hyperlink" Target="https://dbader.org/blog/queues-in-python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sz="5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trúc</a:t>
            </a:r>
            <a:r>
              <a:rPr lang="en-US" sz="5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US" sz="5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r>
              <a:rPr lang="en-US" sz="5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Giải</a:t>
            </a:r>
            <a:r>
              <a:rPr lang="en-US" sz="54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54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thuật</a:t>
            </a:r>
            <a:endParaRPr lang="en-US" sz="5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Trầm </a:t>
            </a:r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Vũ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Kiệt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IN FIRST OUT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46" y="1825625"/>
            <a:ext cx="7470108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VÍ DỤ VỀ HÀNG ĐỢI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4" y="1855648"/>
            <a:ext cx="7592292" cy="429129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VÍ DỤ VỀ HÀNG ĐỢI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20044"/>
            <a:ext cx="7620000" cy="47625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CÀI ĐẶT HÀNG ĐỢI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Python </a:t>
            </a:r>
            <a:r>
              <a:rPr lang="en-US" dirty="0" err="1" smtClean="0"/>
              <a:t>tên</a:t>
            </a:r>
            <a:r>
              <a:rPr lang="en-US" dirty="0" smtClean="0"/>
              <a:t> ListQueue.py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CÀI ĐẶT HÀNG ĐỢI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811" y="1445050"/>
            <a:ext cx="11748378" cy="49113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CÀI ĐẶT HÀNG ĐỢI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911928"/>
            <a:ext cx="12138058" cy="367996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CÀI ĐẶT HÀNG ĐỢI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770" y="1856509"/>
            <a:ext cx="11836460" cy="42895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KIỂM TRA CÀI ĐẶT HÀNG ĐỢI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1 file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0" y="2889250"/>
            <a:ext cx="5181600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KIỂM TRA CÀI ĐẶT HÀNG ĐỢI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8218" y="1316163"/>
            <a:ext cx="5375564" cy="52040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SÁNH GIỮA QUEUE VÀ LIST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309"/>
                <a:gridCol w="7211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QUEUE</a:t>
                      </a:r>
                      <a:endParaRPr lang="en-US" sz="28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2800" b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ĐỔI TỪ DANH SÁCH DỰNG SẴN</a:t>
                      </a:r>
                      <a:endParaRPr lang="en-US" sz="28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Q.enqueue</a:t>
                      </a:r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L.append</a:t>
                      </a:r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Q.first</a:t>
                      </a:r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L[0]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Q.dequeue</a:t>
                      </a:r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del L[0]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Q.is_empty</a:t>
                      </a:r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(L) == 0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(Q)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(L)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Cấu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trúc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Chương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3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2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sz="3200" dirty="0" smtClean="0"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endParaRPr lang="en-US" sz="3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PHÂN TÍCH ĐỘ PHỨC TẠP THUẬT TOÁN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graphicFrame>
        <p:nvGraphicFramePr>
          <p:cNvPr id="8" name="Content Placeholder 6"/>
          <p:cNvGraphicFramePr/>
          <p:nvPr/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7982"/>
                <a:gridCol w="62276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QUEUE</a:t>
                      </a:r>
                      <a:endParaRPr lang="en-US" sz="28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800" b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GIAN THỰC THI</a:t>
                      </a:r>
                      <a:endParaRPr lang="en-US" sz="28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Q.enqueue</a:t>
                      </a:r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Q.first</a:t>
                      </a:r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Q.dequeue</a:t>
                      </a:r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Q.is_empty</a:t>
                      </a:r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lang="en-US" sz="2800" dirty="0" smtClean="0"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(Q)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2800" dirty="0"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sẵn</a:t>
            </a:r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đợi</a:t>
            </a:r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Danh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sách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liên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kết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đơn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700-4013-4E89-9B60-1F2F5873F2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DANH SÁCH LIÊN KẾT ĐƠN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i="1" dirty="0" smtClean="0"/>
              <a:t>(singly linked list)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i="1" dirty="0" smtClean="0"/>
              <a:t>(node)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tịnh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i="1" dirty="0" smtClean="0"/>
              <a:t>(linear sequence)</a:t>
            </a:r>
            <a:endParaRPr lang="en-US" i="1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  <a:p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Một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nút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có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2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thành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phần</a:t>
            </a:r>
            <a:r>
              <a:rPr lang="en-US" dirty="0" smtClean="0"/>
              <a:t>: </a:t>
            </a:r>
            <a:r>
              <a:rPr lang="en-US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element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next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hay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9" y="365125"/>
            <a:ext cx="11363602" cy="559189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DANH SÁCH LIÊN KẾT ĐƠN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head</a:t>
            </a:r>
            <a:r>
              <a:rPr lang="en-US" dirty="0" smtClean="0"/>
              <a:t>,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tail</a:t>
            </a:r>
            <a:endParaRPr lang="en-US" i="1" dirty="0" smtClean="0"/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head,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tịnh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con </a:t>
            </a:r>
            <a:r>
              <a:rPr lang="en-US" dirty="0" err="1" smtClean="0"/>
              <a:t>trỏ</a:t>
            </a:r>
            <a:r>
              <a:rPr lang="en-US" dirty="0" smtClean="0"/>
              <a:t> next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tail.</a:t>
            </a:r>
            <a:endParaRPr lang="en-US" dirty="0" smtClean="0"/>
          </a:p>
          <a:p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qua (traversing)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DANH SÁCH LIÊN KẾT ĐƠN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1" y="2660074"/>
            <a:ext cx="11498738" cy="26824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DANH SÁCH LIÊN KẾT ĐƠN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Nút</a:t>
                </a:r>
                <a:r>
                  <a:rPr lang="en-US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 </a:t>
                </a:r>
                <a:r>
                  <a:rPr lang="en-US" dirty="0" err="1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cuối</a:t>
                </a:r>
                <a:r>
                  <a:rPr lang="en-US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 </a:t>
                </a:r>
                <a:r>
                  <a:rPr lang="en-US" dirty="0" err="1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danh</a:t>
                </a:r>
                <a:r>
                  <a:rPr lang="en-US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 </a:t>
                </a:r>
                <a:r>
                  <a:rPr lang="en-US" dirty="0" err="1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sách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chứa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dữ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chiếu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rỗng</a:t>
                </a:r>
                <a:r>
                  <a:rPr lang="en-US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 </a:t>
                </a:r>
                <a:r>
                  <a:rPr lang="en-US" dirty="0" err="1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hoặc</a:t>
                </a:r>
                <a:r>
                  <a:rPr lang="en-US" dirty="0" smtClean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 None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hiểu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rỗng</a:t>
                </a:r>
                <a:r>
                  <a:rPr lang="en-US" dirty="0" smtClean="0"/>
                  <a:t> hay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thúc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sách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61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DANH SÁCH LIÊN KẾT ĐƠN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8" y="1995055"/>
            <a:ext cx="11310764" cy="40124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CÀI ĐẶT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Node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Node.py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537" y="2533217"/>
            <a:ext cx="11724926" cy="3643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27" y="1500037"/>
            <a:ext cx="7453746" cy="50025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sẵn</a:t>
            </a:r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đợi</a:t>
            </a:r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700-4013-4E89-9B60-1F2F5873F2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DANH SÁCH LIÊN KẾT ĐƠN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tính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chất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quan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không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cung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cấp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một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vùng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nhớ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liên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tục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head,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1103" y="4927125"/>
            <a:ext cx="10009793" cy="193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THÊM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ĐỐI TƯỢNG ĐẦU DANH SÁCH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head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head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nút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mới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971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THÊM 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ĐỐI TƯỢNG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ĐẦU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DANH SÁCH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Hình</a:t>
            </a:r>
            <a:r>
              <a:rPr lang="en-US" b="1" dirty="0" smtClean="0"/>
              <a:t>: </a:t>
            </a:r>
            <a:r>
              <a:rPr lang="en-US" dirty="0" smtClean="0"/>
              <a:t>(a)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sz="1600" dirty="0" err="1" smtClean="0"/>
              <a:t>thêm</a:t>
            </a:r>
            <a:r>
              <a:rPr lang="en-US" dirty="0" smtClean="0"/>
              <a:t>, (b)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(c)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1271270"/>
            <a:ext cx="7865745" cy="3420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THÊM ĐỐI TƯỢNG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ĐẦU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DANH SÁCH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Gọi</a:t>
            </a:r>
            <a:r>
              <a:rPr lang="en-US" dirty="0" smtClean="0"/>
              <a:t> 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instance </a:t>
            </a:r>
            <a:r>
              <a:rPr lang="en-US" dirty="0" err="1" smtClean="0"/>
              <a:t>của</a:t>
            </a:r>
            <a:r>
              <a:rPr lang="en-US" dirty="0" smtClean="0"/>
              <a:t> class 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3906962"/>
          <a:ext cx="10515600" cy="2259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Algorithm</a:t>
                      </a:r>
                      <a:r>
                        <a:rPr lang="en-US" sz="2000" b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1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Thêm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đối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tượng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danh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sách</a:t>
                      </a:r>
                      <a:endParaRPr lang="en-US" sz="200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  <a:tr h="188912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INPUT</a:t>
                      </a:r>
                      <a:r>
                        <a:rPr lang="en-US" sz="2000" i="1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:</a:t>
                      </a:r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L, e</a:t>
                      </a:r>
                      <a:endParaRPr lang="en-US" sz="20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OUTPUT: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Thêm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vào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của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</a:t>
                      </a:r>
                      <a:endParaRPr lang="en-US" sz="20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1: </a:t>
                      </a:r>
                      <a:r>
                        <a:rPr lang="en-US" sz="20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new_node</a:t>
                      </a:r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= Node(e)</a:t>
                      </a:r>
                      <a:endParaRPr lang="en-US" sz="20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2: </a:t>
                      </a:r>
                      <a:r>
                        <a:rPr lang="en-US" sz="20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new_node.next</a:t>
                      </a:r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= </a:t>
                      </a:r>
                      <a:r>
                        <a:rPr lang="en-US" sz="20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L.head</a:t>
                      </a:r>
                      <a:endParaRPr lang="en-US" sz="20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3: </a:t>
                      </a:r>
                      <a:r>
                        <a:rPr lang="en-US" sz="20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L.head</a:t>
                      </a:r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= </a:t>
                      </a:r>
                      <a:r>
                        <a:rPr lang="en-US" sz="20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new_node</a:t>
                      </a:r>
                      <a:endParaRPr lang="en-US" sz="20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4: </a:t>
                      </a:r>
                      <a:r>
                        <a:rPr lang="en-US" sz="20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L.size</a:t>
                      </a:r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+= 1</a:t>
                      </a:r>
                      <a:endParaRPr lang="en-US" sz="20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THÊM ĐỐI TƯỢNG 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CUỐI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DANH SÁCH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None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tail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THÊM</a:t>
            </a:r>
            <a:r>
              <a:rPr lang="en-US" dirty="0"/>
              <a:t> ĐỐI TƯỢNG 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CUỐI</a:t>
            </a:r>
            <a:r>
              <a:rPr lang="en-US" dirty="0" smtClean="0"/>
              <a:t> </a:t>
            </a:r>
            <a:r>
              <a:rPr lang="en-US" dirty="0"/>
              <a:t>DANH 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2765"/>
            <a:ext cx="10515600" cy="364871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Hình</a:t>
            </a:r>
            <a:r>
              <a:rPr lang="en-US" b="1" dirty="0" smtClean="0"/>
              <a:t>: </a:t>
            </a:r>
            <a:r>
              <a:rPr lang="en-US" dirty="0" smtClean="0"/>
              <a:t>(a)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(b)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(c)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145" y="1858010"/>
            <a:ext cx="8568055" cy="3639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THÊM</a:t>
            </a:r>
            <a:r>
              <a:rPr lang="en-US" dirty="0"/>
              <a:t> ĐỐI TƯỢNG 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CUỐI </a:t>
            </a:r>
            <a:r>
              <a:rPr lang="en-US" dirty="0"/>
              <a:t>DANH 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i="1" dirty="0" smtClean="0"/>
              <a:t>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smtClean="0"/>
              <a:t>instance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i="1" dirty="0" smtClean="0"/>
              <a:t>class Node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0594" y="3860607"/>
          <a:ext cx="9483436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34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Algorithm</a:t>
                      </a:r>
                      <a:r>
                        <a:rPr lang="en-US" sz="2000" b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2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Thêm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đối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tượng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cuối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danh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sách</a:t>
                      </a:r>
                      <a:endParaRPr lang="en-US" sz="200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INPUT</a:t>
                      </a:r>
                      <a:r>
                        <a:rPr lang="en-US" sz="2000" i="1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:</a:t>
                      </a:r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L, e</a:t>
                      </a:r>
                      <a:endParaRPr lang="en-US" sz="20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OUTPUT: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Thêm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vào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cuối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của</a:t>
                      </a:r>
                      <a:r>
                        <a:rPr lang="en-US" sz="20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</a:t>
                      </a:r>
                      <a:endParaRPr lang="en-US" sz="20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1: </a:t>
                      </a:r>
                      <a:r>
                        <a:rPr lang="en-US" sz="20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new_node</a:t>
                      </a:r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= Node(e)</a:t>
                      </a:r>
                      <a:endParaRPr lang="en-US" sz="20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2: </a:t>
                      </a:r>
                      <a:r>
                        <a:rPr lang="en-US" sz="20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new_node.next</a:t>
                      </a:r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= None</a:t>
                      </a:r>
                      <a:endParaRPr lang="en-US" sz="20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3: </a:t>
                      </a:r>
                      <a:r>
                        <a:rPr lang="en-US" sz="20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L.tail.next</a:t>
                      </a:r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= </a:t>
                      </a:r>
                      <a:r>
                        <a:rPr lang="en-US" sz="20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new_node</a:t>
                      </a:r>
                      <a:endParaRPr lang="en-US" sz="20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4: </a:t>
                      </a:r>
                      <a:r>
                        <a:rPr lang="en-US" sz="20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L.tail</a:t>
                      </a:r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= </a:t>
                      </a:r>
                      <a:r>
                        <a:rPr lang="en-US" sz="20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new_node</a:t>
                      </a:r>
                      <a:endParaRPr lang="en-US" sz="20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5: </a:t>
                      </a:r>
                      <a:r>
                        <a:rPr lang="en-US" sz="20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L.size</a:t>
                      </a:r>
                      <a:r>
                        <a:rPr lang="en-US" sz="20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+= 1</a:t>
                      </a:r>
                      <a:endParaRPr lang="en-US" sz="20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XÓA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ĐỐI TƯỢNG Ở ĐẦU DANH SÁCH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ở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,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1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XÓA</a:t>
            </a:r>
            <a:r>
              <a:rPr lang="en-US" dirty="0" smtClean="0"/>
              <a:t> </a:t>
            </a:r>
            <a:r>
              <a:rPr lang="en-US" dirty="0"/>
              <a:t>ĐỐI TƯỢNG </a:t>
            </a:r>
            <a:r>
              <a:rPr lang="en-US" dirty="0" smtClean="0"/>
              <a:t>Ở 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ĐẦU</a:t>
            </a:r>
            <a:r>
              <a:rPr lang="en-US" dirty="0" smtClean="0"/>
              <a:t> </a:t>
            </a:r>
            <a:r>
              <a:rPr lang="en-US" dirty="0"/>
              <a:t>DANH 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Hình</a:t>
            </a:r>
            <a:r>
              <a:rPr lang="en-US" b="1" dirty="0" smtClean="0"/>
              <a:t>: </a:t>
            </a:r>
            <a:r>
              <a:rPr lang="en-US" dirty="0" smtClean="0"/>
              <a:t>(a)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, (b)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head, (c)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&amp;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715" y="1585595"/>
            <a:ext cx="694055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XÓA</a:t>
            </a:r>
            <a:r>
              <a:rPr lang="en-US" dirty="0"/>
              <a:t> ĐỐI TƯỢNG Ở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ĐẦU</a:t>
            </a:r>
            <a:r>
              <a:rPr lang="en-US" dirty="0"/>
              <a:t> DANH SÁCH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i="1" dirty="0" smtClean="0"/>
              <a:t>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smtClean="0"/>
              <a:t>instance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i="1" dirty="0" smtClean="0"/>
              <a:t>class Node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29954" y="3794567"/>
          <a:ext cx="9483436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34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Algorithm</a:t>
                      </a:r>
                      <a:r>
                        <a:rPr lang="en-US" sz="1800" b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3 </a:t>
                      </a:r>
                      <a:r>
                        <a:rPr lang="en-US" sz="18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Xóa</a:t>
                      </a:r>
                      <a:r>
                        <a:rPr lang="en-US" sz="18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đối</a:t>
                      </a:r>
                      <a:r>
                        <a:rPr lang="en-US" sz="18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tượng</a:t>
                      </a:r>
                      <a:r>
                        <a:rPr lang="en-US" sz="18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ở </a:t>
                      </a:r>
                      <a:r>
                        <a:rPr lang="en-US" sz="18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đầu</a:t>
                      </a:r>
                      <a:r>
                        <a:rPr lang="en-US" sz="18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danh</a:t>
                      </a:r>
                      <a:r>
                        <a:rPr lang="en-US" sz="18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sách</a:t>
                      </a:r>
                      <a:endParaRPr lang="en-US" sz="180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INPUT</a:t>
                      </a:r>
                      <a:r>
                        <a:rPr lang="en-US" sz="1800" i="1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: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L</a:t>
                      </a:r>
                      <a:endParaRPr lang="en-US" sz="18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800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OUTPUT: 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đã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xóa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đối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tượng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đầu</a:t>
                      </a:r>
                      <a:endParaRPr lang="en-US" sz="18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1: </a:t>
                      </a:r>
                      <a:r>
                        <a:rPr lang="en-US" sz="1800" b="1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if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L.head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== None </a:t>
                      </a:r>
                      <a:r>
                        <a:rPr lang="en-US" sz="1800" b="1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then</a:t>
                      </a:r>
                      <a:endParaRPr lang="en-US" sz="1800" b="1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2: #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thông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báo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lỗi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: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danh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sách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rỗng</a:t>
                      </a:r>
                      <a:endParaRPr lang="en-US" sz="18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3:</a:t>
                      </a:r>
                      <a:r>
                        <a:rPr lang="en-US" sz="1800" b="1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end if</a:t>
                      </a:r>
                      <a:endParaRPr lang="en-US" sz="1800" b="1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4: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L.head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=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L.head.next</a:t>
                      </a:r>
                      <a:endParaRPr lang="en-US" sz="18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5: </a:t>
                      </a:r>
                      <a:r>
                        <a:rPr lang="en-US" sz="1800" i="1" baseline="0" dirty="0" err="1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L.size</a:t>
                      </a:r>
                      <a:r>
                        <a:rPr lang="en-US" sz="1800" i="1" baseline="0" dirty="0" smtClean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-= 1</a:t>
                      </a:r>
                      <a:endParaRPr lang="en-US" sz="1800" i="1" baseline="0" dirty="0" smtClean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Nội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dung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Danh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sách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dựng</a:t>
            </a:r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sẵn</a:t>
            </a:r>
            <a:endParaRPr lang="en-US" sz="3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endParaRPr lang="en-US" dirty="0" smtClean="0"/>
          </a:p>
          <a:p>
            <a:r>
              <a:rPr lang="en-US" sz="3600" b="1" dirty="0" err="1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Hàng</a:t>
            </a:r>
            <a:r>
              <a:rPr lang="en-US" sz="36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đợi</a:t>
            </a:r>
            <a:endParaRPr lang="en-US" sz="3600" b="1" dirty="0" smtClean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D700-4013-4E89-9B60-1F2F5873F2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XÓA ĐỐI TƯỢNG Ở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CUỐI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DANH SÁCH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ở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i="1" dirty="0" smtClean="0"/>
              <a:t>tail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liền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tail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head</a:t>
            </a:r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4" y="365125"/>
            <a:ext cx="10554386" cy="553647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Bài tập 1</a:t>
            </a:r>
            <a:r>
              <a:rPr lang="pt-BR" sz="2800" b="1" dirty="0" smtClean="0"/>
              <a:t>: </a:t>
            </a:r>
            <a:r>
              <a:rPr lang="vi-VN" sz="2800" dirty="0"/>
              <a:t>Tạo một hàng đợi và hiển thị tất cả các thành viên và kích thước của hàng đợi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b="1" dirty="0"/>
              <a:t>Bài tập </a:t>
            </a:r>
            <a:r>
              <a:rPr lang="pt-BR" sz="2800" b="1" dirty="0" smtClean="0"/>
              <a:t>2: </a:t>
            </a:r>
            <a:r>
              <a:rPr lang="vi-VN" sz="2800" dirty="0"/>
              <a:t>Viết chương trình </a:t>
            </a:r>
            <a:r>
              <a:rPr lang="vi-VN" sz="2800" dirty="0" smtClean="0"/>
              <a:t>để </a:t>
            </a:r>
            <a:r>
              <a:rPr lang="vi-VN" sz="2800" dirty="0"/>
              <a:t>tạo một danh sách được liên kết </a:t>
            </a:r>
            <a:r>
              <a:rPr lang="vi-VN" sz="2800" dirty="0" smtClean="0"/>
              <a:t>đơn, </a:t>
            </a:r>
            <a:r>
              <a:rPr lang="en-US" sz="2800" dirty="0" err="1" smtClean="0"/>
              <a:t>thêm</a:t>
            </a:r>
            <a:r>
              <a:rPr lang="vi-VN" sz="2800" dirty="0" smtClean="0"/>
              <a:t> </a:t>
            </a:r>
            <a:r>
              <a:rPr lang="vi-VN" sz="2800" dirty="0"/>
              <a:t>một số </a:t>
            </a:r>
            <a:r>
              <a:rPr lang="en-US" sz="2800" dirty="0" err="1" smtClean="0"/>
              <a:t>nút</a:t>
            </a:r>
            <a:r>
              <a:rPr lang="vi-VN" sz="2800" dirty="0" smtClean="0"/>
              <a:t> </a:t>
            </a:r>
            <a:r>
              <a:rPr lang="vi-VN" sz="2800" dirty="0"/>
              <a:t>và </a:t>
            </a:r>
            <a:r>
              <a:rPr lang="en-US" sz="2800" dirty="0" err="1" smtClean="0"/>
              <a:t>duyệt</a:t>
            </a:r>
            <a:r>
              <a:rPr lang="vi-VN" sz="2800" dirty="0" smtClean="0"/>
              <a:t> </a:t>
            </a:r>
            <a:r>
              <a:rPr lang="vi-VN" sz="2800" dirty="0"/>
              <a:t>qua danh </a:t>
            </a:r>
            <a:r>
              <a:rPr lang="vi-VN" sz="2800" dirty="0" smtClean="0"/>
              <a:t>sách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/>
              <a:t>Bài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tập</a:t>
            </a:r>
            <a:r>
              <a:rPr lang="en-US" sz="2800" b="1" dirty="0" smtClean="0"/>
              <a:t> 3: </a:t>
            </a:r>
            <a:r>
              <a:rPr lang="vi-VN" sz="2800" dirty="0"/>
              <a:t>Viết chương trình </a:t>
            </a:r>
            <a:r>
              <a:rPr lang="vi-VN" sz="2800" dirty="0" smtClean="0"/>
              <a:t>để </a:t>
            </a:r>
            <a:r>
              <a:rPr lang="vi-VN" sz="2800" dirty="0"/>
              <a:t>tìm kích thước của một danh sách </a:t>
            </a:r>
            <a:r>
              <a:rPr lang="vi-VN" sz="2800" dirty="0" smtClean="0"/>
              <a:t>liên </a:t>
            </a:r>
            <a:r>
              <a:rPr lang="vi-VN" sz="2800" dirty="0"/>
              <a:t>kết </a:t>
            </a:r>
            <a:r>
              <a:rPr lang="vi-VN" sz="2800" dirty="0" smtClean="0"/>
              <a:t>đơn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err="1" smtClean="0"/>
              <a:t>Bài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tập</a:t>
            </a:r>
            <a:r>
              <a:rPr lang="en-US" sz="2800" b="1" dirty="0" smtClean="0"/>
              <a:t> 4: </a:t>
            </a:r>
            <a:r>
              <a:rPr lang="vi-VN" sz="2800" dirty="0"/>
              <a:t>Viết chương trình </a:t>
            </a:r>
            <a:r>
              <a:rPr lang="vi-VN" sz="2800" dirty="0" smtClean="0"/>
              <a:t>để </a:t>
            </a:r>
            <a:r>
              <a:rPr lang="vi-VN" sz="2800" dirty="0"/>
              <a:t>tìm kiếm một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 </a:t>
            </a:r>
            <a:r>
              <a:rPr lang="vi-VN" sz="2800" dirty="0" smtClean="0"/>
              <a:t>cụ </a:t>
            </a:r>
            <a:r>
              <a:rPr lang="vi-VN" sz="2800" dirty="0"/>
              <a:t>thể trong một danh sách </a:t>
            </a:r>
            <a:r>
              <a:rPr lang="vi-VN" sz="2800" dirty="0" smtClean="0"/>
              <a:t>liên </a:t>
            </a:r>
            <a:r>
              <a:rPr lang="vi-VN" sz="2800" dirty="0"/>
              <a:t>kết đơn </a:t>
            </a:r>
            <a:r>
              <a:rPr lang="vi-VN" sz="2800" dirty="0" smtClean="0"/>
              <a:t>và </a:t>
            </a:r>
            <a:r>
              <a:rPr lang="vi-VN" sz="2800" dirty="0"/>
              <a:t>trả về </a:t>
            </a:r>
            <a:r>
              <a:rPr lang="vi-VN" sz="2800" b="1" i="1" dirty="0"/>
              <a:t>true</a:t>
            </a:r>
            <a:r>
              <a:rPr lang="vi-VN" sz="2800" dirty="0"/>
              <a:t> nếu mục đó được tìm thấy, ngược lại trả về </a:t>
            </a:r>
            <a:r>
              <a:rPr lang="vi-VN" sz="2800" b="1" i="1" dirty="0" smtClean="0"/>
              <a:t>false</a:t>
            </a:r>
            <a:endParaRPr lang="pt-BR" sz="28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Queues in Python, </a:t>
            </a:r>
            <a:r>
              <a:rPr lang="en-US" sz="2400" dirty="0" smtClean="0">
                <a:hlinkClick r:id="rId1"/>
              </a:rPr>
              <a:t>https</a:t>
            </a:r>
            <a:r>
              <a:rPr lang="en-US" sz="2400" dirty="0">
                <a:hlinkClick r:id="rId1"/>
              </a:rPr>
              <a:t>://</a:t>
            </a:r>
            <a:r>
              <a:rPr lang="en-US" sz="2400" dirty="0" smtClean="0">
                <a:hlinkClick r:id="rId1"/>
              </a:rPr>
              <a:t>dbader.org/blog/queues-in-python</a:t>
            </a:r>
            <a:endParaRPr lang="en-US" sz="2400" dirty="0" smtClean="0"/>
          </a:p>
          <a:p>
            <a:r>
              <a:rPr lang="en-US" sz="2400" dirty="0"/>
              <a:t>Queue in </a:t>
            </a:r>
            <a:r>
              <a:rPr lang="en-US" sz="2400" dirty="0" smtClean="0"/>
              <a:t>Python,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://www.geeksforgeeks.org/queue-in-python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/>
              <a:t>A synchronized queue class,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docs.python.org/3/library/queue.html</a:t>
            </a:r>
            <a:endParaRPr lang="en-US" sz="2400" dirty="0" smtClean="0"/>
          </a:p>
          <a:p>
            <a:r>
              <a:rPr lang="en-US" sz="2400" dirty="0"/>
              <a:t>How to create a Linked List in Python, 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www.educative.io/edpresso/how-to-create-a-linked-list-in-python</a:t>
            </a:r>
            <a:endParaRPr lang="en-US" sz="2400" dirty="0" smtClean="0"/>
          </a:p>
          <a:p>
            <a:r>
              <a:rPr lang="en-US" sz="2400" dirty="0"/>
              <a:t>Python - Linked Lists, </a:t>
            </a: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www.tutorialspoint.com/python_data_structure/python_linked_lists.htm</a:t>
            </a:r>
            <a:endParaRPr lang="en-US" sz="2400" dirty="0" smtClean="0"/>
          </a:p>
          <a:p>
            <a:r>
              <a:rPr lang="en-US" sz="2400" dirty="0"/>
              <a:t>Implementing a Singly Linked List in Python, </a:t>
            </a:r>
            <a:r>
              <a:rPr lang="en-US" sz="2400" dirty="0">
                <a:hlinkClick r:id="rId6"/>
              </a:rPr>
              <a:t>https://www.codefellows.org/blog/implementing-a-singly-linked-list-in-python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4C68-9D55-46BF-84EF-3C2C285E286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Xin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cảm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ơn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Hết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hương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Phần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2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HÀNG ĐỢI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DANH SÁCH LIÊN KẾT ĐƠN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t>Cấu trúc dữ liệu &amp; Giải thuật</a:t>
            </a: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HÀNG ĐỢI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463"/>
            <a:ext cx="10515600" cy="36336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(queue)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(insert)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(remove)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first-in, first-out (FIFO)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in qua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0181" y="1399237"/>
            <a:ext cx="6511638" cy="520411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20000"/>
          </a:bodyPr>
          <a:lstStyle/>
          <a:p>
            <a:r>
              <a:rPr lang="en-US" sz="3200" dirty="0" err="1" smtClean="0"/>
              <a:t>Gọi</a:t>
            </a:r>
            <a:r>
              <a:rPr lang="en-US" sz="3200" dirty="0" smtClean="0"/>
              <a:t> Q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hàng</a:t>
            </a:r>
            <a:r>
              <a:rPr lang="en-US" sz="3200" dirty="0" smtClean="0"/>
              <a:t> </a:t>
            </a:r>
            <a:r>
              <a:rPr lang="en-US" sz="3200" dirty="0" err="1" smtClean="0"/>
              <a:t>đợi</a:t>
            </a:r>
            <a:r>
              <a:rPr lang="en-US" sz="3200" dirty="0" smtClean="0"/>
              <a:t>, ta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method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sau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pPr lvl="1"/>
            <a:r>
              <a:rPr lang="en-US" sz="2800" i="1" dirty="0" err="1" smtClean="0"/>
              <a:t>Q.enqueue</a:t>
            </a:r>
            <a:r>
              <a:rPr lang="en-US" sz="2800" i="1" dirty="0" smtClean="0"/>
              <a:t>(e): </a:t>
            </a:r>
            <a:r>
              <a:rPr lang="en-US" sz="2800" dirty="0" err="1" smtClean="0"/>
              <a:t>thêm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e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cuối</a:t>
            </a:r>
            <a:r>
              <a:rPr lang="en-US" sz="2800" dirty="0" smtClean="0"/>
              <a:t> Q</a:t>
            </a:r>
            <a:endParaRPr lang="en-US" sz="2800" dirty="0" smtClean="0"/>
          </a:p>
          <a:p>
            <a:pPr lvl="1"/>
            <a:r>
              <a:rPr lang="en-US" sz="2800" i="1" dirty="0" err="1" smtClean="0"/>
              <a:t>Q.dequeue</a:t>
            </a:r>
            <a:r>
              <a:rPr lang="en-US" sz="2800" i="1" dirty="0" smtClean="0"/>
              <a:t>(): </a:t>
            </a:r>
            <a:r>
              <a:rPr lang="en-US" sz="2800" dirty="0" err="1" smtClean="0"/>
              <a:t>bỏ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tiên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Q.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Q </a:t>
            </a:r>
            <a:r>
              <a:rPr lang="en-US" sz="2800" dirty="0" err="1" smtClean="0"/>
              <a:t>rỗng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/>
            <a:r>
              <a:rPr lang="en-US" sz="2800" i="1" dirty="0" err="1" smtClean="0"/>
              <a:t>Q.first</a:t>
            </a:r>
            <a:r>
              <a:rPr lang="en-US" sz="2800" i="1" dirty="0" smtClean="0"/>
              <a:t>():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tiên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Q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xóa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.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Q </a:t>
            </a:r>
            <a:r>
              <a:rPr lang="en-US" sz="2800" dirty="0" err="1" smtClean="0"/>
              <a:t>rỗng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/>
            <a:r>
              <a:rPr lang="en-US" sz="2800" i="1" dirty="0" err="1" smtClean="0"/>
              <a:t>Q.is_empty</a:t>
            </a:r>
            <a:r>
              <a:rPr lang="en-US" sz="2800" i="1" dirty="0" smtClean="0"/>
              <a:t>():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True </a:t>
            </a:r>
            <a:r>
              <a:rPr lang="en-US" sz="2800" dirty="0" err="1" smtClean="0"/>
              <a:t>nếu</a:t>
            </a:r>
            <a:r>
              <a:rPr lang="en-US" sz="2800" dirty="0" smtClean="0"/>
              <a:t> Q </a:t>
            </a:r>
            <a:r>
              <a:rPr lang="en-US" sz="2800" dirty="0" err="1" smtClean="0"/>
              <a:t>rỗng</a:t>
            </a:r>
            <a:r>
              <a:rPr lang="en-US" sz="2800" dirty="0" smtClean="0"/>
              <a:t>, </a:t>
            </a:r>
            <a:r>
              <a:rPr lang="en-US" sz="2800" dirty="0" err="1" smtClean="0"/>
              <a:t>ngược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False.</a:t>
            </a:r>
            <a:endParaRPr lang="en-US" sz="2800" dirty="0" smtClean="0"/>
          </a:p>
          <a:p>
            <a:pPr lvl="1"/>
            <a:r>
              <a:rPr lang="en-US" sz="2800" dirty="0" err="1" smtClean="0"/>
              <a:t>l</a:t>
            </a:r>
            <a:r>
              <a:rPr lang="en-US" sz="2800" i="1" dirty="0" err="1" smtClean="0"/>
              <a:t>en</a:t>
            </a:r>
            <a:r>
              <a:rPr lang="en-US" sz="2800" i="1" dirty="0" smtClean="0"/>
              <a:t>(Q):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đợi</a:t>
            </a:r>
            <a:r>
              <a:rPr lang="en-US" sz="2800" dirty="0" smtClean="0"/>
              <a:t> hay </a:t>
            </a:r>
            <a:r>
              <a:rPr lang="en-US" sz="2800" dirty="0" err="1" smtClean="0"/>
              <a:t>còn</a:t>
            </a:r>
            <a:r>
              <a:rPr lang="en-US" sz="2800" dirty="0" smtClean="0"/>
              <a:t> </a:t>
            </a:r>
            <a:r>
              <a:rPr lang="en-US" sz="2800" dirty="0" err="1" smtClean="0"/>
              <a:t>gọi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kích</a:t>
            </a:r>
            <a:r>
              <a:rPr lang="en-US" sz="2800" dirty="0" smtClean="0"/>
              <a:t> </a:t>
            </a:r>
            <a:r>
              <a:rPr lang="en-US" sz="2800" dirty="0" err="1" smtClean="0"/>
              <a:t>thước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đợi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ENQUEUE VÀ DEQUEUE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37" y="1825625"/>
            <a:ext cx="6651726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1E6-2D9F-403F-BFD8-D882E2357D6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Cấu trúc dữ liệu &amp; Giải thuật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DE7DD-0800-4FBA-86CC-CC5BCF4F05B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7324</Words>
  <Application>WPS Presentation</Application>
  <PresentationFormat>Widescreen</PresentationFormat>
  <Paragraphs>530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Arial</vt:lpstr>
      <vt:lpstr>SimSun</vt:lpstr>
      <vt:lpstr>Wingdings</vt:lpstr>
      <vt:lpstr>Roboto</vt:lpstr>
      <vt:lpstr>Wide Latin</vt:lpstr>
      <vt:lpstr>Microsoft YaHei</vt:lpstr>
      <vt:lpstr>Arial Unicode MS</vt:lpstr>
      <vt:lpstr>Calibri Light</vt:lpstr>
      <vt:lpstr>Calibri</vt:lpstr>
      <vt:lpstr>Times New Roman</vt:lpstr>
      <vt:lpstr>Cambria Math</vt:lpstr>
      <vt:lpstr>Office Theme</vt:lpstr>
      <vt:lpstr>Cấu trúc dữ liệu &amp; Giải thuật</vt:lpstr>
      <vt:lpstr>Cấu trúc dữ liệu</vt:lpstr>
      <vt:lpstr>Nội dung</vt:lpstr>
      <vt:lpstr>Nội dung</vt:lpstr>
      <vt:lpstr>HÀNG ĐỢI</vt:lpstr>
      <vt:lpstr>Hàng đợi</vt:lpstr>
      <vt:lpstr>Hàng đợi</vt:lpstr>
      <vt:lpstr>Hàng đợi</vt:lpstr>
      <vt:lpstr>ENQUEUE VÀ DEQUEUE</vt:lpstr>
      <vt:lpstr>FIRST IN FIRST OUT</vt:lpstr>
      <vt:lpstr>VÍ DỤ VỀ HÀNG ĐỢI</vt:lpstr>
      <vt:lpstr>VÍ DỤ VỀ HÀNG ĐỢI</vt:lpstr>
      <vt:lpstr>CÀI ĐẶT HÀNG ĐỢI</vt:lpstr>
      <vt:lpstr>CÀI ĐẶT HÀNG ĐỢI</vt:lpstr>
      <vt:lpstr>CÀI ĐẶT HÀNG ĐỢI</vt:lpstr>
      <vt:lpstr>CÀI ĐẶT HÀNG ĐỢI</vt:lpstr>
      <vt:lpstr>KIỂM TRA CÀI ĐẶT HÀNG ĐỢI</vt:lpstr>
      <vt:lpstr>KIỂM TRA CÀI ĐẶT HÀNG ĐỢI</vt:lpstr>
      <vt:lpstr>SO SÁNH GIỮA QUEUE VÀ LIST</vt:lpstr>
      <vt:lpstr>PHÂN TÍCH ĐỘ PHỨC TẠP THUẬT TOÁN</vt:lpstr>
      <vt:lpstr>Nội dung</vt:lpstr>
      <vt:lpstr>DANH SÁCH LIÊN KẾT ĐƠN</vt:lpstr>
      <vt:lpstr>PowerPoint 演示文稿</vt:lpstr>
      <vt:lpstr>DANH SÁCH LIÊN KẾT ĐƠN</vt:lpstr>
      <vt:lpstr>DANH SÁCH LIÊN KẾT ĐƠN</vt:lpstr>
      <vt:lpstr>DANH SÁCH LIÊN KẾT ĐƠN</vt:lpstr>
      <vt:lpstr>DANH SÁCH LIÊN KẾT ĐƠN</vt:lpstr>
      <vt:lpstr>CÀI ĐẶT NODE</vt:lpstr>
      <vt:lpstr>NODE</vt:lpstr>
      <vt:lpstr>DANH SÁCH LIÊN KẾT ĐƠN</vt:lpstr>
      <vt:lpstr>THÊM ĐỐI TƯỢNG ĐẦU DANH SÁCH</vt:lpstr>
      <vt:lpstr>THÊM ĐỐI TƯỢNG ĐẦU DANH SÁCH</vt:lpstr>
      <vt:lpstr>THÊM ĐỐI TƯỢNG ĐẦU DANH SÁCH</vt:lpstr>
      <vt:lpstr>THÊM ĐỐI TƯỢNG CUỐI DANH SÁCH</vt:lpstr>
      <vt:lpstr>THÊM ĐỐI TƯỢNG CUỐI DANH SÁCH</vt:lpstr>
      <vt:lpstr>THÊM ĐỐI TƯỢNG CUỐI DANH SÁCH</vt:lpstr>
      <vt:lpstr>XÓA ĐỐI TƯỢNG Ở ĐẦU DANH SÁCH</vt:lpstr>
      <vt:lpstr>XÓA ĐỐI TƯỢNG Ở ĐẦU DANH SÁCH</vt:lpstr>
      <vt:lpstr>XÓA ĐỐI TƯỢNG Ở ĐẦU DANH SÁCH</vt:lpstr>
      <vt:lpstr>XÓA ĐỐI TƯỢNG Ở CUỐI DANH SÁCH</vt:lpstr>
      <vt:lpstr>PowerPoint 演示文稿</vt:lpstr>
      <vt:lpstr>Bài tập về nhà</vt:lpstr>
      <vt:lpstr>Tài liệu tham khảo</vt:lpstr>
      <vt:lpstr>Xin cảm ơn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trức dữ liệu &amp; Giải thuật</dc:title>
  <dc:creator>Kiệt Trầm</dc:creator>
  <cp:lastModifiedBy>Lenovo</cp:lastModifiedBy>
  <cp:revision>126</cp:revision>
  <dcterms:created xsi:type="dcterms:W3CDTF">2020-09-15T02:12:00Z</dcterms:created>
  <dcterms:modified xsi:type="dcterms:W3CDTF">2022-12-05T05:39:35Z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0D0684414FEC4593BB2367D15112D32C</vt:lpwstr>
  </property>
  <property fmtid="{D5CDD505-2E9C-101B-9397-08002B2CF9AE}" pid="3" name="KSOProductBuildVer">
    <vt:lpwstr>1033-11.2.0.11417</vt:lpwstr>
  </property>
</Properties>
</file>