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3"/>
  </p:notesMasterIdLst>
  <p:sldIdLst>
    <p:sldId id="256" r:id="rId3"/>
    <p:sldId id="257" r:id="rId4"/>
    <p:sldId id="258" r:id="rId5"/>
    <p:sldId id="301" r:id="rId6"/>
    <p:sldId id="307" r:id="rId7"/>
    <p:sldId id="309" r:id="rId8"/>
    <p:sldId id="310" r:id="rId9"/>
    <p:sldId id="314" r:id="rId10"/>
    <p:sldId id="315" r:id="rId11"/>
    <p:sldId id="311" r:id="rId12"/>
    <p:sldId id="312" r:id="rId13"/>
    <p:sldId id="313" r:id="rId14"/>
    <p:sldId id="302" r:id="rId15"/>
    <p:sldId id="316" r:id="rId16"/>
    <p:sldId id="317" r:id="rId17"/>
    <p:sldId id="319" r:id="rId18"/>
    <p:sldId id="320" r:id="rId19"/>
    <p:sldId id="321" r:id="rId20"/>
    <p:sldId id="322" r:id="rId21"/>
    <p:sldId id="324" r:id="rId22"/>
    <p:sldId id="325" r:id="rId23"/>
    <p:sldId id="326" r:id="rId24"/>
    <p:sldId id="327" r:id="rId25"/>
    <p:sldId id="318" r:id="rId26"/>
    <p:sldId id="329" r:id="rId27"/>
    <p:sldId id="303" r:id="rId28"/>
    <p:sldId id="330" r:id="rId29"/>
    <p:sldId id="331" r:id="rId30"/>
    <p:sldId id="332" r:id="rId31"/>
    <p:sldId id="333" r:id="rId32"/>
    <p:sldId id="334" r:id="rId33"/>
    <p:sldId id="335" r:id="rId34"/>
    <p:sldId id="304" r:id="rId35"/>
    <p:sldId id="336" r:id="rId36"/>
    <p:sldId id="337" r:id="rId37"/>
    <p:sldId id="338" r:id="rId38"/>
    <p:sldId id="345" r:id="rId39"/>
    <p:sldId id="339" r:id="rId40"/>
    <p:sldId id="340" r:id="rId41"/>
    <p:sldId id="305" r:id="rId42"/>
    <p:sldId id="341" r:id="rId43"/>
    <p:sldId id="342" r:id="rId44"/>
    <p:sldId id="343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44" r:id="rId58"/>
    <p:sldId id="358" r:id="rId59"/>
    <p:sldId id="361" r:id="rId60"/>
    <p:sldId id="362" r:id="rId61"/>
    <p:sldId id="359" r:id="rId62"/>
    <p:sldId id="306" r:id="rId63"/>
    <p:sldId id="363" r:id="rId64"/>
    <p:sldId id="360" r:id="rId65"/>
    <p:sldId id="364" r:id="rId66"/>
    <p:sldId id="365" r:id="rId67"/>
    <p:sldId id="366" r:id="rId68"/>
    <p:sldId id="367" r:id="rId69"/>
    <p:sldId id="300" r:id="rId70"/>
    <p:sldId id="308" r:id="rId71"/>
    <p:sldId id="278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notesMaster" Target="notesMasters/notesMaster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4F95E-B27E-4112-B31B-B303870DC6E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3440B-48A9-4733-8933-8D8CB0E39BF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01F3AE25-5ABB-405F-9405-74817078052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CC22-BF3B-4DD9-88BA-385F05ECB0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CC22-BF3B-4DD9-88BA-385F05ECB0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CC22-BF3B-4DD9-88BA-385F05ECB0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CC22-BF3B-4DD9-88BA-385F05ECB0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CC22-BF3B-4DD9-88BA-385F05ECB0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6CB-A17B-43C4-AE91-FF78FC73C12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8E8B-DF0D-4D55-9134-BC8AC96E553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2FC19513-97DC-4EBD-8A6B-18CAAE5A098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1FB4C68-9D55-46BF-84EF-3C2C285E286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A87-A01A-4D0F-9D00-BCA4DFEA1AD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5E39-C0F9-4064-9824-D23F6F4B405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BABD-F0A7-4377-91DA-B3337A4C4588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4C5C-2522-44FA-8E99-5215896AFF6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00A0-35AB-4A3E-92BE-EE1DC077086C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795CC22-BF3B-4DD9-88BA-385F05ECB0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199" y="2404534"/>
            <a:ext cx="5768803" cy="1646302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Cấu</a:t>
            </a:r>
            <a:r>
              <a:rPr lang="en-US" sz="5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54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trúc</a:t>
            </a:r>
            <a:r>
              <a:rPr lang="en-US" sz="5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54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dữ</a:t>
            </a:r>
            <a:r>
              <a:rPr lang="en-US" sz="5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54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liệu</a:t>
            </a:r>
            <a:r>
              <a:rPr lang="en-US" sz="5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en-US" sz="54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Giải</a:t>
            </a:r>
            <a:r>
              <a:rPr lang="en-US" sz="5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54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thuật</a:t>
            </a:r>
            <a:endParaRPr lang="en-US" sz="5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Mối quan hệ giữa các nút</a:t>
            </a:r>
            <a:endParaRPr lang="en-US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smtClean="0"/>
              <a:t>Hai hay nhiều nút có cùng cha được gọi là </a:t>
            </a:r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anh chị em</a:t>
            </a:r>
            <a:r>
              <a:rPr lang="en-US" smtClean="0"/>
              <a:t> (</a:t>
            </a:r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siblings</a:t>
            </a:r>
            <a:r>
              <a:rPr lang="en-US" smtClean="0"/>
              <a:t>)</a:t>
            </a:r>
            <a:endParaRPr lang="en-US" smtClean="0"/>
          </a:p>
          <a:p>
            <a:r>
              <a:rPr lang="en-US" sz="1600" smtClean="0"/>
              <a:t>Một </a:t>
            </a:r>
            <a:r>
              <a:rPr lang="en-US" smtClean="0"/>
              <a:t>nút được gọi là </a:t>
            </a:r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nút ngoại </a:t>
            </a:r>
            <a:r>
              <a:rPr lang="en-US" smtClean="0"/>
              <a:t>(</a:t>
            </a:r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external</a:t>
            </a:r>
            <a:r>
              <a:rPr lang="en-US" smtClean="0"/>
              <a:t>) khi nút đó không có con nào</a:t>
            </a:r>
            <a:endParaRPr lang="en-US" smtClean="0"/>
          </a:p>
          <a:p>
            <a:r>
              <a:rPr lang="en-US" smtClean="0"/>
              <a:t>Nút ngoại còn được gọi là </a:t>
            </a:r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nút lá </a:t>
            </a:r>
            <a:r>
              <a:rPr lang="en-US" smtClean="0"/>
              <a:t>(</a:t>
            </a:r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leaves</a:t>
            </a:r>
            <a:r>
              <a:rPr lang="en-US" smtClean="0"/>
              <a:t>)</a:t>
            </a:r>
            <a:endParaRPr lang="en-US" smtClean="0"/>
          </a:p>
          <a:p>
            <a:r>
              <a:rPr lang="en-US" smtClean="0"/>
              <a:t>Một nút được gọi là </a:t>
            </a:r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nút nội</a:t>
            </a:r>
            <a:r>
              <a:rPr lang="en-US" smtClean="0"/>
              <a:t> (</a:t>
            </a:r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internal</a:t>
            </a:r>
            <a:r>
              <a:rPr lang="en-US" smtClean="0"/>
              <a:t>) khi nút đó có một hoặc nhiều con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Mối quan hệ giữa các </a:t>
            </a:r>
            <a:r>
              <a:rPr lang="en-US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nút</a:t>
            </a:r>
            <a:endParaRPr lang="en-US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Cây con </a:t>
            </a:r>
            <a:r>
              <a:rPr lang="en-US" smtClean="0"/>
              <a:t>(</a:t>
            </a:r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sub-tree</a:t>
            </a:r>
            <a:r>
              <a:rPr lang="en-US" smtClean="0"/>
              <a:t>) của cây T có gốc tại nút v bao gồm v và tất cả các nút con và các nút sau đó</a:t>
            </a:r>
            <a:endParaRPr lang="en-US" smtClean="0"/>
          </a:p>
          <a:p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Một cạnh</a:t>
            </a:r>
            <a:r>
              <a:rPr lang="en-US" smtClean="0"/>
              <a:t> (</a:t>
            </a:r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edge</a:t>
            </a:r>
            <a:r>
              <a:rPr lang="en-US" smtClean="0"/>
              <a:t>) là một cặp nút (u, v) sao cho u là cha của v hoặc ngược lại</a:t>
            </a:r>
            <a:endParaRPr lang="en-US" smtClean="0"/>
          </a:p>
          <a:p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Một đường</a:t>
            </a:r>
            <a:r>
              <a:rPr lang="en-US" smtClean="0"/>
              <a:t> (</a:t>
            </a:r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path</a:t>
            </a:r>
            <a:r>
              <a:rPr lang="en-US" smtClean="0"/>
              <a:t>) là chuỗi các nút sao cho 2 nút liên tiếp trong chuỗi hình thành một cạnh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Mối quan hệ giữa các </a:t>
            </a:r>
            <a:r>
              <a:rPr lang="en-US" smtClean="0"/>
              <a:t>nút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8477" y="1578755"/>
            <a:ext cx="7522186" cy="446260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dung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Autofit/>
          </a:bodyPr>
          <a:lstStyle/>
          <a:p>
            <a:r>
              <a:rPr lang="en-US" sz="3200" smtClean="0"/>
              <a:t>Khái niệm về cây</a:t>
            </a:r>
            <a:endParaRPr lang="en-US" sz="3200" smtClean="0"/>
          </a:p>
          <a:p>
            <a:r>
              <a:rPr lang="en-US" sz="3200" b="1" smtClean="0">
                <a:solidFill>
                  <a:srgbClr val="FF0000"/>
                </a:solidFill>
              </a:rPr>
              <a:t>Cài đặt cấu trúc dữ liệu trừu tượng cây</a:t>
            </a:r>
            <a:endParaRPr lang="en-US" sz="3200" b="1" smtClean="0">
              <a:solidFill>
                <a:srgbClr val="FF0000"/>
              </a:solidFill>
            </a:endParaRPr>
          </a:p>
          <a:p>
            <a:r>
              <a:rPr lang="en-US" sz="3200" smtClean="0"/>
              <a:t>Cây nhị phân</a:t>
            </a:r>
            <a:endParaRPr lang="en-US" sz="3200" smtClean="0"/>
          </a:p>
          <a:p>
            <a:r>
              <a:rPr lang="en-US" sz="3200" smtClean="0"/>
              <a:t>Cài đặt cấu trúc dữ liệu trừu tượng cây nhị phân</a:t>
            </a:r>
            <a:endParaRPr lang="en-US" sz="3200" smtClean="0"/>
          </a:p>
          <a:p>
            <a:r>
              <a:rPr lang="en-US" sz="3200" smtClean="0"/>
              <a:t>Cài đặt cây nhị phân bằng cấu trúc liên kết</a:t>
            </a:r>
            <a:endParaRPr lang="en-US" sz="3200" smtClean="0"/>
          </a:p>
          <a:p>
            <a:r>
              <a:rPr lang="en-US" sz="3200" smtClean="0"/>
              <a:t>Các phương pháp duyệt cây</a:t>
            </a:r>
            <a:endParaRPr lang="en-US" sz="32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D700-4013-4E89-9B60-1F2F5873F20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cây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Đối với cấu trúc phi tuyến tính như cấu trúc cây, chúng ta định vị vị trí bằng position</a:t>
            </a:r>
            <a:endParaRPr lang="en-US" smtClean="0"/>
          </a:p>
          <a:p>
            <a:r>
              <a:rPr lang="en-US" smtClean="0"/>
              <a:t>Mỗi đối tượng được lưu trữ ở một </a:t>
            </a:r>
            <a:r>
              <a:rPr lang="en-US" sz="1600" smtClean="0"/>
              <a:t>position </a:t>
            </a:r>
            <a:r>
              <a:rPr lang="en-US" smtClean="0"/>
              <a:t>và các position thỏa mãn mối quan hệ cha-con</a:t>
            </a:r>
            <a:endParaRPr lang="en-US" smtClean="0"/>
          </a:p>
          <a:p>
            <a:r>
              <a:rPr lang="en-US" smtClean="0"/>
              <a:t>Một đối tượng position p hỗ trợ method sau: p.element() trả về giá trị lưu lại vị trí p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Cài đặt cây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724" y="1447484"/>
            <a:ext cx="8596668" cy="4697411"/>
          </a:xfrm>
        </p:spPr>
        <p:txBody>
          <a:bodyPr>
            <a:normAutofit lnSpcReduction="20000"/>
          </a:bodyPr>
          <a:lstStyle/>
          <a:p>
            <a:r>
              <a:rPr lang="en-US" smtClean="0"/>
              <a:t>Gọi T là một cấu trúc dữ liệu trừu tượng cây, ta có một số </a:t>
            </a:r>
            <a:r>
              <a:rPr lang="en-US" sz="1600" smtClean="0"/>
              <a:t>method </a:t>
            </a:r>
            <a:r>
              <a:rPr lang="en-US" smtClean="0"/>
              <a:t>sau:</a:t>
            </a:r>
            <a:endParaRPr lang="en-US" smtClean="0"/>
          </a:p>
          <a:p>
            <a:pPr lvl="1"/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T.root()</a:t>
            </a:r>
            <a:r>
              <a:rPr lang="en-US" smtClean="0"/>
              <a:t>: trả về position của gốc r của T, hoặc trả về None nếu T rỗng</a:t>
            </a:r>
            <a:endParaRPr lang="en-US" smtClean="0"/>
          </a:p>
          <a:p>
            <a:pPr lvl="1"/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T.is_root(p)</a:t>
            </a:r>
            <a:r>
              <a:rPr lang="en-US" smtClean="0"/>
              <a:t>: trả về True nếu position p là gốc của T, ngược lại trả về False</a:t>
            </a:r>
            <a:endParaRPr lang="en-US" smtClean="0"/>
          </a:p>
          <a:p>
            <a:pPr lvl="1"/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len(T)</a:t>
            </a:r>
            <a:r>
              <a:rPr lang="en-US" smtClean="0"/>
              <a:t>: trả về số lượng position hiện có trong T</a:t>
            </a:r>
            <a:endParaRPr lang="en-US" smtClean="0"/>
          </a:p>
          <a:p>
            <a:pPr lvl="1"/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T.is_empty()</a:t>
            </a:r>
            <a:r>
              <a:rPr lang="en-US" smtClean="0"/>
              <a:t>: trả về True nếu T rỗng, ngược lại trả về False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Cài đặt cây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T. is_leaf(p)</a:t>
            </a:r>
            <a:r>
              <a:rPr lang="en-US" smtClean="0"/>
              <a:t>: Trả về True nếu position p không có con nào, ngược lại trả về False</a:t>
            </a:r>
            <a:endParaRPr lang="en-US" smtClean="0"/>
          </a:p>
          <a:p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T.parent(p)</a:t>
            </a:r>
            <a:r>
              <a:rPr lang="en-US" smtClean="0"/>
              <a:t>: Trả về position của cha của position p, hoặc trả về None nếu position p là </a:t>
            </a:r>
            <a:r>
              <a:rPr lang="en-US" sz="1600" smtClean="0"/>
              <a:t>nút </a:t>
            </a:r>
            <a:r>
              <a:rPr lang="en-US" smtClean="0"/>
              <a:t>gốc của T</a:t>
            </a:r>
            <a:endParaRPr lang="en-US" smtClean="0"/>
          </a:p>
          <a:p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T.num_children(p)</a:t>
            </a:r>
            <a:r>
              <a:rPr lang="en-US" smtClean="0"/>
              <a:t>: trả về số con của position p</a:t>
            </a:r>
            <a:endParaRPr lang="en-US" smtClean="0"/>
          </a:p>
          <a:p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T.children(p)</a:t>
            </a:r>
            <a:r>
              <a:rPr lang="en-US" smtClean="0"/>
              <a:t>: trả về vòng lặp các con của position p, ngược lại trả về None nếu p là nút lá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Cài đặt cây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T.positions()</a:t>
            </a:r>
            <a:r>
              <a:rPr lang="en-US" smtClean="0"/>
              <a:t>: trả về vòng lặp qua tất cả các positions trong T, ngược lại trả về None nếu T rỗng</a:t>
            </a:r>
            <a:endParaRPr lang="en-US" smtClean="0"/>
          </a:p>
          <a:p>
            <a:r>
              <a:rPr 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i</a:t>
            </a:r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ter(T)</a:t>
            </a:r>
            <a:r>
              <a:rPr lang="en-US" smtClean="0"/>
              <a:t>: trả về vòng lặp qua các dữ liệu lưu trong T, ngược lại trả về None nếu T rỗng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Cài đặt cây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309" y="1447484"/>
            <a:ext cx="8596668" cy="4697411"/>
          </a:xfrm>
        </p:spPr>
        <p:txBody>
          <a:bodyPr>
            <a:normAutofit fontScale="90000" lnSpcReduction="20000"/>
          </a:bodyPr>
          <a:lstStyle/>
          <a:p>
            <a:r>
              <a:rPr lang="en-US" smtClean="0"/>
              <a:t>Các methods trên nhận vào một giá trị đúng p, ngược lại trả về lỗi ValueError</a:t>
            </a:r>
            <a:endParaRPr lang="en-US" smtClean="0"/>
          </a:p>
          <a:p>
            <a:r>
              <a:rPr lang="en-US" smtClean="0"/>
              <a:t>Nếu </a:t>
            </a:r>
            <a:r>
              <a:rPr lang="en-US" sz="1600" smtClean="0"/>
              <a:t>T </a:t>
            </a:r>
            <a:r>
              <a:rPr lang="en-US" smtClean="0"/>
              <a:t>là một cây có trật tự thi T.childrend(p) trả về các con của vị trí p theo mối quan hệ ý nghĩa</a:t>
            </a:r>
            <a:endParaRPr lang="en-US" smtClean="0"/>
          </a:p>
          <a:p>
            <a:r>
              <a:rPr lang="en-US" smtClean="0"/>
              <a:t>Ta sẽ xây dựng một Tree class trừu tượng bao gồm các methods cơ bản đã được mô tả</a:t>
            </a:r>
            <a:endParaRPr lang="en-US" smtClean="0"/>
          </a:p>
          <a:p>
            <a:r>
              <a:rPr lang="en-US" smtClean="0"/>
              <a:t>Sau đó, tùy các loại cây cụ thể, ta sẽ kế thừa Tree class trừu tượng này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</a:t>
            </a:r>
            <a:r>
              <a:rPr lang="en-US" smtClean="0"/>
              <a:t>Tree class trừu tượng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Tên file là Tree.py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403" y="2863187"/>
            <a:ext cx="9629775" cy="354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Cây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err="1" smtClean="0">
                <a:latin typeface="Roboto" panose="02000000000000000000" pitchFamily="2" charset="0"/>
                <a:ea typeface="Roboto" panose="02000000000000000000" pitchFamily="2" charset="0"/>
              </a:rPr>
              <a:t>Chương</a:t>
            </a:r>
            <a:r>
              <a:rPr lang="en-US" sz="320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smtClean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3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3200" err="1" smtClean="0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sz="3200" smtClean="0"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endParaRPr lang="en-US" sz="3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</a:t>
            </a:r>
            <a:r>
              <a:rPr lang="en-US" smtClean="0"/>
              <a:t>Tree class trừu tượng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1440787"/>
            <a:ext cx="9801225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</a:t>
            </a:r>
            <a:r>
              <a:rPr lang="en-US" smtClean="0"/>
              <a:t>Tree class trừu tượng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1644794"/>
            <a:ext cx="9829800" cy="406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</a:t>
            </a:r>
            <a:r>
              <a:rPr lang="en-US" smtClean="0"/>
              <a:t>Tree class trừu tượng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1930400"/>
            <a:ext cx="9791700" cy="3248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</a:t>
            </a:r>
            <a:r>
              <a:rPr lang="en-US" smtClean="0"/>
              <a:t>Tree class trừu tượng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1440787"/>
            <a:ext cx="9867900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Chiều </a:t>
            </a:r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sâu</a:t>
            </a:r>
            <a:r>
              <a:rPr lang="en-US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của cây</a:t>
            </a:r>
            <a:endParaRPr lang="en-US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834" y="1343979"/>
            <a:ext cx="8596668" cy="4697411"/>
          </a:xfrm>
        </p:spPr>
        <p:txBody>
          <a:bodyPr>
            <a:normAutofit fontScale="90000" lnSpcReduction="10000"/>
          </a:bodyPr>
          <a:lstStyle/>
          <a:p>
            <a:r>
              <a:rPr lang="en-US" smtClean="0"/>
              <a:t>Gọi p là một position của một nút trong cây T</a:t>
            </a:r>
            <a:endParaRPr lang="en-US" smtClean="0"/>
          </a:p>
          <a:p>
            <a:r>
              <a:rPr lang="en-US" smtClean="0"/>
              <a:t>Chiều sâu của position p </a:t>
            </a:r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là khoảng cách từ p đến nút gốc</a:t>
            </a:r>
            <a:r>
              <a:rPr lang="en-US" smtClean="0"/>
              <a:t> của cây, không tính bản thân p</a:t>
            </a:r>
            <a:endParaRPr lang="en-US" smtClean="0"/>
          </a:p>
          <a:p>
            <a:r>
              <a:rPr lang="en-US" smtClean="0"/>
              <a:t>Hàm def depth(self, p) có ý nghĩa như sau:</a:t>
            </a:r>
            <a:endParaRPr lang="en-US" smtClean="0"/>
          </a:p>
          <a:p>
            <a:pPr lvl="1"/>
            <a:r>
              <a:rPr lang="en-US" smtClean="0"/>
              <a:t>Nếu p là gốc, thì chiều sâu của p là 0</a:t>
            </a:r>
            <a:endParaRPr lang="en-US" smtClean="0"/>
          </a:p>
          <a:p>
            <a:pPr lvl="1"/>
            <a:r>
              <a:rPr lang="en-US" smtClean="0"/>
              <a:t>Ngược lại, chiều sâu của p là 1+ chiều sâu của cha của p</a:t>
            </a:r>
            <a:endParaRPr lang="en-US" smtClean="0"/>
          </a:p>
          <a:p>
            <a:pPr lvl="1"/>
            <a:r>
              <a:rPr lang="en-US" smtClean="0"/>
              <a:t>Phương pháp gọi hàm trong hàm là phương pháp đệ quy (recursion)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Chiều </a:t>
            </a:r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cao </a:t>
            </a:r>
            <a:r>
              <a:rPr lang="en-US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của cây</a:t>
            </a:r>
            <a:endParaRPr lang="en-US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759"/>
            <a:ext cx="8596668" cy="3880773"/>
          </a:xfrm>
        </p:spPr>
        <p:txBody>
          <a:bodyPr>
            <a:normAutofit fontScale="80000"/>
          </a:bodyPr>
          <a:lstStyle/>
          <a:p>
            <a:r>
              <a:rPr lang="en-US" smtClean="0"/>
              <a:t>Gọi p là position của một nút trong cây T</a:t>
            </a:r>
            <a:endParaRPr lang="en-US" smtClean="0"/>
          </a:p>
          <a:p>
            <a:r>
              <a:rPr lang="en-US" sz="1600" smtClean="0"/>
              <a:t>Chiều </a:t>
            </a:r>
            <a:r>
              <a:rPr lang="en-US" smtClean="0"/>
              <a:t>cao của position p </a:t>
            </a:r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là khoảng cách lớn nhất từ p đến một lá</a:t>
            </a:r>
            <a:r>
              <a:rPr lang="en-US" smtClean="0"/>
              <a:t>, không tính bản thân p</a:t>
            </a:r>
            <a:endParaRPr lang="en-US" smtClean="0"/>
          </a:p>
          <a:p>
            <a:r>
              <a:rPr lang="en-US" smtClean="0"/>
              <a:t>Hàm def _height_recursive(self, p) có ý nghĩa như sau:</a:t>
            </a:r>
            <a:endParaRPr lang="en-US" smtClean="0"/>
          </a:p>
          <a:p>
            <a:pPr lvl="1"/>
            <a:r>
              <a:rPr lang="en-US" smtClean="0"/>
              <a:t>Nếu p là lá thì chiều cao của p là 0</a:t>
            </a:r>
            <a:endParaRPr lang="en-US" smtClean="0"/>
          </a:p>
          <a:p>
            <a:pPr lvl="1"/>
            <a:r>
              <a:rPr lang="en-US" smtClean="0"/>
              <a:t>Ngược lại, chiều cao của p là 1+ chiều cao lớn nhất của các con của p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dung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Autofit/>
          </a:bodyPr>
          <a:lstStyle/>
          <a:p>
            <a:r>
              <a:rPr lang="en-US" sz="3200" smtClean="0"/>
              <a:t>Khái niệm về cây</a:t>
            </a:r>
            <a:endParaRPr lang="en-US" sz="3200" smtClean="0"/>
          </a:p>
          <a:p>
            <a:r>
              <a:rPr lang="en-US" sz="3200" smtClean="0"/>
              <a:t>Cài đặt cấu trúc dữ liệu trừu tượng cây</a:t>
            </a:r>
            <a:endParaRPr lang="en-US" sz="3200" smtClean="0"/>
          </a:p>
          <a:p>
            <a:r>
              <a:rPr lang="en-US" sz="3200" b="1" smtClean="0">
                <a:solidFill>
                  <a:srgbClr val="FF0000"/>
                </a:solidFill>
              </a:rPr>
              <a:t>Cây nhị phân</a:t>
            </a:r>
            <a:endParaRPr lang="en-US" sz="3200" b="1" smtClean="0">
              <a:solidFill>
                <a:srgbClr val="FF0000"/>
              </a:solidFill>
            </a:endParaRPr>
          </a:p>
          <a:p>
            <a:r>
              <a:rPr lang="en-US" sz="3200" smtClean="0"/>
              <a:t>Cài đặt cấu trúc dữ liệu trừu tượng cây nhị phân</a:t>
            </a:r>
            <a:endParaRPr lang="en-US" sz="3200" smtClean="0"/>
          </a:p>
          <a:p>
            <a:r>
              <a:rPr lang="en-US" sz="3200" smtClean="0"/>
              <a:t>Cài đặt cây nhị phân bằng cấu trúc liên kết</a:t>
            </a:r>
            <a:endParaRPr lang="en-US" sz="3200" smtClean="0"/>
          </a:p>
          <a:p>
            <a:r>
              <a:rPr lang="en-US" sz="3200" smtClean="0"/>
              <a:t>Các phương pháp duyệt cây</a:t>
            </a:r>
            <a:endParaRPr lang="en-US" sz="32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D700-4013-4E89-9B60-1F2F5873F20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Định nghĩa Cây nhị phân</a:t>
            </a:r>
            <a:endParaRPr lang="en-US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Một cây nhị phân (binary tree) là một cây có trật tự (ordered) có tính chất sau:</a:t>
            </a:r>
            <a:endParaRPr lang="en-US" smtClean="0"/>
          </a:p>
          <a:p>
            <a:pPr lvl="1"/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Mỗi nút có nhiều nhất 2 con</a:t>
            </a:r>
            <a:endParaRPr lang="en-US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  <a:p>
            <a:pPr lvl="1"/>
            <a:r>
              <a:rPr lang="en-US" smtClean="0"/>
              <a:t>Mỗi một con của nút chỉ được gán 1 trong 2 nhãn: con trái (left child) và con phải (right child)</a:t>
            </a:r>
            <a:endParaRPr lang="en-US" smtClean="0"/>
          </a:p>
          <a:p>
            <a:pPr lvl="1"/>
            <a:r>
              <a:rPr lang="en-US" smtClean="0"/>
              <a:t>Thứ tự </a:t>
            </a:r>
            <a:r>
              <a:rPr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con trái đứng trước con phải</a:t>
            </a:r>
            <a:endParaRPr lang="en-US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nghĩa Cây nhị phân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Cây nhị phân được gọi là phù hợp (proper) nếu mỗi nút hoặc có 0 hoặc có 2 nút con (proper binary tree)</a:t>
            </a:r>
            <a:endParaRPr lang="en-US" smtClean="0"/>
          </a:p>
          <a:p>
            <a:r>
              <a:rPr lang="en-US" smtClean="0"/>
              <a:t>Cây nhị phân được gọi là hoàn toàn (full) nếu mỗi nút nội có chính xác 2 con (full binary tree)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7334" y="608937"/>
            <a:ext cx="8743380" cy="54324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dung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Autofit/>
          </a:bodyPr>
          <a:lstStyle/>
          <a:p>
            <a:r>
              <a:rPr lang="en-US" sz="3200" smtClean="0"/>
              <a:t>Khái niệm về cây</a:t>
            </a:r>
            <a:endParaRPr lang="en-US" sz="3200" smtClean="0"/>
          </a:p>
          <a:p>
            <a:r>
              <a:rPr lang="en-US" sz="1600" smtClean="0"/>
              <a:t>Cài </a:t>
            </a:r>
            <a:r>
              <a:rPr lang="en-US" sz="3200" smtClean="0"/>
              <a:t>đặt cấu trúc dữ liệu trừu tượng cây</a:t>
            </a:r>
            <a:endParaRPr lang="en-US" sz="3200" smtClean="0"/>
          </a:p>
          <a:p>
            <a:r>
              <a:rPr lang="en-US" sz="3200" smtClean="0"/>
              <a:t>Cây nhị phân</a:t>
            </a:r>
            <a:endParaRPr lang="en-US" sz="3200" smtClean="0"/>
          </a:p>
          <a:p>
            <a:r>
              <a:rPr lang="en-US" sz="3200" smtClean="0"/>
              <a:t>Cài đặt cấu trúc dữ liệu trừu tượng cây nhị phân</a:t>
            </a:r>
            <a:endParaRPr lang="en-US" sz="3200" smtClean="0"/>
          </a:p>
          <a:p>
            <a:r>
              <a:rPr lang="en-US" sz="3200" smtClean="0"/>
              <a:t>Cài đặt cây nhị phân bằng cấu trúc liên kết</a:t>
            </a:r>
            <a:endParaRPr lang="en-US" sz="3200" smtClean="0"/>
          </a:p>
          <a:p>
            <a:r>
              <a:rPr lang="en-US" sz="3200" smtClean="0"/>
              <a:t>Các phương pháp duyệt cây</a:t>
            </a:r>
            <a:endParaRPr lang="en-US" sz="32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D700-4013-4E89-9B60-1F2F5873F20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Ngữ cảnh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smtClean="0"/>
              <a:t>Mô hình hóa bài toán được thể hiện bằng một chuỗi các câu hỏi đúng sai</a:t>
            </a:r>
            <a:endParaRPr lang="en-US" smtClean="0"/>
          </a:p>
          <a:p>
            <a:r>
              <a:rPr lang="en-US" smtClean="0"/>
              <a:t>Cây nhị phân được biết đến như cây quyết định (decision trees)</a:t>
            </a:r>
            <a:endParaRPr lang="en-US" smtClean="0"/>
          </a:p>
          <a:p>
            <a:pPr lvl="1"/>
            <a:r>
              <a:rPr lang="en-US" smtClean="0"/>
              <a:t>Mỗi một nút nội tương ứng với một câu hỏi </a:t>
            </a:r>
            <a:endParaRPr lang="en-US" smtClean="0"/>
          </a:p>
          <a:p>
            <a:pPr lvl="1"/>
            <a:r>
              <a:rPr lang="en-US" smtClean="0"/>
              <a:t>Bắt đầu từ nút gốc, chúng ta duyệt cây về bên trái hay phải tùy vào câu trả lời đúng hoặc sai</a:t>
            </a:r>
            <a:endParaRPr lang="en-US" smtClean="0"/>
          </a:p>
          <a:p>
            <a:pPr lvl="1"/>
            <a:r>
              <a:rPr lang="en-US" smtClean="0"/>
              <a:t>Với mỗi quyết định, chúng ta lần lượt duyệt từ nút cha đến nút con, tuần tự từ nút gốc đến nút lá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Ngữ cảnh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Chú ý, không có quy tắc bắt buộc bên trái, bên phải là đúng, sai hay ngược lại</a:t>
            </a:r>
            <a:endParaRPr lang="en-US" smtClean="0"/>
          </a:p>
          <a:p>
            <a:r>
              <a:rPr lang="en-US" smtClean="0"/>
              <a:t>Tuy nhiên, nên nhất quán về vị trí của đúng và sai cho toàn bộ cây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6017" y="608937"/>
            <a:ext cx="6664646" cy="54324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dung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Autofit/>
          </a:bodyPr>
          <a:lstStyle/>
          <a:p>
            <a:r>
              <a:rPr lang="en-US" sz="3200" smtClean="0"/>
              <a:t>Khái niệm về cây</a:t>
            </a:r>
            <a:endParaRPr lang="en-US" sz="3200" smtClean="0"/>
          </a:p>
          <a:p>
            <a:r>
              <a:rPr lang="en-US" sz="3200" smtClean="0"/>
              <a:t>Cài đặt cấu trúc dữ liệu trừu tượng cây</a:t>
            </a:r>
            <a:endParaRPr lang="en-US" sz="3200" smtClean="0"/>
          </a:p>
          <a:p>
            <a:r>
              <a:rPr lang="en-US" sz="3200" smtClean="0"/>
              <a:t>Cây nhị phân</a:t>
            </a:r>
            <a:endParaRPr lang="en-US" sz="3200" smtClean="0"/>
          </a:p>
          <a:p>
            <a:r>
              <a:rPr lang="en-US" sz="3200" b="1" smtClean="0">
                <a:solidFill>
                  <a:srgbClr val="FF0000"/>
                </a:solidFill>
              </a:rPr>
              <a:t>Cài đặt cấu trúc dữ liệu trừu tượng cây nhị phân</a:t>
            </a:r>
            <a:endParaRPr lang="en-US" sz="3200" b="1" smtClean="0">
              <a:solidFill>
                <a:srgbClr val="FF0000"/>
              </a:solidFill>
            </a:endParaRPr>
          </a:p>
          <a:p>
            <a:r>
              <a:rPr lang="en-US" sz="3200" smtClean="0"/>
              <a:t>Cài đặt cây nhị phân bằng cấu trúc liên kết</a:t>
            </a:r>
            <a:endParaRPr lang="en-US" sz="3200" smtClean="0"/>
          </a:p>
          <a:p>
            <a:r>
              <a:rPr lang="en-US" sz="3200" smtClean="0"/>
              <a:t>Các phương pháp duyệt cây</a:t>
            </a:r>
            <a:endParaRPr lang="en-US" sz="32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D700-4013-4E89-9B60-1F2F5873F20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cấu trúc dữ liệu trừu tượng cây nhị phân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Cấu trúc dữ liệu trừu tượng cây nhị phân là trường hợp cụ thể của cấu trúc dữ liệu trừu tượng cây</a:t>
            </a:r>
            <a:endParaRPr lang="en-US" smtClean="0"/>
          </a:p>
          <a:p>
            <a:r>
              <a:rPr lang="en-US" smtClean="0"/>
              <a:t>Cấu trúc dữ liệu trừu tượng cây nhị phân sẽ kế thừa  các hàm phát triển cho cây nói chung và phát triển riêng cho tính chất của nó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 thừa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Kế thừa class Tree, cây nhị phân sẽ mặc nhiên sử dụng các hàm đã được phát triển, ví dụ parent, is_leaf()</a:t>
            </a:r>
            <a:endParaRPr lang="en-US" smtClean="0"/>
          </a:p>
          <a:p>
            <a:r>
              <a:rPr lang="en-US" smtClean="0"/>
              <a:t>Kế thừa class Position vì nó được cài đặt lồng ghép vào bên trong của lớp Tree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cây nhị phân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344" y="1493204"/>
            <a:ext cx="8596668" cy="4697411"/>
          </a:xfrm>
        </p:spPr>
        <p:txBody>
          <a:bodyPr>
            <a:normAutofit lnSpcReduction="20000"/>
          </a:bodyPr>
          <a:lstStyle/>
          <a:p>
            <a:r>
              <a:rPr lang="en-US" smtClean="0"/>
              <a:t>Gọi T là cấu trúc dữ liệu trừu tượng cây </a:t>
            </a:r>
            <a:r>
              <a:rPr lang="en-US" sz="1600" smtClean="0"/>
              <a:t>nhị </a:t>
            </a:r>
            <a:r>
              <a:rPr lang="en-US" smtClean="0"/>
              <a:t>phân, p là một vị trí (position) trong cây, ta có một số method sau:</a:t>
            </a:r>
            <a:endParaRPr lang="en-US" smtClean="0"/>
          </a:p>
          <a:p>
            <a:pPr lvl="1"/>
            <a:r>
              <a:rPr lang="en-US" smtClean="0"/>
              <a:t>T.left(p): trả về con trái của p, hoặc trả về None nếu p không có con trái</a:t>
            </a:r>
            <a:endParaRPr lang="en-US" smtClean="0"/>
          </a:p>
          <a:p>
            <a:pPr lvl="1"/>
            <a:r>
              <a:rPr lang="en-US" smtClean="0"/>
              <a:t>T.right(p): trả về con phải của p, hoặc trả về None nếu p không có con phải</a:t>
            </a:r>
            <a:endParaRPr lang="en-US" smtClean="0"/>
          </a:p>
          <a:p>
            <a:pPr lvl="1"/>
            <a:r>
              <a:rPr lang="en-US" smtClean="0"/>
              <a:t>T.sibling(p): trả về anh em của p, hoặc trả về None nếu p không có anh 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cây nhị phân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smtClean="0"/>
              <a:t>Gọi T là cấu trúc dữ liệu trừu tượng cây nhị phân, p là một vị trí (position) trong cây, ta có một số method sau:</a:t>
            </a:r>
            <a:endParaRPr lang="en-US" smtClean="0"/>
          </a:p>
          <a:p>
            <a:pPr lvl="1"/>
            <a:r>
              <a:rPr lang="en-US" smtClean="0"/>
              <a:t>T.children(p): trả về các con của p, hoặc trả về rỗng nếu p là nút lá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class BinaryTree trừu tượng</a:t>
            </a:r>
            <a:br>
              <a:rPr lang="en-US" smtClean="0"/>
            </a:br>
            <a:r>
              <a:rPr lang="en-US" smtClean="0"/>
              <a:t>File binaryTree.py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7863" y="2430280"/>
            <a:ext cx="8596312" cy="334205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2063" y="1600200"/>
            <a:ext cx="8591939" cy="44411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dung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Khái niệm về cây</a:t>
            </a:r>
            <a:endParaRPr lang="en-US" sz="3200" b="1" smtClean="0">
              <a:solidFill>
                <a:srgbClr val="FF0000"/>
              </a:solidFill>
            </a:endParaRPr>
          </a:p>
          <a:p>
            <a:r>
              <a:rPr lang="en-US" sz="3200" smtClean="0"/>
              <a:t>Cài đặt cấu trúc dữ liệu trừu tượng cây</a:t>
            </a:r>
            <a:endParaRPr lang="en-US" sz="3200" smtClean="0"/>
          </a:p>
          <a:p>
            <a:r>
              <a:rPr lang="en-US" sz="3200" smtClean="0"/>
              <a:t>Cây nhị phân</a:t>
            </a:r>
            <a:endParaRPr lang="en-US" sz="3200" smtClean="0"/>
          </a:p>
          <a:p>
            <a:r>
              <a:rPr lang="en-US" sz="3200" smtClean="0"/>
              <a:t>Cài đặt cấu trúc dữ liệu trừu tượng cây nhị phân</a:t>
            </a:r>
            <a:endParaRPr lang="en-US" sz="3200" smtClean="0"/>
          </a:p>
          <a:p>
            <a:r>
              <a:rPr lang="en-US" sz="3200" smtClean="0"/>
              <a:t>Cài đặt cây nhị phân bằng cấu trúc liên kết</a:t>
            </a:r>
            <a:endParaRPr lang="en-US" sz="3200" smtClean="0"/>
          </a:p>
          <a:p>
            <a:r>
              <a:rPr lang="en-US" sz="3200" smtClean="0"/>
              <a:t>Các phương pháp duyệt cây</a:t>
            </a:r>
            <a:endParaRPr lang="en-US" sz="32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D700-4013-4E89-9B60-1F2F5873F20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dung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Autofit/>
          </a:bodyPr>
          <a:lstStyle/>
          <a:p>
            <a:r>
              <a:rPr lang="en-US" sz="3200" smtClean="0"/>
              <a:t>Khái niệm về cây</a:t>
            </a:r>
            <a:endParaRPr lang="en-US" sz="3200" smtClean="0"/>
          </a:p>
          <a:p>
            <a:r>
              <a:rPr lang="en-US" sz="3200" smtClean="0"/>
              <a:t>Cài đặt cấu trúc dữ liệu trừu tượng cây</a:t>
            </a:r>
            <a:endParaRPr lang="en-US" sz="3200" smtClean="0"/>
          </a:p>
          <a:p>
            <a:r>
              <a:rPr lang="en-US" sz="3200" smtClean="0"/>
              <a:t>Cây nhị phân</a:t>
            </a:r>
            <a:endParaRPr lang="en-US" sz="3200" smtClean="0"/>
          </a:p>
          <a:p>
            <a:r>
              <a:rPr lang="en-US" sz="3200" smtClean="0"/>
              <a:t>Cài đặt cấu trúc dữ liệu trừu tượng cây nhị phân</a:t>
            </a:r>
            <a:endParaRPr lang="en-US" sz="3200" smtClean="0"/>
          </a:p>
          <a:p>
            <a:r>
              <a:rPr lang="en-US" sz="3200" b="1" smtClean="0">
                <a:solidFill>
                  <a:srgbClr val="FF0000"/>
                </a:solidFill>
              </a:rPr>
              <a:t>Cài đặt cây nhị phân bằng cấu trúc liên kết</a:t>
            </a:r>
            <a:endParaRPr lang="en-US" sz="3200" b="1" smtClean="0">
              <a:solidFill>
                <a:srgbClr val="FF0000"/>
              </a:solidFill>
            </a:endParaRPr>
          </a:p>
          <a:p>
            <a:r>
              <a:rPr lang="en-US" sz="3200" smtClean="0"/>
              <a:t>Các phương pháp duyệt cây</a:t>
            </a:r>
            <a:endParaRPr lang="en-US" sz="32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D700-4013-4E89-9B60-1F2F5873F20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liên kết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Cấu trúc liên kết (linked structure)</a:t>
            </a:r>
            <a:endParaRPr lang="en-US" smtClean="0"/>
          </a:p>
          <a:p>
            <a:r>
              <a:rPr lang="en-US" smtClean="0"/>
              <a:t>Một số tài liệu còn gọi là cấu trúc con trỏ vì mỗi nút trong cây có nhiều con trỏ</a:t>
            </a:r>
            <a:endParaRPr lang="en-US" smtClean="0"/>
          </a:p>
          <a:p>
            <a:r>
              <a:rPr lang="en-US" smtClean="0"/>
              <a:t>Ngoài ra, bản thân cây nhị phân có biến trỏ đến gốc và biến lưu kích thước hay số lượng nút đang có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0663" y="56851"/>
            <a:ext cx="3201101" cy="2426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6068" y="609600"/>
            <a:ext cx="7074595" cy="54324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liên kết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en-US" smtClean="0"/>
              <a:t>Đối với cây nhị phân liên kết, ta định nghĩa thêm một số hàm dành riêng cho đối tượng:</a:t>
            </a:r>
            <a:endParaRPr lang="en-US" smtClean="0"/>
          </a:p>
          <a:p>
            <a:pPr lvl="1"/>
            <a:r>
              <a:rPr lang="en-US" smtClean="0"/>
              <a:t>T.add_root(e): Tạo một nút gốc cho 1 cây rỗng, lưu trữ e như dữ liệu tại nút, trả về vị trí của gốc. Lỗi xảy ra nếu cây không rỗng</a:t>
            </a:r>
            <a:endParaRPr lang="en-US" smtClean="0"/>
          </a:p>
          <a:p>
            <a:pPr lvl="1"/>
            <a:r>
              <a:rPr lang="en-US" smtClean="0"/>
              <a:t>T.add_left(p, e): tạo một nút mới, lưu trữ e như dữ liệu tại nút, liên kết nút mới là con trái của p, trả về vị trí của nút. Lỗi xảy ra nếu p đã có con trái.</a:t>
            </a:r>
            <a:endParaRPr lang="en-US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liên kết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en-US" smtClean="0"/>
              <a:t>Đối với cây nhị phân liên kết, ta định nghĩa thêm một số hàm dành riêng cho đối tượng:</a:t>
            </a:r>
            <a:endParaRPr lang="en-US" smtClean="0"/>
          </a:p>
          <a:p>
            <a:pPr lvl="1"/>
            <a:r>
              <a:rPr lang="en-US" smtClean="0"/>
              <a:t>T.add_right(p, e): tạo một nút mới, lưu trữ e như dữ liệu tại nút, liên kết nút mới là con phải của p, trả về vị trí của nút. Lỗi xảy ra nếu p đã có con phải.</a:t>
            </a:r>
            <a:endParaRPr lang="en-US" smtClean="0"/>
          </a:p>
          <a:p>
            <a:pPr lvl="1"/>
            <a:r>
              <a:rPr lang="en-US" smtClean="0"/>
              <a:t>T.replace(p,e): Thay thế dữ liệu đang lưu tại p bằng giá trị e, trả về dữ liệu trước khi thay thế</a:t>
            </a:r>
            <a:endParaRPr lang="en-US" smtClean="0"/>
          </a:p>
          <a:p>
            <a:pPr lvl="1"/>
            <a:r>
              <a:rPr lang="en-US" smtClean="0"/>
              <a:t>T.delete(p): Xóa nút tại vị trí p, thay thế p bằng con của nó, trả về dữ liệu lưu tại p. Lỗi xảy ra nếu p có 2 con.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liên kết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en-US" smtClean="0"/>
              <a:t>Đối với cây nhị phân liên kết, ta định nghĩa thêm một số hàm dành riêng cho đối tượng:</a:t>
            </a:r>
            <a:endParaRPr lang="en-US" smtClean="0"/>
          </a:p>
          <a:p>
            <a:pPr lvl="1"/>
            <a:r>
              <a:rPr lang="en-US" smtClean="0"/>
              <a:t>T.attach(p, T1, T2): gắn cây T1 và T2 vào p là cây con trái và cây con phải tương ứng, thiết lập cây T1 và T2 là rỗng. Lỗi xảy ra nếu p không phải nút lá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class LinkedBinaryTree</a:t>
            </a:r>
            <a:br>
              <a:rPr lang="en-US" smtClean="0"/>
            </a:br>
            <a:r>
              <a:rPr lang="en-US" smtClean="0"/>
              <a:t>File LinkedBinaryTree.py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7863" y="2684332"/>
            <a:ext cx="8596312" cy="283394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class LinkedBinaryTree</a:t>
            </a:r>
            <a:br>
              <a:rPr lang="en-US"/>
            </a:br>
            <a:r>
              <a:rPr lang="en-US"/>
              <a:t>File LinkedBinaryTree.py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7863" y="2446221"/>
            <a:ext cx="8596312" cy="331017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class LinkedBinaryTree</a:t>
            </a:r>
            <a:br>
              <a:rPr lang="en-US"/>
            </a:br>
            <a:r>
              <a:rPr lang="en-US"/>
              <a:t>File LinkedBinaryTree.py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5735" y="2160588"/>
            <a:ext cx="8200567" cy="38814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class LinkedBinaryTree</a:t>
            </a:r>
            <a:br>
              <a:rPr lang="en-US"/>
            </a:br>
            <a:r>
              <a:rPr lang="en-US"/>
              <a:t>File LinkedBinaryTree.py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7221" y="2160588"/>
            <a:ext cx="8157596" cy="3881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 về cây - trees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7827" y="1294911"/>
            <a:ext cx="6722836" cy="47464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class LinkedBinaryTree</a:t>
            </a:r>
            <a:br>
              <a:rPr lang="en-US"/>
            </a:br>
            <a:r>
              <a:rPr lang="en-US"/>
              <a:t>File LinkedBinaryTree.py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7494" y="2786856"/>
            <a:ext cx="6877050" cy="262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class LinkedBinaryTree</a:t>
            </a:r>
            <a:br>
              <a:rPr lang="en-US"/>
            </a:br>
            <a:r>
              <a:rPr lang="en-US"/>
              <a:t>File LinkedBinaryTree.py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7863" y="2905793"/>
            <a:ext cx="8596312" cy="2391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class LinkedBinaryTree</a:t>
            </a:r>
            <a:br>
              <a:rPr lang="en-US"/>
            </a:br>
            <a:r>
              <a:rPr lang="en-US"/>
              <a:t>File LinkedBinaryTree.py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7863" y="2892586"/>
            <a:ext cx="8596312" cy="241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class LinkedBinaryTree</a:t>
            </a:r>
            <a:br>
              <a:rPr lang="en-US"/>
            </a:br>
            <a:r>
              <a:rPr lang="en-US"/>
              <a:t>File LinkedBinaryTree.py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3881" y="2160588"/>
            <a:ext cx="8304276" cy="3881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class LinkedBinaryTree</a:t>
            </a:r>
            <a:br>
              <a:rPr lang="en-US"/>
            </a:br>
            <a:r>
              <a:rPr lang="en-US"/>
              <a:t>File LinkedBinaryTree.py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7863" y="2337845"/>
            <a:ext cx="8596312" cy="3526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class LinkedBinaryTree</a:t>
            </a:r>
            <a:br>
              <a:rPr lang="en-US"/>
            </a:br>
            <a:r>
              <a:rPr lang="en-US"/>
              <a:t>File LinkedBinaryTree.py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4756" y="2910681"/>
            <a:ext cx="4962525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Kiểm thử cài đặt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 viết một chương trình nhỏ kiểm thử cài đặt vừa tạo</a:t>
            </a:r>
            <a:endParaRPr lang="en-US" smtClean="0"/>
          </a:p>
          <a:p>
            <a:r>
              <a:rPr lang="en-US" smtClean="0"/>
              <a:t>Tên file LinkedBinaryTree_Example.py</a:t>
            </a: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1522" y="3572877"/>
            <a:ext cx="6153383" cy="329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Kiểm thử cài đặt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7379" y="2160588"/>
            <a:ext cx="4877280" cy="38814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Kiểm thử cài đặt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5714" y="2160588"/>
            <a:ext cx="4400610" cy="3881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Kiểm thử cài đặt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2356" y="3148806"/>
            <a:ext cx="5267325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 về cây - trees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Cấu trúc cây: cấu trúc dữ liệu phi tuyến tính quan trọng trong máy tính</a:t>
            </a:r>
            <a:endParaRPr lang="en-US" smtClean="0"/>
          </a:p>
          <a:p>
            <a:r>
              <a:rPr lang="en-US" smtClean="0"/>
              <a:t>Cấu trúc cây phân chia dữ liệu theo từng nhóm có liên quan theo một định nghĩa cụ thể</a:t>
            </a:r>
            <a:endParaRPr lang="en-US" smtClean="0"/>
          </a:p>
          <a:p>
            <a:r>
              <a:rPr lang="en-US" smtClean="0"/>
              <a:t>Kiểu cấu trúc cây cho phép truy xuất dữ liệu nhanh hơn cấu trúc tuyến tính đối với các dữ liệu có tính phân nhóm cao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Độ phức tạp thuật toán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7410"/>
                <a:gridCol w="31089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Tác</a:t>
                      </a:r>
                      <a:r>
                        <a:rPr lang="en-US" sz="2800" b="1" baseline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vụ</a:t>
                      </a:r>
                      <a:endParaRPr lang="en-US" sz="2800" b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Thời gian thực</a:t>
                      </a:r>
                      <a:r>
                        <a:rPr lang="en-US" sz="2800" b="1" baseline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thi</a:t>
                      </a:r>
                      <a:endParaRPr lang="en-US" sz="2800" b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len, is_empty</a:t>
                      </a:r>
                      <a:endParaRPr lang="en-US" sz="28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O(1)</a:t>
                      </a:r>
                      <a:endParaRPr lang="en-US" sz="28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root, parent,</a:t>
                      </a:r>
                      <a:r>
                        <a:rPr lang="en-US" sz="2800" baseline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left, right, sibling, children, num_children</a:t>
                      </a:r>
                      <a:endParaRPr lang="en-US" sz="28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O(1)</a:t>
                      </a:r>
                      <a:endParaRPr lang="en-US" sz="28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Is_root,</a:t>
                      </a:r>
                      <a:r>
                        <a:rPr lang="en-US" sz="2800" baseline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is_leaf</a:t>
                      </a:r>
                      <a:endParaRPr lang="en-US" sz="28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O(1)</a:t>
                      </a:r>
                      <a:endParaRPr lang="en-US" sz="28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depth</a:t>
                      </a:r>
                      <a:endParaRPr lang="en-US" sz="28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O(dp+1)</a:t>
                      </a:r>
                      <a:endParaRPr lang="en-US" sz="28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height</a:t>
                      </a:r>
                      <a:endParaRPr lang="en-US" sz="28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O(n)</a:t>
                      </a:r>
                      <a:endParaRPr lang="en-US" sz="28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add_root,</a:t>
                      </a:r>
                      <a:r>
                        <a:rPr lang="en-US" sz="2800" baseline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add_left, add_right, replace, delete</a:t>
                      </a:r>
                      <a:endParaRPr lang="en-US" sz="28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O(1)</a:t>
                      </a:r>
                      <a:endParaRPr lang="en-US" sz="28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dung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Autofit/>
          </a:bodyPr>
          <a:lstStyle/>
          <a:p>
            <a:r>
              <a:rPr lang="en-US" sz="3200" smtClean="0"/>
              <a:t>Khái niệm về cây</a:t>
            </a:r>
            <a:endParaRPr lang="en-US" sz="3200" smtClean="0"/>
          </a:p>
          <a:p>
            <a:r>
              <a:rPr lang="en-US" sz="3200" smtClean="0"/>
              <a:t>Cài đặt cấu trúc dữ liệu trừu tượng cây</a:t>
            </a:r>
            <a:endParaRPr lang="en-US" sz="3200" smtClean="0"/>
          </a:p>
          <a:p>
            <a:r>
              <a:rPr lang="en-US" sz="3200" smtClean="0"/>
              <a:t>Cây nhị phân</a:t>
            </a:r>
            <a:endParaRPr lang="en-US" sz="3200" smtClean="0"/>
          </a:p>
          <a:p>
            <a:r>
              <a:rPr lang="en-US" sz="3200" smtClean="0"/>
              <a:t>Cài đặt cấu trúc dữ liệu trừu tượng cây nhị phân</a:t>
            </a:r>
            <a:endParaRPr lang="en-US" sz="3200" smtClean="0"/>
          </a:p>
          <a:p>
            <a:r>
              <a:rPr lang="en-US" sz="3200" smtClean="0"/>
              <a:t>Cài đặt cây nhị phân bằng cấu trúc liên kết</a:t>
            </a:r>
            <a:endParaRPr lang="en-US" sz="3200" smtClean="0"/>
          </a:p>
          <a:p>
            <a:r>
              <a:rPr lang="en-US" sz="3200" b="1" smtClean="0">
                <a:solidFill>
                  <a:srgbClr val="FF0000"/>
                </a:solidFill>
              </a:rPr>
              <a:t>Các phương pháp duyệt cây</a:t>
            </a:r>
            <a:endParaRPr lang="en-US" sz="3200" b="1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D700-4013-4E89-9B60-1F2F5873F20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Duyệt thứ bậc trước</a:t>
            </a:r>
            <a:endParaRPr lang="en-US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Duyệt thứ bậc trước (preorder traversal) của 1 cây T, gốc của T được duyệt trước và đến lần lượt các cây con một cách đệ quy</a:t>
            </a:r>
            <a:endParaRPr lang="en-US" smtClean="0"/>
          </a:p>
          <a:p>
            <a:r>
              <a:rPr lang="en-US" smtClean="0"/>
              <a:t>Nếu cây có trật tự thì duyệt cây con tương ứng với duyệt theo thứ tự các con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Duyệt thứ bậc trước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5414" y="2160588"/>
            <a:ext cx="6201209" cy="38814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Duyệt thứ bậc sau</a:t>
            </a:r>
            <a:endParaRPr lang="en-US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Duyệt thứ bậc sau (postorder traversal) đối nghịch với duyệt trước ở thứ tự duyệt các nút</a:t>
            </a:r>
            <a:endParaRPr lang="en-US" smtClean="0"/>
          </a:p>
          <a:p>
            <a:r>
              <a:rPr lang="en-US" smtClean="0"/>
              <a:t>Các con của nút p được duyệt trước và sau cùng sẽ duyệt nút p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Duyệt thứ bậc sau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3286" y="2160588"/>
            <a:ext cx="6105466" cy="38814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Duyệt thứ bậc ngang cây nhị phân</a:t>
            </a:r>
            <a:endParaRPr lang="en-US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r>
              <a:rPr lang="en-US" smtClean="0"/>
              <a:t>Hai phương pháp duyệt thứ bậc trước và duyệt thứ bậc sau đối với cấu trúc cây đều có thể được áp dụng hoàn toàn cho cây nhị phân</a:t>
            </a:r>
            <a:endParaRPr lang="en-US" smtClean="0"/>
          </a:p>
          <a:p>
            <a:r>
              <a:rPr lang="en-US" smtClean="0"/>
              <a:t>Ta có 1 phương pháp duyệt riêng đối với cây nhị phân đó là duyệt thứ bậc ngang (inorder traversal)</a:t>
            </a:r>
            <a:endParaRPr lang="en-US" smtClean="0"/>
          </a:p>
          <a:p>
            <a:r>
              <a:rPr lang="en-US" smtClean="0"/>
              <a:t>Tại mỗi vị trí cần duyệt p, thứ tự duyệt sẽ là con trái của p, bản thân p và con phải của p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2808" y="608937"/>
            <a:ext cx="6025719" cy="54324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b="1" dirty="0"/>
              <a:t>Bài tập 1</a:t>
            </a:r>
            <a:r>
              <a:rPr lang="pt-BR" sz="2800" b="1" smtClean="0"/>
              <a:t>: </a:t>
            </a:r>
            <a:r>
              <a:rPr lang="pt-BR" smtClean="0"/>
              <a:t>Cài đặt cấu trúc dữ liệu trừu tượng cây bằng ngôn ngữ lập trình Python</a:t>
            </a:r>
            <a:endParaRPr lang="pt-BR" sz="2800" b="1" smtClean="0"/>
          </a:p>
          <a:p>
            <a:pPr marL="0" indent="0">
              <a:buNone/>
            </a:pPr>
            <a:r>
              <a:rPr lang="pt-BR" sz="2800" b="1" smtClean="0"/>
              <a:t>Bài </a:t>
            </a:r>
            <a:r>
              <a:rPr lang="pt-BR" sz="2800" b="1" dirty="0"/>
              <a:t>tập </a:t>
            </a:r>
            <a:r>
              <a:rPr lang="pt-BR" sz="2800" b="1" smtClean="0"/>
              <a:t>2:</a:t>
            </a:r>
            <a:r>
              <a:rPr lang="pt-BR"/>
              <a:t> Cài đặt cấu trúc dữ liệu trừu tượng </a:t>
            </a:r>
            <a:r>
              <a:rPr lang="pt-BR" smtClean="0"/>
              <a:t>cây nhị phân </a:t>
            </a:r>
            <a:r>
              <a:rPr lang="pt-BR"/>
              <a:t>bằng ngôn ngữ lập trình Python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err="1" smtClean="0"/>
              <a:t>Bài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tập</a:t>
            </a:r>
            <a:r>
              <a:rPr lang="en-US" sz="2800" b="1" dirty="0" smtClean="0"/>
              <a:t> </a:t>
            </a:r>
            <a:r>
              <a:rPr lang="en-US" sz="2800" b="1" smtClean="0"/>
              <a:t>3:</a:t>
            </a:r>
            <a:r>
              <a:rPr lang="pt-BR"/>
              <a:t> Cài đặt cấu trúc dữ liệu trừu tượng cây bằng ngôn ngữ lập trình </a:t>
            </a:r>
            <a:r>
              <a:rPr lang="pt-BR" smtClean="0"/>
              <a:t>C++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err="1" smtClean="0"/>
              <a:t>Bài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tập</a:t>
            </a:r>
            <a:r>
              <a:rPr lang="en-US" sz="2800" b="1" dirty="0" smtClean="0"/>
              <a:t> </a:t>
            </a:r>
            <a:r>
              <a:rPr lang="en-US" sz="2800" b="1" smtClean="0"/>
              <a:t>4:</a:t>
            </a:r>
            <a:r>
              <a:rPr lang="pt-BR"/>
              <a:t> Cài đặt cấu trúc dữ liệu trừu tượng cây </a:t>
            </a:r>
            <a:r>
              <a:rPr lang="pt-BR" smtClean="0"/>
              <a:t>nhị phân bằng </a:t>
            </a:r>
            <a:r>
              <a:rPr lang="pt-BR"/>
              <a:t>ngôn ngữ lập trình </a:t>
            </a:r>
            <a:r>
              <a:rPr lang="pt-BR" smtClean="0"/>
              <a:t>C++</a:t>
            </a:r>
            <a:endParaRPr lang="pt-BR" sz="2800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Q&amp;A</a:t>
            </a:r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Hỏi đáp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 về cây - trees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Cấu trúc cây thể hiện tư duy tổ chức dữ liệu có thứ tự thứ bậc (hierarchical): </a:t>
            </a:r>
            <a:endParaRPr lang="en-US" smtClean="0"/>
          </a:p>
          <a:p>
            <a:pPr lvl="1"/>
            <a:r>
              <a:rPr lang="en-US" smtClean="0"/>
              <a:t>Cha – Con</a:t>
            </a:r>
            <a:endParaRPr lang="en-US" smtClean="0"/>
          </a:p>
          <a:p>
            <a:pPr lvl="1"/>
            <a:r>
              <a:rPr lang="en-US" smtClean="0"/>
              <a:t>Tổ tiên – Hậu duệ</a:t>
            </a:r>
            <a:endParaRPr lang="en-US" smtClean="0"/>
          </a:p>
          <a:p>
            <a:pPr lvl="1"/>
            <a:r>
              <a:rPr lang="en-US" smtClean="0"/>
              <a:t>Cây con</a:t>
            </a:r>
            <a:endParaRPr lang="en-US" smtClean="0"/>
          </a:p>
          <a:p>
            <a:r>
              <a:rPr lang="en-US" smtClean="0"/>
              <a:t>Các ví dụ sử dụng cấu trúc cây như: cấu trúc tập tin và thư mục hệ thống; giao diện đồ họa người dùng; cơ sở dữ liệu; trang web</a:t>
            </a:r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Xin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cảm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ơn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Hết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err="1" smtClean="0">
                <a:latin typeface="Roboto" panose="02000000000000000000" pitchFamily="2" charset="0"/>
                <a:ea typeface="Roboto" panose="02000000000000000000" pitchFamily="2" charset="0"/>
              </a:rPr>
              <a:t>hương</a:t>
            </a:r>
            <a:r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 3 </a:t>
            </a:r>
            <a:r>
              <a:rPr lang="en-US" err="1" smtClean="0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</a:fld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Cấu trúc dữ liệu &amp; Giải thuật</a:t>
            </a: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</a:fld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 về cây - trees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9767" y="2160588"/>
            <a:ext cx="7612503" cy="38814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nghĩa hình thức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smtClean="0"/>
              <a:t>Một cây T là một tập hợp các nút (node) chứa dữ liệu</a:t>
            </a:r>
            <a:endParaRPr lang="en-US" smtClean="0"/>
          </a:p>
          <a:p>
            <a:r>
              <a:rPr lang="en-US" smtClean="0"/>
              <a:t>Trong đó các nút có mối quan hệ cha con (parent-child) và phải thỏa mãn một số điều kiện sau:</a:t>
            </a:r>
            <a:endParaRPr lang="en-US" smtClean="0"/>
          </a:p>
          <a:p>
            <a:pPr lvl="1"/>
            <a:r>
              <a:rPr lang="en-US" smtClean="0"/>
              <a:t>Nếu T không rỗng, T có một nút đặt biệt r không có cha, gọi r là gốc của T</a:t>
            </a:r>
            <a:endParaRPr lang="en-US" smtClean="0"/>
          </a:p>
          <a:p>
            <a:pPr lvl="1"/>
            <a:r>
              <a:rPr lang="en-US" smtClean="0"/>
              <a:t>Mỗi nút u khác r có một nút cha v duy nhất; các nút u có cùng cha v được gọi là các nút con của v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12828</Words>
  <Application>WPS Presentation</Application>
  <PresentationFormat>Widescreen</PresentationFormat>
  <Paragraphs>753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1" baseType="lpstr">
      <vt:lpstr>Arial</vt:lpstr>
      <vt:lpstr>SimSun</vt:lpstr>
      <vt:lpstr>Wingdings</vt:lpstr>
      <vt:lpstr>Roboto</vt:lpstr>
      <vt:lpstr>Wide Latin</vt:lpstr>
      <vt:lpstr>Wingdings 3</vt:lpstr>
      <vt:lpstr>Arial</vt:lpstr>
      <vt:lpstr>Microsoft YaHei</vt:lpstr>
      <vt:lpstr>Arial Unicode MS</vt:lpstr>
      <vt:lpstr>Calibri</vt:lpstr>
      <vt:lpstr>Facet</vt:lpstr>
      <vt:lpstr>Cấu trúc dữ liệu &amp; Giải thuật</vt:lpstr>
      <vt:lpstr>Cây</vt:lpstr>
      <vt:lpstr>Nội dung</vt:lpstr>
      <vt:lpstr>Nội dung</vt:lpstr>
      <vt:lpstr>Khái niệm về cây - trees</vt:lpstr>
      <vt:lpstr>Khái niệm về cây - trees</vt:lpstr>
      <vt:lpstr>Khái niệm về cây - trees</vt:lpstr>
      <vt:lpstr>Khái niệm về cây - trees</vt:lpstr>
      <vt:lpstr>Định nghĩa hình thức</vt:lpstr>
      <vt:lpstr>Mối quan hệ giữa các nút</vt:lpstr>
      <vt:lpstr>Mối quan hệ giữa các nút</vt:lpstr>
      <vt:lpstr>Mối quan hệ giữa các nút</vt:lpstr>
      <vt:lpstr>Nội dung</vt:lpstr>
      <vt:lpstr>Cài đặt cây</vt:lpstr>
      <vt:lpstr>Cài đặt cây</vt:lpstr>
      <vt:lpstr>Cài đặt cây</vt:lpstr>
      <vt:lpstr>Cài đặt cây</vt:lpstr>
      <vt:lpstr>Cài đặt cây</vt:lpstr>
      <vt:lpstr>Cài đặt Tree class trừu tượng</vt:lpstr>
      <vt:lpstr>Cài đặt Tree class trừu tượng</vt:lpstr>
      <vt:lpstr>Cài đặt Tree class trừu tượng</vt:lpstr>
      <vt:lpstr>Cài đặt Tree class trừu tượng</vt:lpstr>
      <vt:lpstr>Cài đặt Tree class trừu tượng</vt:lpstr>
      <vt:lpstr>Chiều sâu của cây</vt:lpstr>
      <vt:lpstr>Chiều cao của cây</vt:lpstr>
      <vt:lpstr>Nội dung</vt:lpstr>
      <vt:lpstr>Định nghĩa Cây nhị phân</vt:lpstr>
      <vt:lpstr>Định nghĩa Cây nhị phân</vt:lpstr>
      <vt:lpstr>PowerPoint 演示文稿</vt:lpstr>
      <vt:lpstr>Ngữ cảnh sử dụng</vt:lpstr>
      <vt:lpstr>Ngữ cảnh sử dụng</vt:lpstr>
      <vt:lpstr>PowerPoint 演示文稿</vt:lpstr>
      <vt:lpstr>Nội dung</vt:lpstr>
      <vt:lpstr>Cài đặt cấu trúc dữ liệu trừu tượng cây nhị phân</vt:lpstr>
      <vt:lpstr>Kế thừa</vt:lpstr>
      <vt:lpstr>Cài đặt cây nhị phân</vt:lpstr>
      <vt:lpstr>Cài đặt cây nhị phân</vt:lpstr>
      <vt:lpstr>Cài đặt class BinaryTree trừu tượng File binaryTree.py</vt:lpstr>
      <vt:lpstr>PowerPoint 演示文稿</vt:lpstr>
      <vt:lpstr>Nội dung</vt:lpstr>
      <vt:lpstr>Cấu trúc liên kết</vt:lpstr>
      <vt:lpstr>PowerPoint 演示文稿</vt:lpstr>
      <vt:lpstr>Cấu trúc liên kết</vt:lpstr>
      <vt:lpstr>Cấu trúc liên kết</vt:lpstr>
      <vt:lpstr>Cấu trúc liên kết</vt:lpstr>
      <vt:lpstr>Cài đặt class LinkedBinaryTree File LinkedBinaryTree.py</vt:lpstr>
      <vt:lpstr>Cài đặt class LinkedBinaryTree File LinkedBinaryTree.py</vt:lpstr>
      <vt:lpstr>Cài đặt class LinkedBinaryTree File LinkedBinaryTree.py</vt:lpstr>
      <vt:lpstr>Cài đặt class LinkedBinaryTree File LinkedBinaryTree.py</vt:lpstr>
      <vt:lpstr>Cài đặt class LinkedBinaryTree File LinkedBinaryTree.py</vt:lpstr>
      <vt:lpstr>Cài đặt class LinkedBinaryTree File LinkedBinaryTree.py</vt:lpstr>
      <vt:lpstr>Cài đặt class LinkedBinaryTree File LinkedBinaryTree.py</vt:lpstr>
      <vt:lpstr>Cài đặt class LinkedBinaryTree File LinkedBinaryTree.py</vt:lpstr>
      <vt:lpstr>Cài đặt class LinkedBinaryTree File LinkedBinaryTree.py</vt:lpstr>
      <vt:lpstr>Cài đặt class LinkedBinaryTree File LinkedBinaryTree.py</vt:lpstr>
      <vt:lpstr>Kiểm thử cài đặt</vt:lpstr>
      <vt:lpstr>Kiểm thử cài đặt</vt:lpstr>
      <vt:lpstr>Kiểm thử cài đặt</vt:lpstr>
      <vt:lpstr>Kiểm thử cài đặt</vt:lpstr>
      <vt:lpstr>Độ phức tạp thuật toán</vt:lpstr>
      <vt:lpstr>Nội dung</vt:lpstr>
      <vt:lpstr>Duyệt thứ bậc trước</vt:lpstr>
      <vt:lpstr>Duyệt thứ bậc trước</vt:lpstr>
      <vt:lpstr>Duyệt thứ bậc sau</vt:lpstr>
      <vt:lpstr>Duyệt thứ bậc sau</vt:lpstr>
      <vt:lpstr>Duyệt thứ bậc ngang cây nhị phân</vt:lpstr>
      <vt:lpstr>PowerPoint 演示文稿</vt:lpstr>
      <vt:lpstr>Bài tập về nhà</vt:lpstr>
      <vt:lpstr>Q&amp;A</vt:lpstr>
      <vt:lpstr>Xin cảm ơn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trức dữ liệu &amp; Giải thuật</dc:title>
  <dc:creator>Kiệt Trầm</dc:creator>
  <cp:lastModifiedBy>Lenovo</cp:lastModifiedBy>
  <cp:revision>173</cp:revision>
  <dcterms:created xsi:type="dcterms:W3CDTF">2020-09-15T02:12:00Z</dcterms:created>
  <dcterms:modified xsi:type="dcterms:W3CDTF">2022-01-06T00:58:06Z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A1530CF7A6A34359B956D9E0579D9DBD</vt:lpwstr>
  </property>
  <property fmtid="{D5CDD505-2E9C-101B-9397-08002B2CF9AE}" pid="3" name="KSOProductBuildVer">
    <vt:lpwstr>1033-11.2.0.10426</vt:lpwstr>
  </property>
</Properties>
</file>