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42"/>
  </p:notesMasterIdLst>
  <p:sldIdLst>
    <p:sldId id="256" r:id="rId2"/>
    <p:sldId id="257" r:id="rId3"/>
    <p:sldId id="258" r:id="rId4"/>
    <p:sldId id="316" r:id="rId5"/>
    <p:sldId id="318" r:id="rId6"/>
    <p:sldId id="319" r:id="rId7"/>
    <p:sldId id="320" r:id="rId8"/>
    <p:sldId id="321" r:id="rId9"/>
    <p:sldId id="325" r:id="rId10"/>
    <p:sldId id="322" r:id="rId11"/>
    <p:sldId id="326" r:id="rId12"/>
    <p:sldId id="327" r:id="rId13"/>
    <p:sldId id="323" r:id="rId14"/>
    <p:sldId id="328" r:id="rId15"/>
    <p:sldId id="330" r:id="rId16"/>
    <p:sldId id="329" r:id="rId17"/>
    <p:sldId id="324" r:id="rId18"/>
    <p:sldId id="334" r:id="rId19"/>
    <p:sldId id="331" r:id="rId20"/>
    <p:sldId id="335" r:id="rId21"/>
    <p:sldId id="332" r:id="rId22"/>
    <p:sldId id="333" r:id="rId23"/>
    <p:sldId id="317" r:id="rId24"/>
    <p:sldId id="309" r:id="rId25"/>
    <p:sldId id="310" r:id="rId26"/>
    <p:sldId id="336" r:id="rId27"/>
    <p:sldId id="337" r:id="rId28"/>
    <p:sldId id="339" r:id="rId29"/>
    <p:sldId id="340" r:id="rId30"/>
    <p:sldId id="341" r:id="rId31"/>
    <p:sldId id="342" r:id="rId32"/>
    <p:sldId id="338" r:id="rId33"/>
    <p:sldId id="311" r:id="rId34"/>
    <p:sldId id="312" r:id="rId35"/>
    <p:sldId id="313" r:id="rId36"/>
    <p:sldId id="314" r:id="rId37"/>
    <p:sldId id="315" r:id="rId38"/>
    <p:sldId id="300" r:id="rId39"/>
    <p:sldId id="308"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4F95E-B27E-4112-B31B-B303870DC6EA}" type="datetimeFigureOut">
              <a:rPr lang="en-US" smtClean="0"/>
              <a:t>23/09/2021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3440B-48A9-4733-8933-8D8CB0E39BFA}" type="slidenum">
              <a:rPr lang="en-US" smtClean="0"/>
              <a:t>‹#›</a:t>
            </a:fld>
            <a:endParaRPr lang="en-US"/>
          </a:p>
        </p:txBody>
      </p:sp>
    </p:spTree>
    <p:extLst>
      <p:ext uri="{BB962C8B-B14F-4D97-AF65-F5344CB8AC3E}">
        <p14:creationId xmlns:p14="http://schemas.microsoft.com/office/powerpoint/2010/main" val="3412218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latin typeface="Roboto" panose="02000000000000000000" pitchFamily="2" charset="0"/>
                <a:ea typeface="Roboto" panose="02000000000000000000" pitchFamily="2"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latin typeface="Roboto" panose="02000000000000000000" pitchFamily="2" charset="0"/>
                <a:ea typeface="Roboto" panose="02000000000000000000"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Roboto" panose="02000000000000000000" pitchFamily="2" charset="0"/>
                <a:ea typeface="Roboto" panose="02000000000000000000" pitchFamily="2" charset="0"/>
              </a:defRPr>
            </a:lvl1pPr>
          </a:lstStyle>
          <a:p>
            <a:fld id="{01F3AE25-5ABB-405F-9405-748170780521}" type="datetime1">
              <a:rPr lang="en-US" smtClean="0"/>
              <a:pPr/>
              <a:t>23/09/2021</a:t>
            </a:fld>
            <a:endParaRPr lang="en-US"/>
          </a:p>
        </p:txBody>
      </p:sp>
      <p:sp>
        <p:nvSpPr>
          <p:cNvPr id="5" name="Footer Placeholder 4"/>
          <p:cNvSpPr>
            <a:spLocks noGrp="1"/>
          </p:cNvSpPr>
          <p:nvPr>
            <p:ph type="ftr" sz="quarter" idx="11"/>
          </p:nvPr>
        </p:nvSpPr>
        <p:spPr/>
        <p:txBody>
          <a:bodyPr/>
          <a:lstStyle>
            <a:lvl1pPr>
              <a:defRPr>
                <a:latin typeface="Roboto" panose="02000000000000000000" pitchFamily="2" charset="0"/>
                <a:ea typeface="Roboto" panose="02000000000000000000" pitchFamily="2" charset="0"/>
              </a:defRPr>
            </a:lvl1p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lvl1pPr>
              <a:defRPr>
                <a:latin typeface="Roboto" panose="02000000000000000000" pitchFamily="2" charset="0"/>
                <a:ea typeface="Roboto" panose="02000000000000000000" pitchFamily="2" charset="0"/>
              </a:defRPr>
            </a:lvl1pPr>
          </a:lstStyle>
          <a:p>
            <a:fld id="{C8CDE7DD-0800-4FBA-86CC-CC5BCF4F05B0}" type="slidenum">
              <a:rPr lang="en-US" smtClean="0"/>
              <a:pPr/>
              <a:t>‹#›</a:t>
            </a:fld>
            <a:endParaRPr lang="en-US"/>
          </a:p>
        </p:txBody>
      </p:sp>
    </p:spTree>
    <p:extLst>
      <p:ext uri="{BB962C8B-B14F-4D97-AF65-F5344CB8AC3E}">
        <p14:creationId xmlns:p14="http://schemas.microsoft.com/office/powerpoint/2010/main" val="1362481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5CC22-BF3B-4DD9-88BA-385F05ECB0D4}"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t>‹#›</a:t>
            </a:fld>
            <a:endParaRPr lang="en-US"/>
          </a:p>
        </p:txBody>
      </p:sp>
    </p:spTree>
    <p:extLst>
      <p:ext uri="{BB962C8B-B14F-4D97-AF65-F5344CB8AC3E}">
        <p14:creationId xmlns:p14="http://schemas.microsoft.com/office/powerpoint/2010/main" val="349090896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5CC22-BF3B-4DD9-88BA-385F05ECB0D4}"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70512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5CC22-BF3B-4DD9-88BA-385F05ECB0D4}"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t>‹#›</a:t>
            </a:fld>
            <a:endParaRPr lang="en-US"/>
          </a:p>
        </p:txBody>
      </p:sp>
    </p:spTree>
    <p:extLst>
      <p:ext uri="{BB962C8B-B14F-4D97-AF65-F5344CB8AC3E}">
        <p14:creationId xmlns:p14="http://schemas.microsoft.com/office/powerpoint/2010/main" val="280259453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5CC22-BF3B-4DD9-88BA-385F05ECB0D4}"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825352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5CC22-BF3B-4DD9-88BA-385F05ECB0D4}"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t>‹#›</a:t>
            </a:fld>
            <a:endParaRPr lang="en-US"/>
          </a:p>
        </p:txBody>
      </p:sp>
    </p:spTree>
    <p:extLst>
      <p:ext uri="{BB962C8B-B14F-4D97-AF65-F5344CB8AC3E}">
        <p14:creationId xmlns:p14="http://schemas.microsoft.com/office/powerpoint/2010/main" val="70371567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6136CB-A17B-43C4-AE91-FF78FC73C126}"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t>‹#›</a:t>
            </a:fld>
            <a:endParaRPr lang="en-US"/>
          </a:p>
        </p:txBody>
      </p:sp>
    </p:spTree>
    <p:extLst>
      <p:ext uri="{BB962C8B-B14F-4D97-AF65-F5344CB8AC3E}">
        <p14:creationId xmlns:p14="http://schemas.microsoft.com/office/powerpoint/2010/main" val="2295623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3B8E8B-DF0D-4D55-9134-BC8AC96E553C}"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t>‹#›</a:t>
            </a:fld>
            <a:endParaRPr lang="en-US"/>
          </a:p>
        </p:txBody>
      </p:sp>
    </p:spTree>
    <p:extLst>
      <p:ext uri="{BB962C8B-B14F-4D97-AF65-F5344CB8AC3E}">
        <p14:creationId xmlns:p14="http://schemas.microsoft.com/office/powerpoint/2010/main" val="407479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Roboto" panose="02000000000000000000" pitchFamily="2" charset="0"/>
                <a:ea typeface="Roboto" panose="02000000000000000000" pitchFamily="2"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1800">
                <a:latin typeface="Roboto" panose="02000000000000000000" pitchFamily="2" charset="0"/>
                <a:ea typeface="Roboto" panose="02000000000000000000" pitchFamily="2" charset="0"/>
              </a:defRPr>
            </a:lvl4pPr>
            <a:lvl5pPr>
              <a:defRPr sz="1800">
                <a:latin typeface="Roboto" panose="02000000000000000000" pitchFamily="2" charset="0"/>
                <a:ea typeface="Roboto" panose="02000000000000000000" pitchFamily="2"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atin typeface="Roboto" panose="02000000000000000000" pitchFamily="2" charset="0"/>
                <a:ea typeface="Roboto" panose="02000000000000000000" pitchFamily="2" charset="0"/>
              </a:defRPr>
            </a:lvl1p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lvl1pPr>
              <a:defRPr>
                <a:latin typeface="Roboto" panose="02000000000000000000" pitchFamily="2" charset="0"/>
                <a:ea typeface="Roboto" panose="02000000000000000000" pitchFamily="2" charset="0"/>
              </a:defRPr>
            </a:lvl1p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lvl1pPr>
              <a:defRPr>
                <a:latin typeface="Roboto" panose="02000000000000000000" pitchFamily="2" charset="0"/>
                <a:ea typeface="Roboto" panose="02000000000000000000" pitchFamily="2" charset="0"/>
              </a:defRPr>
            </a:lvl1pPr>
          </a:lstStyle>
          <a:p>
            <a:fld id="{C8CDE7DD-0800-4FBA-86CC-CC5BCF4F05B0}" type="slidenum">
              <a:rPr lang="en-US" smtClean="0"/>
              <a:pPr/>
              <a:t>‹#›</a:t>
            </a:fld>
            <a:endParaRPr lang="en-US"/>
          </a:p>
        </p:txBody>
      </p:sp>
    </p:spTree>
    <p:extLst>
      <p:ext uri="{BB962C8B-B14F-4D97-AF65-F5344CB8AC3E}">
        <p14:creationId xmlns:p14="http://schemas.microsoft.com/office/powerpoint/2010/main" val="36334096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atin typeface="Roboto" panose="02000000000000000000" pitchFamily="2" charset="0"/>
                <a:ea typeface="Roboto" panose="02000000000000000000" pitchFamily="2"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latin typeface="Roboto" panose="02000000000000000000" pitchFamily="2" charset="0"/>
                <a:ea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Roboto" panose="02000000000000000000" pitchFamily="2" charset="0"/>
                <a:ea typeface="Roboto" panose="02000000000000000000" pitchFamily="2" charset="0"/>
              </a:defRPr>
            </a:lvl1pPr>
          </a:lstStyle>
          <a:p>
            <a:fld id="{2FC19513-97DC-4EBD-8A6B-18CAAE5A0989}" type="datetime1">
              <a:rPr lang="en-US" smtClean="0"/>
              <a:pPr/>
              <a:t>23/09/2021</a:t>
            </a:fld>
            <a:endParaRPr lang="en-US"/>
          </a:p>
        </p:txBody>
      </p:sp>
      <p:sp>
        <p:nvSpPr>
          <p:cNvPr id="5" name="Footer Placeholder 4"/>
          <p:cNvSpPr>
            <a:spLocks noGrp="1"/>
          </p:cNvSpPr>
          <p:nvPr>
            <p:ph type="ftr" sz="quarter" idx="11"/>
          </p:nvPr>
        </p:nvSpPr>
        <p:spPr/>
        <p:txBody>
          <a:bodyPr/>
          <a:lstStyle>
            <a:lvl1pPr>
              <a:defRPr>
                <a:latin typeface="Roboto" panose="02000000000000000000" pitchFamily="2" charset="0"/>
                <a:ea typeface="Roboto" panose="02000000000000000000" pitchFamily="2" charset="0"/>
              </a:defRPr>
            </a:lvl1p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lvl1pPr>
              <a:defRPr>
                <a:latin typeface="Roboto" panose="02000000000000000000" pitchFamily="2" charset="0"/>
                <a:ea typeface="Roboto" panose="02000000000000000000" pitchFamily="2" charset="0"/>
              </a:defRPr>
            </a:lvl1pPr>
          </a:lstStyle>
          <a:p>
            <a:fld id="{C8CDE7DD-0800-4FBA-86CC-CC5BCF4F05B0}" type="slidenum">
              <a:rPr lang="en-US" smtClean="0"/>
              <a:pPr/>
              <a:t>‹#›</a:t>
            </a:fld>
            <a:endParaRPr lang="en-US"/>
          </a:p>
        </p:txBody>
      </p:sp>
    </p:spTree>
    <p:extLst>
      <p:ext uri="{BB962C8B-B14F-4D97-AF65-F5344CB8AC3E}">
        <p14:creationId xmlns:p14="http://schemas.microsoft.com/office/powerpoint/2010/main" val="33871774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lvl1pPr>
              <a:defRPr>
                <a:latin typeface="Roboto" panose="02000000000000000000" pitchFamily="2" charset="0"/>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lvl1pPr>
              <a:defRPr>
                <a:latin typeface="Roboto" panose="02000000000000000000" pitchFamily="2" charset="0"/>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atin typeface="Roboto" panose="02000000000000000000" pitchFamily="2" charset="0"/>
                <a:ea typeface="Roboto" panose="02000000000000000000" pitchFamily="2" charset="0"/>
              </a:defRPr>
            </a:lvl1pPr>
          </a:lstStyle>
          <a:p>
            <a:fld id="{11FB4C68-9D55-46BF-84EF-3C2C285E2868}" type="datetime1">
              <a:rPr lang="en-US" smtClean="0"/>
              <a:pPr/>
              <a:t>23/09/2021</a:t>
            </a:fld>
            <a:endParaRPr lang="en-US"/>
          </a:p>
        </p:txBody>
      </p:sp>
      <p:sp>
        <p:nvSpPr>
          <p:cNvPr id="6" name="Footer Placeholder 5"/>
          <p:cNvSpPr>
            <a:spLocks noGrp="1"/>
          </p:cNvSpPr>
          <p:nvPr>
            <p:ph type="ftr" sz="quarter" idx="11"/>
          </p:nvPr>
        </p:nvSpPr>
        <p:spPr/>
        <p:txBody>
          <a:bodyPr/>
          <a:lstStyle>
            <a:lvl1pPr>
              <a:defRPr>
                <a:latin typeface="Roboto" panose="02000000000000000000" pitchFamily="2" charset="0"/>
                <a:ea typeface="Roboto" panose="02000000000000000000" pitchFamily="2" charset="0"/>
              </a:defRPr>
            </a:lvl1pPr>
          </a:lstStyle>
          <a:p>
            <a:r>
              <a:rPr lang="en-US" smtClean="0"/>
              <a:t>Cấu trúc dữ liệu &amp; Giải thuật</a:t>
            </a:r>
            <a:endParaRPr lang="en-US"/>
          </a:p>
        </p:txBody>
      </p:sp>
      <p:sp>
        <p:nvSpPr>
          <p:cNvPr id="7" name="Slide Number Placeholder 6"/>
          <p:cNvSpPr>
            <a:spLocks noGrp="1"/>
          </p:cNvSpPr>
          <p:nvPr>
            <p:ph type="sldNum" sz="quarter" idx="12"/>
          </p:nvPr>
        </p:nvSpPr>
        <p:spPr/>
        <p:txBody>
          <a:bodyPr/>
          <a:lstStyle>
            <a:lvl1pPr>
              <a:defRPr>
                <a:latin typeface="Roboto" panose="02000000000000000000" pitchFamily="2" charset="0"/>
                <a:ea typeface="Roboto" panose="02000000000000000000" pitchFamily="2" charset="0"/>
              </a:defRPr>
            </a:lvl1pPr>
          </a:lstStyle>
          <a:p>
            <a:fld id="{C8CDE7DD-0800-4FBA-86CC-CC5BCF4F05B0}" type="slidenum">
              <a:rPr lang="en-US" smtClean="0"/>
              <a:pPr/>
              <a:t>‹#›</a:t>
            </a:fld>
            <a:endParaRPr lang="en-US"/>
          </a:p>
        </p:txBody>
      </p:sp>
    </p:spTree>
    <p:extLst>
      <p:ext uri="{BB962C8B-B14F-4D97-AF65-F5344CB8AC3E}">
        <p14:creationId xmlns:p14="http://schemas.microsoft.com/office/powerpoint/2010/main" val="20874597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AB8A87-A01A-4D0F-9D00-BCA4DFEA1AD7}" type="datetime1">
              <a:rPr lang="en-US" smtClean="0"/>
              <a:t>23/09/2021</a:t>
            </a:fld>
            <a:endParaRPr lang="en-US"/>
          </a:p>
        </p:txBody>
      </p:sp>
      <p:sp>
        <p:nvSpPr>
          <p:cNvPr id="8" name="Footer Placeholder 7"/>
          <p:cNvSpPr>
            <a:spLocks noGrp="1"/>
          </p:cNvSpPr>
          <p:nvPr>
            <p:ph type="ftr" sz="quarter" idx="11"/>
          </p:nvPr>
        </p:nvSpPr>
        <p:spPr/>
        <p:txBody>
          <a:bodyPr/>
          <a:lstStyle/>
          <a:p>
            <a:r>
              <a:rPr lang="en-US" smtClean="0"/>
              <a:t>Cấu trúc dữ liệu &amp; Giải thuật</a:t>
            </a:r>
            <a:endParaRPr lang="en-US"/>
          </a:p>
        </p:txBody>
      </p:sp>
      <p:sp>
        <p:nvSpPr>
          <p:cNvPr id="9" name="Slide Number Placeholder 8"/>
          <p:cNvSpPr>
            <a:spLocks noGrp="1"/>
          </p:cNvSpPr>
          <p:nvPr>
            <p:ph type="sldNum" sz="quarter" idx="12"/>
          </p:nvPr>
        </p:nvSpPr>
        <p:spPr/>
        <p:txBody>
          <a:bodyPr/>
          <a:lstStyle/>
          <a:p>
            <a:fld id="{C8CDE7DD-0800-4FBA-86CC-CC5BCF4F05B0}" type="slidenum">
              <a:rPr lang="en-US" smtClean="0"/>
              <a:t>‹#›</a:t>
            </a:fld>
            <a:endParaRPr lang="en-US"/>
          </a:p>
        </p:txBody>
      </p:sp>
    </p:spTree>
    <p:extLst>
      <p:ext uri="{BB962C8B-B14F-4D97-AF65-F5344CB8AC3E}">
        <p14:creationId xmlns:p14="http://schemas.microsoft.com/office/powerpoint/2010/main" val="120396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DE5E39-C0F9-4064-9824-D23F6F4B4056}" type="datetime1">
              <a:rPr lang="en-US" smtClean="0"/>
              <a:t>23/09/2021</a:t>
            </a:fld>
            <a:endParaRPr lang="en-US"/>
          </a:p>
        </p:txBody>
      </p:sp>
      <p:sp>
        <p:nvSpPr>
          <p:cNvPr id="4" name="Footer Placeholder 3"/>
          <p:cNvSpPr>
            <a:spLocks noGrp="1"/>
          </p:cNvSpPr>
          <p:nvPr>
            <p:ph type="ftr" sz="quarter" idx="11"/>
          </p:nvPr>
        </p:nvSpPr>
        <p:spPr/>
        <p:txBody>
          <a:bodyPr/>
          <a:lstStyle/>
          <a:p>
            <a:r>
              <a:rPr lang="en-US" smtClean="0"/>
              <a:t>Cấu trúc dữ liệu &amp; Giải thuật</a:t>
            </a:r>
            <a:endParaRPr lang="en-US"/>
          </a:p>
        </p:txBody>
      </p:sp>
      <p:sp>
        <p:nvSpPr>
          <p:cNvPr id="5" name="Slide Number Placeholder 4"/>
          <p:cNvSpPr>
            <a:spLocks noGrp="1"/>
          </p:cNvSpPr>
          <p:nvPr>
            <p:ph type="sldNum" sz="quarter" idx="12"/>
          </p:nvPr>
        </p:nvSpPr>
        <p:spPr/>
        <p:txBody>
          <a:bodyPr/>
          <a:lstStyle/>
          <a:p>
            <a:fld id="{C8CDE7DD-0800-4FBA-86CC-CC5BCF4F05B0}" type="slidenum">
              <a:rPr lang="en-US" smtClean="0"/>
              <a:t>‹#›</a:t>
            </a:fld>
            <a:endParaRPr lang="en-US"/>
          </a:p>
        </p:txBody>
      </p:sp>
    </p:spTree>
    <p:extLst>
      <p:ext uri="{BB962C8B-B14F-4D97-AF65-F5344CB8AC3E}">
        <p14:creationId xmlns:p14="http://schemas.microsoft.com/office/powerpoint/2010/main" val="242532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7BABD-F0A7-4377-91DA-B3337A4C4588}" type="datetime1">
              <a:rPr lang="en-US" smtClean="0"/>
              <a:t>23/09/2021</a:t>
            </a:fld>
            <a:endParaRPr lang="en-US"/>
          </a:p>
        </p:txBody>
      </p:sp>
      <p:sp>
        <p:nvSpPr>
          <p:cNvPr id="3" name="Footer Placeholder 2"/>
          <p:cNvSpPr>
            <a:spLocks noGrp="1"/>
          </p:cNvSpPr>
          <p:nvPr>
            <p:ph type="ftr" sz="quarter" idx="11"/>
          </p:nvPr>
        </p:nvSpPr>
        <p:spPr/>
        <p:txBody>
          <a:bodyPr/>
          <a:lstStyle/>
          <a:p>
            <a:r>
              <a:rPr lang="en-US" smtClean="0"/>
              <a:t>Cấu trúc dữ liệu &amp; Giải thuật</a:t>
            </a:r>
            <a:endParaRPr lang="en-US"/>
          </a:p>
        </p:txBody>
      </p:sp>
      <p:sp>
        <p:nvSpPr>
          <p:cNvPr id="4" name="Slide Number Placeholder 3"/>
          <p:cNvSpPr>
            <a:spLocks noGrp="1"/>
          </p:cNvSpPr>
          <p:nvPr>
            <p:ph type="sldNum" sz="quarter" idx="12"/>
          </p:nvPr>
        </p:nvSpPr>
        <p:spPr/>
        <p:txBody>
          <a:bodyPr/>
          <a:lstStyle/>
          <a:p>
            <a:fld id="{C8CDE7DD-0800-4FBA-86CC-CC5BCF4F05B0}" type="slidenum">
              <a:rPr lang="en-US" smtClean="0"/>
              <a:t>‹#›</a:t>
            </a:fld>
            <a:endParaRPr lang="en-US"/>
          </a:p>
        </p:txBody>
      </p:sp>
    </p:spTree>
    <p:extLst>
      <p:ext uri="{BB962C8B-B14F-4D97-AF65-F5344CB8AC3E}">
        <p14:creationId xmlns:p14="http://schemas.microsoft.com/office/powerpoint/2010/main" val="63848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E4C5C-2522-44FA-8E99-5215896AFF6C}" type="datetime1">
              <a:rPr lang="en-US" smtClean="0"/>
              <a:t>23/09/2021</a:t>
            </a:fld>
            <a:endParaRPr lang="en-US"/>
          </a:p>
        </p:txBody>
      </p:sp>
      <p:sp>
        <p:nvSpPr>
          <p:cNvPr id="6" name="Footer Placeholder 5"/>
          <p:cNvSpPr>
            <a:spLocks noGrp="1"/>
          </p:cNvSpPr>
          <p:nvPr>
            <p:ph type="ftr" sz="quarter" idx="11"/>
          </p:nvPr>
        </p:nvSpPr>
        <p:spPr/>
        <p:txBody>
          <a:bodyPr/>
          <a:lstStyle/>
          <a:p>
            <a:r>
              <a:rPr lang="en-US" smtClean="0"/>
              <a:t>Cấu trúc dữ liệu &amp; Giải thuật</a:t>
            </a:r>
            <a:endParaRPr lang="en-US"/>
          </a:p>
        </p:txBody>
      </p:sp>
      <p:sp>
        <p:nvSpPr>
          <p:cNvPr id="7" name="Slide Number Placeholder 6"/>
          <p:cNvSpPr>
            <a:spLocks noGrp="1"/>
          </p:cNvSpPr>
          <p:nvPr>
            <p:ph type="sldNum" sz="quarter" idx="12"/>
          </p:nvPr>
        </p:nvSpPr>
        <p:spPr/>
        <p:txBody>
          <a:bodyPr/>
          <a:lstStyle/>
          <a:p>
            <a:fld id="{C8CDE7DD-0800-4FBA-86CC-CC5BCF4F05B0}" type="slidenum">
              <a:rPr lang="en-US" smtClean="0"/>
              <a:t>‹#›</a:t>
            </a:fld>
            <a:endParaRPr lang="en-US"/>
          </a:p>
        </p:txBody>
      </p:sp>
    </p:spTree>
    <p:extLst>
      <p:ext uri="{BB962C8B-B14F-4D97-AF65-F5344CB8AC3E}">
        <p14:creationId xmlns:p14="http://schemas.microsoft.com/office/powerpoint/2010/main" val="55111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Cấu trúc dữ liệu &amp; Giải thuật</a:t>
            </a:r>
            <a:endParaRPr lang="en-US"/>
          </a:p>
        </p:txBody>
      </p:sp>
      <p:sp>
        <p:nvSpPr>
          <p:cNvPr id="7" name="Slide Number Placeholder 6"/>
          <p:cNvSpPr>
            <a:spLocks noGrp="1"/>
          </p:cNvSpPr>
          <p:nvPr>
            <p:ph type="sldNum" sz="quarter" idx="12"/>
          </p:nvPr>
        </p:nvSpPr>
        <p:spPr/>
        <p:txBody>
          <a:bodyPr/>
          <a:lstStyle/>
          <a:p>
            <a:fld id="{C8CDE7DD-0800-4FBA-86CC-CC5BCF4F05B0}" type="slidenum">
              <a:rPr lang="en-US" smtClean="0"/>
              <a:t>‹#›</a:t>
            </a:fld>
            <a:endParaRPr lang="en-US"/>
          </a:p>
        </p:txBody>
      </p:sp>
      <p:sp>
        <p:nvSpPr>
          <p:cNvPr id="5" name="Date Placeholder 4"/>
          <p:cNvSpPr>
            <a:spLocks noGrp="1"/>
          </p:cNvSpPr>
          <p:nvPr>
            <p:ph type="dt" sz="half" idx="10"/>
          </p:nvPr>
        </p:nvSpPr>
        <p:spPr/>
        <p:txBody>
          <a:bodyPr/>
          <a:lstStyle/>
          <a:p>
            <a:fld id="{31C500A0-35AB-4A3E-92BE-EE1DC077086C}" type="datetime1">
              <a:rPr lang="en-US" smtClean="0"/>
              <a:t>23/09/2021</a:t>
            </a:fld>
            <a:endParaRPr lang="en-US"/>
          </a:p>
        </p:txBody>
      </p:sp>
    </p:spTree>
    <p:extLst>
      <p:ext uri="{BB962C8B-B14F-4D97-AF65-F5344CB8AC3E}">
        <p14:creationId xmlns:p14="http://schemas.microsoft.com/office/powerpoint/2010/main" val="353565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latin typeface="Roboto" panose="02000000000000000000" pitchFamily="2" charset="0"/>
                <a:ea typeface="Roboto" panose="02000000000000000000" pitchFamily="2" charset="0"/>
              </a:defRPr>
            </a:lvl1pPr>
          </a:lstStyle>
          <a:p>
            <a:fld id="{9795CC22-BF3B-4DD9-88BA-385F05ECB0D4}" type="datetime1">
              <a:rPr lang="en-US" smtClean="0"/>
              <a:pPr/>
              <a:t>23/09/2021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latin typeface="Roboto" panose="02000000000000000000" pitchFamily="2" charset="0"/>
                <a:ea typeface="Roboto" panose="02000000000000000000" pitchFamily="2" charset="0"/>
              </a:defRPr>
            </a:lvl1pPr>
          </a:lstStyle>
          <a:p>
            <a:r>
              <a:rPr lang="en-US" smtClean="0"/>
              <a:t>Cấu trúc dữ liệu &amp; Giải thuật</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latin typeface="Roboto" panose="02000000000000000000" pitchFamily="2" charset="0"/>
                <a:ea typeface="Roboto" panose="02000000000000000000" pitchFamily="2" charset="0"/>
              </a:defRPr>
            </a:lvl1pPr>
          </a:lstStyle>
          <a:p>
            <a:fld id="{C8CDE7DD-0800-4FBA-86CC-CC5BCF4F05B0}" type="slidenum">
              <a:rPr lang="en-US" smtClean="0"/>
              <a:pPr/>
              <a:t>‹#›</a:t>
            </a:fld>
            <a:endParaRPr lang="en-US"/>
          </a:p>
        </p:txBody>
      </p:sp>
    </p:spTree>
    <p:extLst>
      <p:ext uri="{BB962C8B-B14F-4D97-AF65-F5344CB8AC3E}">
        <p14:creationId xmlns:p14="http://schemas.microsoft.com/office/powerpoint/2010/main" val="2663297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par>
    </p:tnLst>
  </p:timing>
  <p:hf hdr="0"/>
  <p:txStyles>
    <p:titleStyle>
      <a:lvl1pPr algn="l" defTabSz="457200" rtl="0" eaLnBrk="1" latinLnBrk="0" hangingPunct="1">
        <a:spcBef>
          <a:spcPct val="0"/>
        </a:spcBef>
        <a:buNone/>
        <a:defRPr sz="3600" kern="1200">
          <a:solidFill>
            <a:schemeClr val="accent1"/>
          </a:solidFill>
          <a:latin typeface="Roboto" panose="02000000000000000000" pitchFamily="2" charset="0"/>
          <a:ea typeface="Roboto" panose="02000000000000000000" pitchFamily="2"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Roboto" panose="02000000000000000000" pitchFamily="2" charset="0"/>
          <a:ea typeface="Roboto" panose="02000000000000000000" pitchFamily="2"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Roboto" panose="02000000000000000000" pitchFamily="2" charset="0"/>
          <a:ea typeface="Roboto" panose="02000000000000000000" pitchFamily="2"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Roboto" panose="02000000000000000000" pitchFamily="2" charset="0"/>
          <a:ea typeface="Roboto" panose="02000000000000000000" pitchFamily="2"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Roboto" panose="02000000000000000000" pitchFamily="2" charset="0"/>
          <a:ea typeface="Roboto" panose="02000000000000000000" pitchFamily="2"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Roboto" panose="02000000000000000000" pitchFamily="2" charset="0"/>
          <a:ea typeface="Roboto" panose="02000000000000000000" pitchFamily="2"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5199" y="2404534"/>
            <a:ext cx="5768803" cy="1646302"/>
          </a:xfrm>
        </p:spPr>
        <p:txBody>
          <a:bodyPr>
            <a:normAutofit fontScale="90000"/>
          </a:bodyPr>
          <a:lstStyle/>
          <a:p>
            <a:r>
              <a:rPr lang="en-US" sz="5400" b="1" dirty="0" err="1" smtClean="0">
                <a:latin typeface="Roboto" panose="02000000000000000000" pitchFamily="2" charset="0"/>
                <a:ea typeface="Roboto" panose="02000000000000000000" pitchFamily="2" charset="0"/>
              </a:rPr>
              <a:t>Cấu</a:t>
            </a:r>
            <a:r>
              <a:rPr lang="en-US" sz="5400" b="1" dirty="0" smtClean="0">
                <a:latin typeface="Roboto" panose="02000000000000000000" pitchFamily="2" charset="0"/>
                <a:ea typeface="Roboto" panose="02000000000000000000" pitchFamily="2" charset="0"/>
              </a:rPr>
              <a:t> </a:t>
            </a:r>
            <a:r>
              <a:rPr lang="en-US" sz="5400" b="1" dirty="0" err="1" smtClean="0">
                <a:latin typeface="Roboto" panose="02000000000000000000" pitchFamily="2" charset="0"/>
                <a:ea typeface="Roboto" panose="02000000000000000000" pitchFamily="2" charset="0"/>
              </a:rPr>
              <a:t>trúc</a:t>
            </a:r>
            <a:r>
              <a:rPr lang="en-US" sz="5400" b="1" dirty="0" smtClean="0">
                <a:latin typeface="Roboto" panose="02000000000000000000" pitchFamily="2" charset="0"/>
                <a:ea typeface="Roboto" panose="02000000000000000000" pitchFamily="2" charset="0"/>
              </a:rPr>
              <a:t> </a:t>
            </a:r>
            <a:r>
              <a:rPr lang="en-US" sz="5400" b="1" dirty="0" err="1" smtClean="0">
                <a:latin typeface="Roboto" panose="02000000000000000000" pitchFamily="2" charset="0"/>
                <a:ea typeface="Roboto" panose="02000000000000000000" pitchFamily="2" charset="0"/>
              </a:rPr>
              <a:t>dữ</a:t>
            </a:r>
            <a:r>
              <a:rPr lang="en-US" sz="5400" b="1" dirty="0" smtClean="0">
                <a:latin typeface="Roboto" panose="02000000000000000000" pitchFamily="2" charset="0"/>
                <a:ea typeface="Roboto" panose="02000000000000000000" pitchFamily="2" charset="0"/>
              </a:rPr>
              <a:t> </a:t>
            </a:r>
            <a:r>
              <a:rPr lang="en-US" sz="5400" b="1" dirty="0" err="1" smtClean="0">
                <a:latin typeface="Roboto" panose="02000000000000000000" pitchFamily="2" charset="0"/>
                <a:ea typeface="Roboto" panose="02000000000000000000" pitchFamily="2" charset="0"/>
              </a:rPr>
              <a:t>liệu</a:t>
            </a:r>
            <a:r>
              <a:rPr lang="en-US" sz="5400" b="1" dirty="0" smtClean="0">
                <a:latin typeface="Roboto" panose="02000000000000000000" pitchFamily="2" charset="0"/>
                <a:ea typeface="Roboto" panose="02000000000000000000" pitchFamily="2" charset="0"/>
              </a:rPr>
              <a:t> &amp; </a:t>
            </a:r>
            <a:r>
              <a:rPr lang="en-US" sz="5400" b="1" dirty="0" err="1" smtClean="0">
                <a:latin typeface="Roboto" panose="02000000000000000000" pitchFamily="2" charset="0"/>
                <a:ea typeface="Roboto" panose="02000000000000000000" pitchFamily="2" charset="0"/>
              </a:rPr>
              <a:t>Giải</a:t>
            </a:r>
            <a:r>
              <a:rPr lang="en-US" sz="5400" b="1" dirty="0" smtClean="0">
                <a:latin typeface="Roboto" panose="02000000000000000000" pitchFamily="2" charset="0"/>
                <a:ea typeface="Roboto" panose="02000000000000000000" pitchFamily="2" charset="0"/>
              </a:rPr>
              <a:t> </a:t>
            </a:r>
            <a:r>
              <a:rPr lang="en-US" sz="5400" b="1" dirty="0" err="1" smtClean="0">
                <a:latin typeface="Roboto" panose="02000000000000000000" pitchFamily="2" charset="0"/>
                <a:ea typeface="Roboto" panose="02000000000000000000" pitchFamily="2" charset="0"/>
              </a:rPr>
              <a:t>thuật</a:t>
            </a:r>
            <a:endParaRPr lang="en-US" sz="5400"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4348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ánh xạ có sắp xếp</a:t>
            </a:r>
            <a:endParaRPr lang="en-US"/>
          </a:p>
        </p:txBody>
      </p:sp>
      <p:sp>
        <p:nvSpPr>
          <p:cNvPr id="3" name="Content Placeholder 2"/>
          <p:cNvSpPr>
            <a:spLocks noGrp="1"/>
          </p:cNvSpPr>
          <p:nvPr>
            <p:ph idx="1"/>
          </p:nvPr>
        </p:nvSpPr>
        <p:spPr/>
        <p:txBody>
          <a:bodyPr/>
          <a:lstStyle/>
          <a:p>
            <a:r>
              <a:rPr lang="en-US" smtClean="0"/>
              <a:t>Cấu trúc dữ liệu trừu tượng mà ta đang mô tả là cấu trúc ánh xạ có sắp xếp (sorted map)</a:t>
            </a:r>
          </a:p>
          <a:p>
            <a:r>
              <a:rPr lang="en-US" smtClean="0"/>
              <a:t>Gọi M là 1 ánh xạ gồm các cặp khóa-giá trị k-v, chúng ta có các tính chất cơ bản:</a:t>
            </a:r>
          </a:p>
          <a:p>
            <a:pPr lvl="1"/>
            <a:r>
              <a:rPr lang="en-US" smtClean="0"/>
              <a:t>M[k]: trả về giá trị v tương ứng với khóa k trong M. Trả về KeyError nếu không tìm thấy k. cài đặt tác vụ thông qua hàm __getitem__</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10</a:t>
            </a:fld>
            <a:endParaRPr lang="en-US"/>
          </a:p>
        </p:txBody>
      </p:sp>
    </p:spTree>
    <p:extLst>
      <p:ext uri="{BB962C8B-B14F-4D97-AF65-F5344CB8AC3E}">
        <p14:creationId xmlns:p14="http://schemas.microsoft.com/office/powerpoint/2010/main" val="2426857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ánh xạ có sắp xếp</a:t>
            </a:r>
            <a:endParaRPr lang="en-US"/>
          </a:p>
        </p:txBody>
      </p:sp>
      <p:sp>
        <p:nvSpPr>
          <p:cNvPr id="3" name="Content Placeholder 2"/>
          <p:cNvSpPr>
            <a:spLocks noGrp="1"/>
          </p:cNvSpPr>
          <p:nvPr>
            <p:ph idx="1"/>
          </p:nvPr>
        </p:nvSpPr>
        <p:spPr/>
        <p:txBody>
          <a:bodyPr/>
          <a:lstStyle/>
          <a:p>
            <a:r>
              <a:rPr lang="en-US" smtClean="0"/>
              <a:t>Gọi M là 1 ánh xạ gồm các cặp khóa-giá trị k-v, chúng ta có các tính chất cơ bản:</a:t>
            </a:r>
          </a:p>
          <a:p>
            <a:pPr lvl="1"/>
            <a:r>
              <a:rPr lang="en-US" smtClean="0"/>
              <a:t>M[k]=v: gán giá trị hiện tại của khóa k bằng giá trị v, nếu không tìm thấy k thì tạo 1 cặp khóa-giá trị mới. Cài đặt tác vụ thông qua hàm __setitem__</a:t>
            </a:r>
          </a:p>
          <a:p>
            <a:pPr lvl="1"/>
            <a:r>
              <a:rPr lang="en-US" smtClean="0"/>
              <a:t>Del M[k]: xóa cặp khóa k và giá trị tương ứng khỏi M. Trả về KeyError nếu không tìm thấy k. Cài đặt tác vụ thông qua hàm __delitem__</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11</a:t>
            </a:fld>
            <a:endParaRPr lang="en-US"/>
          </a:p>
        </p:txBody>
      </p:sp>
    </p:spTree>
    <p:extLst>
      <p:ext uri="{BB962C8B-B14F-4D97-AF65-F5344CB8AC3E}">
        <p14:creationId xmlns:p14="http://schemas.microsoft.com/office/powerpoint/2010/main" val="1249351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ánh xạ có sắp xếp</a:t>
            </a:r>
            <a:endParaRPr lang="en-US"/>
          </a:p>
        </p:txBody>
      </p:sp>
      <p:sp>
        <p:nvSpPr>
          <p:cNvPr id="3" name="Content Placeholder 2"/>
          <p:cNvSpPr>
            <a:spLocks noGrp="1"/>
          </p:cNvSpPr>
          <p:nvPr>
            <p:ph idx="1"/>
          </p:nvPr>
        </p:nvSpPr>
        <p:spPr/>
        <p:txBody>
          <a:bodyPr/>
          <a:lstStyle/>
          <a:p>
            <a:r>
              <a:rPr lang="en-US" smtClean="0"/>
              <a:t>Gọi T là 1 cây tìm kiếm nhị phân, vị trí p lưu trữ cặp khóa-giá trị k-v</a:t>
            </a:r>
          </a:p>
          <a:p>
            <a:r>
              <a:rPr lang="en-US" smtClean="0"/>
              <a:t>Mối quan hệ thứ tự giữa các cặp k-v là dựa trên k, trong đó:</a:t>
            </a:r>
          </a:p>
          <a:p>
            <a:pPr lvl="1"/>
            <a:r>
              <a:rPr lang="en-US" smtClean="0"/>
              <a:t>Các khóa được lưu ở cây con trái của p nhỏ hơn khóa k</a:t>
            </a:r>
          </a:p>
          <a:p>
            <a:pPr lvl="1"/>
            <a:r>
              <a:rPr lang="en-US" smtClean="0"/>
              <a:t>Các khóa được lưu ở cây con phải của p lớn hơn khóa k</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12</a:t>
            </a:fld>
            <a:endParaRPr lang="en-US"/>
          </a:p>
        </p:txBody>
      </p:sp>
    </p:spTree>
    <p:extLst>
      <p:ext uri="{BB962C8B-B14F-4D97-AF65-F5344CB8AC3E}">
        <p14:creationId xmlns:p14="http://schemas.microsoft.com/office/powerpoint/2010/main" val="619570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tìm kiếm</a:t>
            </a:r>
            <a:endParaRPr lang="en-US"/>
          </a:p>
        </p:txBody>
      </p:sp>
      <p:sp>
        <p:nvSpPr>
          <p:cNvPr id="3" name="Content Placeholder 2"/>
          <p:cNvSpPr>
            <a:spLocks noGrp="1"/>
          </p:cNvSpPr>
          <p:nvPr>
            <p:ph idx="1"/>
          </p:nvPr>
        </p:nvSpPr>
        <p:spPr/>
        <p:txBody>
          <a:bodyPr/>
          <a:lstStyle/>
          <a:p>
            <a:r>
              <a:rPr lang="en-US" smtClean="0"/>
              <a:t>Là tác vụ quan trọng nhất đối với cấu trúc dữ liệu trừu tượng cây tìm kiếm nhị phân</a:t>
            </a:r>
          </a:p>
          <a:p>
            <a:r>
              <a:rPr lang="en-US" smtClean="0"/>
              <a:t>Tìm kiếm một khóa cụ thể trong cây tìm kiếm nhị phân giống như duyệt một cây quyết định</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13</a:t>
            </a:fld>
            <a:endParaRPr lang="en-US"/>
          </a:p>
        </p:txBody>
      </p:sp>
    </p:spTree>
    <p:extLst>
      <p:ext uri="{BB962C8B-B14F-4D97-AF65-F5344CB8AC3E}">
        <p14:creationId xmlns:p14="http://schemas.microsoft.com/office/powerpoint/2010/main" val="46430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tìm kiếm</a:t>
            </a:r>
            <a:endParaRPr lang="en-US"/>
          </a:p>
        </p:txBody>
      </p:sp>
      <p:sp>
        <p:nvSpPr>
          <p:cNvPr id="3" name="Content Placeholder 2"/>
          <p:cNvSpPr>
            <a:spLocks noGrp="1"/>
          </p:cNvSpPr>
          <p:nvPr>
            <p:ph idx="1"/>
          </p:nvPr>
        </p:nvSpPr>
        <p:spPr>
          <a:xfrm>
            <a:off x="677334" y="2160589"/>
            <a:ext cx="8596668" cy="5057629"/>
          </a:xfrm>
        </p:spPr>
        <p:txBody>
          <a:bodyPr>
            <a:normAutofit/>
          </a:bodyPr>
          <a:lstStyle/>
          <a:p>
            <a:r>
              <a:rPr lang="en-US" smtClean="0"/>
              <a:t>Câu hỏi quyết định lúc này là khóa cần tìm kiếm nhỏ hơn, bằng hoặc lớn hơn so với khóa lưu tại p:</a:t>
            </a:r>
          </a:p>
          <a:p>
            <a:pPr lvl="1"/>
            <a:r>
              <a:rPr lang="en-US" smtClean="0"/>
              <a:t>Nếu câu trả lời là nhỏ hơn thì quá trình tìm kiếm sẽ duyệt cây con trái của p</a:t>
            </a:r>
          </a:p>
          <a:p>
            <a:pPr lvl="1"/>
            <a:r>
              <a:rPr lang="en-US" smtClean="0"/>
              <a:t>Nếu câu trả lời là bằng thì quá trình tìm kiếm kết thúc thành công</a:t>
            </a:r>
          </a:p>
          <a:p>
            <a:pPr lvl="1"/>
            <a:r>
              <a:rPr lang="en-US" smtClean="0"/>
              <a:t>Nếu câu trả lời là lớn hơn thì quá trình tìm kiếm sẽ duyệt cây con phải của p</a:t>
            </a:r>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14</a:t>
            </a:fld>
            <a:endParaRPr lang="en-US"/>
          </a:p>
        </p:txBody>
      </p:sp>
    </p:spTree>
    <p:extLst>
      <p:ext uri="{BB962C8B-B14F-4D97-AF65-F5344CB8AC3E}">
        <p14:creationId xmlns:p14="http://schemas.microsoft.com/office/powerpoint/2010/main" val="256294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tìm kiếm</a:t>
            </a:r>
            <a:endParaRPr lang="en-US"/>
          </a:p>
        </p:txBody>
      </p:sp>
      <p:sp>
        <p:nvSpPr>
          <p:cNvPr id="3" name="Content Placeholder 2"/>
          <p:cNvSpPr>
            <a:spLocks noGrp="1"/>
          </p:cNvSpPr>
          <p:nvPr>
            <p:ph idx="1"/>
          </p:nvPr>
        </p:nvSpPr>
        <p:spPr>
          <a:xfrm>
            <a:off x="677334" y="2160589"/>
            <a:ext cx="8596668" cy="5057629"/>
          </a:xfrm>
        </p:spPr>
        <p:txBody>
          <a:bodyPr>
            <a:normAutofit/>
          </a:bodyPr>
          <a:lstStyle/>
          <a:p>
            <a:r>
              <a:rPr lang="en-US" smtClean="0"/>
              <a:t>Câu hỏi quyết định lúc này là khóa cần tìm kiếm nhỏ hơn, bằng hoặc lớn hơn so với khóa lưu tại p:</a:t>
            </a:r>
          </a:p>
          <a:p>
            <a:pPr lvl="1"/>
            <a:r>
              <a:rPr lang="en-US" smtClean="0"/>
              <a:t>Nếu duyệt đệ quy hết cây con trái hoặc cây con phải mà vẫn không tìm thấy giá trị cần tìm, quá trình tìm kiếm kết thúc không thành công</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15</a:t>
            </a:fld>
            <a:endParaRPr lang="en-US"/>
          </a:p>
        </p:txBody>
      </p:sp>
    </p:spTree>
    <p:extLst>
      <p:ext uri="{BB962C8B-B14F-4D97-AF65-F5344CB8AC3E}">
        <p14:creationId xmlns:p14="http://schemas.microsoft.com/office/powerpoint/2010/main" val="661597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tìm kiếm</a:t>
            </a:r>
            <a:endParaRPr lang="en-US"/>
          </a:p>
        </p:txBody>
      </p:sp>
      <p:pic>
        <p:nvPicPr>
          <p:cNvPr id="7" name="Content Placeholder 6"/>
          <p:cNvPicPr>
            <a:picLocks noGrp="1" noChangeAspect="1"/>
          </p:cNvPicPr>
          <p:nvPr>
            <p:ph idx="1"/>
          </p:nvPr>
        </p:nvPicPr>
        <p:blipFill>
          <a:blip r:embed="rId2"/>
          <a:stretch>
            <a:fillRect/>
          </a:stretch>
        </p:blipFill>
        <p:spPr>
          <a:xfrm>
            <a:off x="677334" y="1930400"/>
            <a:ext cx="8886366" cy="3375891"/>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16</a:t>
            </a:fld>
            <a:endParaRPr lang="en-US"/>
          </a:p>
        </p:txBody>
      </p:sp>
    </p:spTree>
    <p:extLst>
      <p:ext uri="{BB962C8B-B14F-4D97-AF65-F5344CB8AC3E}">
        <p14:creationId xmlns:p14="http://schemas.microsoft.com/office/powerpoint/2010/main" val="2828272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thêm</a:t>
            </a:r>
            <a:endParaRPr lang="en-US"/>
          </a:p>
        </p:txBody>
      </p:sp>
      <p:sp>
        <p:nvSpPr>
          <p:cNvPr id="3" name="Content Placeholder 2"/>
          <p:cNvSpPr>
            <a:spLocks noGrp="1"/>
          </p:cNvSpPr>
          <p:nvPr>
            <p:ph idx="1"/>
          </p:nvPr>
        </p:nvSpPr>
        <p:spPr/>
        <p:txBody>
          <a:bodyPr/>
          <a:lstStyle/>
          <a:p>
            <a:r>
              <a:rPr lang="en-US" smtClean="0"/>
              <a:t>Tác vụ M[k]=v gán giá trị hiện tại của khóa k bằng giá trị v, nếu không tìm thấy k thì tạo một cặp khóa-giá trị mới</a:t>
            </a:r>
          </a:p>
          <a:p>
            <a:r>
              <a:rPr lang="en-US" smtClean="0"/>
              <a:t>Cài đặt tác vụ thông qua hàm __setitem__</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17</a:t>
            </a:fld>
            <a:endParaRPr lang="en-US"/>
          </a:p>
        </p:txBody>
      </p:sp>
    </p:spTree>
    <p:extLst>
      <p:ext uri="{BB962C8B-B14F-4D97-AF65-F5344CB8AC3E}">
        <p14:creationId xmlns:p14="http://schemas.microsoft.com/office/powerpoint/2010/main" val="3261932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thêm</a:t>
            </a:r>
            <a:endParaRPr lang="en-US"/>
          </a:p>
        </p:txBody>
      </p:sp>
      <p:pic>
        <p:nvPicPr>
          <p:cNvPr id="7" name="Content Placeholder 6"/>
          <p:cNvPicPr>
            <a:picLocks noGrp="1" noChangeAspect="1"/>
          </p:cNvPicPr>
          <p:nvPr>
            <p:ph idx="1"/>
          </p:nvPr>
        </p:nvPicPr>
        <p:blipFill>
          <a:blip r:embed="rId2"/>
          <a:stretch>
            <a:fillRect/>
          </a:stretch>
        </p:blipFill>
        <p:spPr>
          <a:xfrm>
            <a:off x="677334" y="1930400"/>
            <a:ext cx="8882524" cy="3259642"/>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18</a:t>
            </a:fld>
            <a:endParaRPr lang="en-US"/>
          </a:p>
        </p:txBody>
      </p:sp>
    </p:spTree>
    <p:extLst>
      <p:ext uri="{BB962C8B-B14F-4D97-AF65-F5344CB8AC3E}">
        <p14:creationId xmlns:p14="http://schemas.microsoft.com/office/powerpoint/2010/main" val="338180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xóa</a:t>
            </a:r>
            <a:endParaRPr lang="en-US"/>
          </a:p>
        </p:txBody>
      </p:sp>
      <p:sp>
        <p:nvSpPr>
          <p:cNvPr id="3" name="Content Placeholder 2"/>
          <p:cNvSpPr>
            <a:spLocks noGrp="1"/>
          </p:cNvSpPr>
          <p:nvPr>
            <p:ph idx="1"/>
          </p:nvPr>
        </p:nvSpPr>
        <p:spPr/>
        <p:txBody>
          <a:bodyPr/>
          <a:lstStyle/>
          <a:p>
            <a:r>
              <a:rPr lang="en-US" smtClean="0"/>
              <a:t>Để xóa 1 đối tượng với khóa k, chúng ta bắt đầu với lời gọi tác vụ TreeSearch(T, T.root(), k) để tìm vị trí p trong cây T với giá trị khóa bằng với k</a:t>
            </a:r>
          </a:p>
          <a:p>
            <a:r>
              <a:rPr lang="en-US" smtClean="0"/>
              <a:t>Nếu tìm thấy, chúng ta có 2 trường hợp: </a:t>
            </a:r>
          </a:p>
          <a:p>
            <a:pPr lvl="1"/>
            <a:r>
              <a:rPr lang="en-US" smtClean="0"/>
              <a:t>Nếu p có duy nhất 1 con, chúng ta xóa nút tại vị trí p và thay thế vị trí đó bằng con của p. Xóa khóa cũng đồng nghĩa với xóa giá trị đi kèm theo khóa</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19</a:t>
            </a:fld>
            <a:endParaRPr lang="en-US"/>
          </a:p>
        </p:txBody>
      </p:sp>
    </p:spTree>
    <p:extLst>
      <p:ext uri="{BB962C8B-B14F-4D97-AF65-F5344CB8AC3E}">
        <p14:creationId xmlns:p14="http://schemas.microsoft.com/office/powerpoint/2010/main" val="2945009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b="1" smtClean="0"/>
              <a:t>Cây</a:t>
            </a:r>
            <a:endParaRPr lang="en-US" b="1" dirty="0">
              <a:latin typeface="Roboto" panose="02000000000000000000" pitchFamily="2" charset="0"/>
              <a:ea typeface="Roboto" panose="02000000000000000000" pitchFamily="2" charset="0"/>
            </a:endParaRPr>
          </a:p>
        </p:txBody>
      </p:sp>
      <p:sp>
        <p:nvSpPr>
          <p:cNvPr id="5" name="Subtitle 4"/>
          <p:cNvSpPr>
            <a:spLocks noGrp="1"/>
          </p:cNvSpPr>
          <p:nvPr>
            <p:ph type="subTitle" idx="1"/>
          </p:nvPr>
        </p:nvSpPr>
        <p:spPr/>
        <p:txBody>
          <a:bodyPr>
            <a:normAutofit lnSpcReduction="10000"/>
          </a:bodyPr>
          <a:lstStyle/>
          <a:p>
            <a:r>
              <a:rPr lang="en-US" sz="3200" err="1" smtClean="0">
                <a:latin typeface="Roboto" panose="02000000000000000000" pitchFamily="2" charset="0"/>
                <a:ea typeface="Roboto" panose="02000000000000000000" pitchFamily="2" charset="0"/>
              </a:rPr>
              <a:t>Chương</a:t>
            </a:r>
            <a:r>
              <a:rPr lang="en-US" sz="3200">
                <a:latin typeface="Roboto" panose="02000000000000000000" pitchFamily="2" charset="0"/>
                <a:ea typeface="Roboto" panose="02000000000000000000" pitchFamily="2" charset="0"/>
              </a:rPr>
              <a:t> </a:t>
            </a:r>
            <a:r>
              <a:rPr lang="en-US" sz="3200" smtClean="0">
                <a:latin typeface="Roboto" panose="02000000000000000000" pitchFamily="2" charset="0"/>
                <a:ea typeface="Roboto" panose="02000000000000000000" pitchFamily="2" charset="0"/>
              </a:rPr>
              <a:t>3</a:t>
            </a:r>
            <a:endParaRPr lang="en-US" sz="3200" dirty="0" smtClean="0">
              <a:latin typeface="Roboto" panose="02000000000000000000" pitchFamily="2" charset="0"/>
              <a:ea typeface="Roboto" panose="02000000000000000000" pitchFamily="2" charset="0"/>
            </a:endParaRPr>
          </a:p>
          <a:p>
            <a:r>
              <a:rPr lang="en-US" sz="3200" err="1" smtClean="0">
                <a:latin typeface="Roboto" panose="02000000000000000000" pitchFamily="2" charset="0"/>
                <a:ea typeface="Roboto" panose="02000000000000000000" pitchFamily="2" charset="0"/>
              </a:rPr>
              <a:t>Phần</a:t>
            </a:r>
            <a:r>
              <a:rPr lang="en-US" sz="3200" smtClean="0">
                <a:latin typeface="Roboto" panose="02000000000000000000" pitchFamily="2" charset="0"/>
                <a:ea typeface="Roboto" panose="02000000000000000000" pitchFamily="2" charset="0"/>
              </a:rPr>
              <a:t> 2</a:t>
            </a:r>
            <a:endParaRPr lang="en-US" sz="3200" dirty="0" smtClean="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04792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xóa</a:t>
            </a:r>
            <a:endParaRPr lang="en-US"/>
          </a:p>
        </p:txBody>
      </p:sp>
      <p:sp>
        <p:nvSpPr>
          <p:cNvPr id="3" name="Content Placeholder 2"/>
          <p:cNvSpPr>
            <a:spLocks noGrp="1"/>
          </p:cNvSpPr>
          <p:nvPr>
            <p:ph idx="1"/>
          </p:nvPr>
        </p:nvSpPr>
        <p:spPr/>
        <p:txBody>
          <a:bodyPr/>
          <a:lstStyle/>
          <a:p>
            <a:r>
              <a:rPr lang="en-US" smtClean="0"/>
              <a:t>Nếu tìm thấy, chúng ta có 2 trường hợp: </a:t>
            </a:r>
          </a:p>
          <a:p>
            <a:pPr lvl="1"/>
            <a:r>
              <a:rPr lang="en-US" smtClean="0"/>
              <a:t>Nếu p có 2 con, chúng ta tiến hành các thao tác sau: </a:t>
            </a:r>
          </a:p>
          <a:p>
            <a:pPr lvl="2"/>
            <a:r>
              <a:rPr lang="en-US" smtClean="0"/>
              <a:t>Xác định nút q chứa giá trị khóa lớn nhất nhưng nhỏ hơn giá trị khóa tại p. Theo phương pháp duyệt thứ bậc ngang, ta có q=before(p), q chính là vị trí xa nhất về bên phải của cây con của p</a:t>
            </a:r>
          </a:p>
          <a:p>
            <a:pPr lvl="2"/>
            <a:r>
              <a:rPr lang="en-US" smtClean="0"/>
              <a:t>Thay thế p đối tượng tại vị trí q</a:t>
            </a:r>
          </a:p>
          <a:p>
            <a:pPr lvl="2"/>
            <a:r>
              <a:rPr lang="en-US" smtClean="0"/>
              <a:t>q đã thay thế p, tạo thành vị trí trống tại q. Vì q là con phải nhất nên nó không có con phải. Việc thay thế q được xử lý như cách thứ nhất</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20</a:t>
            </a:fld>
            <a:endParaRPr lang="en-US"/>
          </a:p>
        </p:txBody>
      </p:sp>
    </p:spTree>
    <p:extLst>
      <p:ext uri="{BB962C8B-B14F-4D97-AF65-F5344CB8AC3E}">
        <p14:creationId xmlns:p14="http://schemas.microsoft.com/office/powerpoint/2010/main" val="1923866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677862" y="609601"/>
            <a:ext cx="10807555" cy="5225166"/>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21</a:t>
            </a:fld>
            <a:endParaRPr lang="en-US"/>
          </a:p>
        </p:txBody>
      </p:sp>
    </p:spTree>
    <p:extLst>
      <p:ext uri="{BB962C8B-B14F-4D97-AF65-F5344CB8AC3E}">
        <p14:creationId xmlns:p14="http://schemas.microsoft.com/office/powerpoint/2010/main" val="3925746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677863" y="609600"/>
            <a:ext cx="10932246" cy="5250489"/>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22</a:t>
            </a:fld>
            <a:endParaRPr lang="en-US"/>
          </a:p>
        </p:txBody>
      </p:sp>
    </p:spTree>
    <p:extLst>
      <p:ext uri="{BB962C8B-B14F-4D97-AF65-F5344CB8AC3E}">
        <p14:creationId xmlns:p14="http://schemas.microsoft.com/office/powerpoint/2010/main" val="845126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Roboto" panose="02000000000000000000" pitchFamily="2" charset="0"/>
                <a:ea typeface="Roboto" panose="02000000000000000000" pitchFamily="2" charset="0"/>
              </a:rPr>
              <a:t>Nội</a:t>
            </a:r>
            <a:r>
              <a:rPr lang="en-US" b="1" dirty="0" smtClean="0">
                <a:latin typeface="Roboto" panose="02000000000000000000" pitchFamily="2" charset="0"/>
                <a:ea typeface="Roboto" panose="02000000000000000000" pitchFamily="2" charset="0"/>
              </a:rPr>
              <a:t> dung</a:t>
            </a:r>
            <a:endParaRPr lang="en-US" b="1" dirty="0">
              <a:latin typeface="Roboto" panose="02000000000000000000" pitchFamily="2" charset="0"/>
              <a:ea typeface="Roboto" panose="02000000000000000000" pitchFamily="2" charset="0"/>
            </a:endParaRPr>
          </a:p>
        </p:txBody>
      </p:sp>
      <p:sp>
        <p:nvSpPr>
          <p:cNvPr id="3" name="Content Placeholder 2"/>
          <p:cNvSpPr>
            <a:spLocks noGrp="1"/>
          </p:cNvSpPr>
          <p:nvPr>
            <p:ph idx="1"/>
          </p:nvPr>
        </p:nvSpPr>
        <p:spPr>
          <a:xfrm>
            <a:off x="677334" y="2160589"/>
            <a:ext cx="8596668" cy="4697411"/>
          </a:xfrm>
        </p:spPr>
        <p:txBody>
          <a:bodyPr>
            <a:noAutofit/>
          </a:bodyPr>
          <a:lstStyle/>
          <a:p>
            <a:r>
              <a:rPr lang="en-US" sz="3200" smtClean="0"/>
              <a:t>Cây tìm kiếm nhị phân</a:t>
            </a:r>
          </a:p>
          <a:p>
            <a:r>
              <a:rPr lang="en-US" sz="3200" b="1" smtClean="0">
                <a:solidFill>
                  <a:srgbClr val="FF0000"/>
                </a:solidFill>
              </a:rPr>
              <a:t>Cây tìm kiếm nhị phân cân bằng</a:t>
            </a:r>
          </a:p>
        </p:txBody>
      </p:sp>
      <p:sp>
        <p:nvSpPr>
          <p:cNvPr id="4" name="Date Placeholder 3"/>
          <p:cNvSpPr>
            <a:spLocks noGrp="1"/>
          </p:cNvSpPr>
          <p:nvPr>
            <p:ph type="dt" sz="half" idx="10"/>
          </p:nvPr>
        </p:nvSpPr>
        <p:spPr/>
        <p:txBody>
          <a:bodyPr/>
          <a:lstStyle/>
          <a:p>
            <a:fld id="{C395D700-4013-4E89-9B60-1F2F5873F200}"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23</a:t>
            </a:fld>
            <a:endParaRPr lang="en-US"/>
          </a:p>
        </p:txBody>
      </p:sp>
    </p:spTree>
    <p:extLst>
      <p:ext uri="{BB962C8B-B14F-4D97-AF65-F5344CB8AC3E}">
        <p14:creationId xmlns:p14="http://schemas.microsoft.com/office/powerpoint/2010/main" val="3490957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Cây tìm kiếm nhị phân cân bằng</a:t>
            </a:r>
            <a:endParaRPr lang="en-US"/>
          </a:p>
        </p:txBody>
      </p:sp>
      <p:sp>
        <p:nvSpPr>
          <p:cNvPr id="3" name="Content Placeholder 2"/>
          <p:cNvSpPr>
            <a:spLocks noGrp="1"/>
          </p:cNvSpPr>
          <p:nvPr>
            <p:ph idx="1"/>
          </p:nvPr>
        </p:nvSpPr>
        <p:spPr/>
        <p:txBody>
          <a:bodyPr/>
          <a:lstStyle/>
          <a:p>
            <a:r>
              <a:rPr lang="en-US" smtClean="0"/>
              <a:t>Các tác vụ tìm kiếm, thêm và xóa trên cây tìm kiếm nhị phân phụ thuộc vào chiều cao của nút cần thực hiện thao tác</a:t>
            </a:r>
          </a:p>
          <a:p>
            <a:r>
              <a:rPr lang="en-US" smtClean="0"/>
              <a:t>Trường hợp xấu nhất là khi cây chỉ có 1 nhánh và chiều cao của nhánh cũng chính là số nút trong cây</a:t>
            </a:r>
          </a:p>
          <a:p>
            <a:r>
              <a:rPr lang="en-US" smtClean="0"/>
              <a:t>Phát sinh thêm 1 yêu cầu cân bằng lại (rebalance) chiều cao của cây sau 1 thời gian hoạt động</a:t>
            </a:r>
          </a:p>
          <a:p>
            <a:pPr lvl="1"/>
            <a:r>
              <a:rPr lang="en-US" smtClean="0"/>
              <a:t>Tác vụ luân phiên (rotation)</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24</a:t>
            </a:fld>
            <a:endParaRPr lang="en-US"/>
          </a:p>
        </p:txBody>
      </p:sp>
    </p:spTree>
    <p:extLst>
      <p:ext uri="{BB962C8B-B14F-4D97-AF65-F5344CB8AC3E}">
        <p14:creationId xmlns:p14="http://schemas.microsoft.com/office/powerpoint/2010/main" val="2484794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luân phiên</a:t>
            </a:r>
            <a:endParaRPr lang="en-US"/>
          </a:p>
        </p:txBody>
      </p:sp>
      <p:pic>
        <p:nvPicPr>
          <p:cNvPr id="7" name="Content Placeholder 6"/>
          <p:cNvPicPr>
            <a:picLocks noGrp="1" noChangeAspect="1"/>
          </p:cNvPicPr>
          <p:nvPr>
            <p:ph idx="1"/>
          </p:nvPr>
        </p:nvPicPr>
        <p:blipFill>
          <a:blip r:embed="rId2"/>
          <a:stretch>
            <a:fillRect/>
          </a:stretch>
        </p:blipFill>
        <p:spPr>
          <a:xfrm>
            <a:off x="860317" y="2233947"/>
            <a:ext cx="8231404" cy="3734719"/>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25</a:t>
            </a:fld>
            <a:endParaRPr lang="en-US"/>
          </a:p>
        </p:txBody>
      </p:sp>
    </p:spTree>
    <p:extLst>
      <p:ext uri="{BB962C8B-B14F-4D97-AF65-F5344CB8AC3E}">
        <p14:creationId xmlns:p14="http://schemas.microsoft.com/office/powerpoint/2010/main" val="1176924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luân phiên</a:t>
            </a:r>
            <a:endParaRPr lang="en-US"/>
          </a:p>
        </p:txBody>
      </p:sp>
      <p:sp>
        <p:nvSpPr>
          <p:cNvPr id="3" name="Content Placeholder 2"/>
          <p:cNvSpPr>
            <a:spLocks noGrp="1"/>
          </p:cNvSpPr>
          <p:nvPr>
            <p:ph idx="1"/>
          </p:nvPr>
        </p:nvSpPr>
        <p:spPr/>
        <p:txBody>
          <a:bodyPr/>
          <a:lstStyle/>
          <a:p>
            <a:r>
              <a:rPr lang="en-US" smtClean="0"/>
              <a:t>Trong quá trình luân phiên, chúng ta luân phiên 1 con và cha của nó</a:t>
            </a:r>
          </a:p>
          <a:p>
            <a:r>
              <a:rPr lang="en-US" smtClean="0"/>
              <a:t>Một luân phiên có thể từ phải sang trái hay ngược lại</a:t>
            </a:r>
          </a:p>
          <a:p>
            <a:r>
              <a:rPr lang="en-US" smtClean="0"/>
              <a:t>Lúc này nếu vị trí a đang là con trái của vị trí b thì sau khi luân chuyển, vị trí b sẽ thành con phải của vị trí a </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26</a:t>
            </a:fld>
            <a:endParaRPr lang="en-US"/>
          </a:p>
        </p:txBody>
      </p:sp>
    </p:spTree>
    <p:extLst>
      <p:ext uri="{BB962C8B-B14F-4D97-AF65-F5344CB8AC3E}">
        <p14:creationId xmlns:p14="http://schemas.microsoft.com/office/powerpoint/2010/main" val="4107863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luân phiên</a:t>
            </a:r>
            <a:endParaRPr lang="en-US"/>
          </a:p>
        </p:txBody>
      </p:sp>
      <p:sp>
        <p:nvSpPr>
          <p:cNvPr id="3" name="Content Placeholder 2"/>
          <p:cNvSpPr>
            <a:spLocks noGrp="1"/>
          </p:cNvSpPr>
          <p:nvPr>
            <p:ph idx="1"/>
          </p:nvPr>
        </p:nvSpPr>
        <p:spPr>
          <a:xfrm>
            <a:off x="677334" y="2160589"/>
            <a:ext cx="8596668" cy="4697411"/>
          </a:xfrm>
        </p:spPr>
        <p:txBody>
          <a:bodyPr>
            <a:normAutofit/>
          </a:bodyPr>
          <a:lstStyle/>
          <a:p>
            <a:r>
              <a:rPr lang="en-US" smtClean="0"/>
              <a:t>Tất cả các khóa trong cây con ST1 nhỏ hơn khóa tại a</a:t>
            </a:r>
          </a:p>
          <a:p>
            <a:r>
              <a:rPr lang="en-US" smtClean="0"/>
              <a:t>Tất cả các khóa trong cây con ST2 lớn hơn khóa tại a và nhỏ hơn khóa tại b</a:t>
            </a:r>
          </a:p>
          <a:p>
            <a:r>
              <a:rPr lang="en-US" smtClean="0"/>
              <a:t>Tất cả các khóa trong cây con ST3 lớn hơn khóa tại b</a:t>
            </a:r>
          </a:p>
          <a:p>
            <a:r>
              <a:rPr lang="en-US" smtClean="0"/>
              <a:t>Quá trình thay đổi gán các cây con cho các nút trong quá trình luân phiên được gọi là liên kết lại (relink)</a:t>
            </a:r>
          </a:p>
          <a:p>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27</a:t>
            </a:fld>
            <a:endParaRPr lang="en-US"/>
          </a:p>
        </p:txBody>
      </p:sp>
    </p:spTree>
    <p:extLst>
      <p:ext uri="{BB962C8B-B14F-4D97-AF65-F5344CB8AC3E}">
        <p14:creationId xmlns:p14="http://schemas.microsoft.com/office/powerpoint/2010/main" val="14584664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luân phiên nhiều lần</a:t>
            </a:r>
            <a:endParaRPr lang="en-US"/>
          </a:p>
        </p:txBody>
      </p:sp>
      <p:sp>
        <p:nvSpPr>
          <p:cNvPr id="3" name="Content Placeholder 2"/>
          <p:cNvSpPr>
            <a:spLocks noGrp="1"/>
          </p:cNvSpPr>
          <p:nvPr>
            <p:ph idx="1"/>
          </p:nvPr>
        </p:nvSpPr>
        <p:spPr>
          <a:xfrm>
            <a:off x="677334" y="2160589"/>
            <a:ext cx="8596668" cy="4697411"/>
          </a:xfrm>
        </p:spPr>
        <p:txBody>
          <a:bodyPr>
            <a:normAutofit/>
          </a:bodyPr>
          <a:lstStyle/>
          <a:p>
            <a:r>
              <a:rPr lang="en-US" smtClean="0"/>
              <a:t>Quá trình luân phiên có thể được thực hiện nhiều lần nhằm phù hợp với yêu cầu cân bằng lại theo từng tình huống cụ thể</a:t>
            </a:r>
          </a:p>
          <a:p>
            <a:r>
              <a:rPr lang="en-US" smtClean="0"/>
              <a:t>Quá trình kết hợp diễn ra đối với 3 nút kề nhau, được gọi là tái cấu trúc 3 nút (trinode restructuring)</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28</a:t>
            </a:fld>
            <a:endParaRPr lang="en-US"/>
          </a:p>
        </p:txBody>
      </p:sp>
    </p:spTree>
    <p:extLst>
      <p:ext uri="{BB962C8B-B14F-4D97-AF65-F5344CB8AC3E}">
        <p14:creationId xmlns:p14="http://schemas.microsoft.com/office/powerpoint/2010/main" val="36000438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luân phiên nhiều lần</a:t>
            </a:r>
            <a:endParaRPr lang="en-US"/>
          </a:p>
        </p:txBody>
      </p:sp>
      <p:sp>
        <p:nvSpPr>
          <p:cNvPr id="3" name="Content Placeholder 2"/>
          <p:cNvSpPr>
            <a:spLocks noGrp="1"/>
          </p:cNvSpPr>
          <p:nvPr>
            <p:ph idx="1"/>
          </p:nvPr>
        </p:nvSpPr>
        <p:spPr>
          <a:xfrm>
            <a:off x="677334" y="2160589"/>
            <a:ext cx="8596668" cy="4697411"/>
          </a:xfrm>
        </p:spPr>
        <p:txBody>
          <a:bodyPr>
            <a:normAutofit/>
          </a:bodyPr>
          <a:lstStyle/>
          <a:p>
            <a:r>
              <a:rPr lang="en-US" smtClean="0"/>
              <a:t>Giả định nút cần phải luân chuyển là nút x</a:t>
            </a:r>
          </a:p>
          <a:p>
            <a:r>
              <a:rPr lang="en-US" smtClean="0"/>
              <a:t>Ví dụ như các nút thuộc cây con tại vị trí x là nơi nhiều truy xuất hơn các nhánh còn lại trong cây</a:t>
            </a:r>
          </a:p>
          <a:p>
            <a:r>
              <a:rPr lang="en-US" smtClean="0"/>
              <a:t>Gọi nút y là cha của x</a:t>
            </a:r>
          </a:p>
          <a:p>
            <a:r>
              <a:rPr lang="en-US" smtClean="0"/>
              <a:t>Gọi nút z là ông của x</a:t>
            </a:r>
          </a:p>
          <a:p>
            <a:r>
              <a:rPr lang="en-US" smtClean="0"/>
              <a:t>Mục tiêu là rút ngắn chiều cao của nút x sẽ làm cho quá trình duyệt nút và cây con của x nhanh hơn</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29</a:t>
            </a:fld>
            <a:endParaRPr lang="en-US"/>
          </a:p>
        </p:txBody>
      </p:sp>
    </p:spTree>
    <p:extLst>
      <p:ext uri="{BB962C8B-B14F-4D97-AF65-F5344CB8AC3E}">
        <p14:creationId xmlns:p14="http://schemas.microsoft.com/office/powerpoint/2010/main" val="3096995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Roboto" panose="02000000000000000000" pitchFamily="2" charset="0"/>
                <a:ea typeface="Roboto" panose="02000000000000000000" pitchFamily="2" charset="0"/>
              </a:rPr>
              <a:t>Nội</a:t>
            </a:r>
            <a:r>
              <a:rPr lang="en-US" b="1" dirty="0" smtClean="0">
                <a:latin typeface="Roboto" panose="02000000000000000000" pitchFamily="2" charset="0"/>
                <a:ea typeface="Roboto" panose="02000000000000000000" pitchFamily="2" charset="0"/>
              </a:rPr>
              <a:t> dung</a:t>
            </a:r>
            <a:endParaRPr lang="en-US" b="1" dirty="0">
              <a:latin typeface="Roboto" panose="02000000000000000000" pitchFamily="2" charset="0"/>
              <a:ea typeface="Roboto" panose="02000000000000000000" pitchFamily="2" charset="0"/>
            </a:endParaRPr>
          </a:p>
        </p:txBody>
      </p:sp>
      <p:sp>
        <p:nvSpPr>
          <p:cNvPr id="3" name="Content Placeholder 2"/>
          <p:cNvSpPr>
            <a:spLocks noGrp="1"/>
          </p:cNvSpPr>
          <p:nvPr>
            <p:ph idx="1"/>
          </p:nvPr>
        </p:nvSpPr>
        <p:spPr>
          <a:xfrm>
            <a:off x="677334" y="2160589"/>
            <a:ext cx="8596668" cy="4697411"/>
          </a:xfrm>
        </p:spPr>
        <p:txBody>
          <a:bodyPr>
            <a:noAutofit/>
          </a:bodyPr>
          <a:lstStyle/>
          <a:p>
            <a:r>
              <a:rPr lang="en-US" sz="3200" smtClean="0"/>
              <a:t>Cây tìm kiếm nhị phân</a:t>
            </a:r>
          </a:p>
          <a:p>
            <a:r>
              <a:rPr lang="en-US" sz="3200" smtClean="0"/>
              <a:t>Cây tìm kiếm nhị phân cân bằng</a:t>
            </a:r>
          </a:p>
        </p:txBody>
      </p:sp>
      <p:sp>
        <p:nvSpPr>
          <p:cNvPr id="4" name="Date Placeholder 3"/>
          <p:cNvSpPr>
            <a:spLocks noGrp="1"/>
          </p:cNvSpPr>
          <p:nvPr>
            <p:ph type="dt" sz="half" idx="10"/>
          </p:nvPr>
        </p:nvSpPr>
        <p:spPr/>
        <p:txBody>
          <a:bodyPr/>
          <a:lstStyle/>
          <a:p>
            <a:fld id="{C395D700-4013-4E89-9B60-1F2F5873F200}"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a:t>
            </a:fld>
            <a:endParaRPr lang="en-US"/>
          </a:p>
        </p:txBody>
      </p:sp>
    </p:spTree>
    <p:extLst>
      <p:ext uri="{BB962C8B-B14F-4D97-AF65-F5344CB8AC3E}">
        <p14:creationId xmlns:p14="http://schemas.microsoft.com/office/powerpoint/2010/main" val="1499281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luân phiên nhiều lần</a:t>
            </a:r>
            <a:endParaRPr lang="en-US"/>
          </a:p>
        </p:txBody>
      </p:sp>
      <p:sp>
        <p:nvSpPr>
          <p:cNvPr id="3" name="Content Placeholder 2"/>
          <p:cNvSpPr>
            <a:spLocks noGrp="1"/>
          </p:cNvSpPr>
          <p:nvPr>
            <p:ph idx="1"/>
          </p:nvPr>
        </p:nvSpPr>
        <p:spPr>
          <a:xfrm>
            <a:off x="677334" y="2160589"/>
            <a:ext cx="8596668" cy="4697411"/>
          </a:xfrm>
        </p:spPr>
        <p:txBody>
          <a:bodyPr>
            <a:normAutofit/>
          </a:bodyPr>
          <a:lstStyle/>
          <a:p>
            <a:r>
              <a:rPr lang="en-US" smtClean="0"/>
              <a:t>Chúng ta gọi 3 vị trí lần lượt là a, b và c sao cho a luôn đứng trước b và b luôn đứng trước c theo thứ tự duyệt thứ bậc ngang</a:t>
            </a:r>
          </a:p>
          <a:p>
            <a:r>
              <a:rPr lang="en-US" smtClean="0"/>
              <a:t>Có tất cả 4 tình huống có thể xảy ra khi gán x, y, z cho a, b và c</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30</a:t>
            </a:fld>
            <a:endParaRPr lang="en-US"/>
          </a:p>
        </p:txBody>
      </p:sp>
    </p:spTree>
    <p:extLst>
      <p:ext uri="{BB962C8B-B14F-4D97-AF65-F5344CB8AC3E}">
        <p14:creationId xmlns:p14="http://schemas.microsoft.com/office/powerpoint/2010/main" val="3861184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luân phiên nhiều lần</a:t>
            </a:r>
            <a:endParaRPr lang="en-US"/>
          </a:p>
        </p:txBody>
      </p:sp>
      <p:sp>
        <p:nvSpPr>
          <p:cNvPr id="3" name="Content Placeholder 2"/>
          <p:cNvSpPr>
            <a:spLocks noGrp="1"/>
          </p:cNvSpPr>
          <p:nvPr>
            <p:ph idx="1"/>
          </p:nvPr>
        </p:nvSpPr>
        <p:spPr>
          <a:xfrm>
            <a:off x="677334" y="2160589"/>
            <a:ext cx="8596668" cy="4697411"/>
          </a:xfrm>
        </p:spPr>
        <p:txBody>
          <a:bodyPr>
            <a:normAutofit/>
          </a:bodyPr>
          <a:lstStyle/>
          <a:p>
            <a:r>
              <a:rPr lang="en-US" smtClean="0"/>
              <a:t>Quy tắc thực hiện tác vụ tái cấu trúc 3 nút như sau: luận phiên nút ông z và nút hiện đang được gán b</a:t>
            </a:r>
          </a:p>
          <a:p>
            <a:r>
              <a:rPr lang="en-US" smtClean="0"/>
              <a:t>Sau luân phiên, các nút con là a và c</a:t>
            </a:r>
          </a:p>
          <a:p>
            <a:r>
              <a:rPr lang="en-US" smtClean="0"/>
              <a:t>Các cây con của x, y và z trở thành các cây con của a và c</a:t>
            </a:r>
          </a:p>
          <a:p>
            <a:r>
              <a:rPr lang="en-US" smtClean="0"/>
              <a:t>Mối tương quan giữa các khóa của các cây con và khóa tại a, b và c vẫn được đảm bảo</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31</a:t>
            </a:fld>
            <a:endParaRPr lang="en-US"/>
          </a:p>
        </p:txBody>
      </p:sp>
    </p:spTree>
    <p:extLst>
      <p:ext uri="{BB962C8B-B14F-4D97-AF65-F5344CB8AC3E}">
        <p14:creationId xmlns:p14="http://schemas.microsoft.com/office/powerpoint/2010/main" val="3772556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40486" y="1930400"/>
            <a:ext cx="9470363" cy="3499644"/>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32</a:t>
            </a:fld>
            <a:endParaRPr lang="en-US"/>
          </a:p>
        </p:txBody>
      </p:sp>
    </p:spTree>
    <p:extLst>
      <p:ext uri="{BB962C8B-B14F-4D97-AF65-F5344CB8AC3E}">
        <p14:creationId xmlns:p14="http://schemas.microsoft.com/office/powerpoint/2010/main" val="4220494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66747" y="1219201"/>
            <a:ext cx="9519944" cy="4143051"/>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33</a:t>
            </a:fld>
            <a:endParaRPr lang="en-US"/>
          </a:p>
        </p:txBody>
      </p:sp>
    </p:spTree>
    <p:extLst>
      <p:ext uri="{BB962C8B-B14F-4D97-AF65-F5344CB8AC3E}">
        <p14:creationId xmlns:p14="http://schemas.microsoft.com/office/powerpoint/2010/main" val="2058324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77863" y="2208020"/>
            <a:ext cx="8596312" cy="3786573"/>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34</a:t>
            </a:fld>
            <a:endParaRPr lang="en-US"/>
          </a:p>
        </p:txBody>
      </p:sp>
    </p:spTree>
    <p:extLst>
      <p:ext uri="{BB962C8B-B14F-4D97-AF65-F5344CB8AC3E}">
        <p14:creationId xmlns:p14="http://schemas.microsoft.com/office/powerpoint/2010/main" val="3579551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77863" y="2250349"/>
            <a:ext cx="8596312" cy="3701915"/>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35</a:t>
            </a:fld>
            <a:endParaRPr lang="en-US"/>
          </a:p>
        </p:txBody>
      </p:sp>
    </p:spTree>
    <p:extLst>
      <p:ext uri="{BB962C8B-B14F-4D97-AF65-F5344CB8AC3E}">
        <p14:creationId xmlns:p14="http://schemas.microsoft.com/office/powerpoint/2010/main" val="22622585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77863" y="2174879"/>
            <a:ext cx="8596312" cy="3852855"/>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36</a:t>
            </a:fld>
            <a:endParaRPr lang="en-US"/>
          </a:p>
        </p:txBody>
      </p:sp>
    </p:spTree>
    <p:extLst>
      <p:ext uri="{BB962C8B-B14F-4D97-AF65-F5344CB8AC3E}">
        <p14:creationId xmlns:p14="http://schemas.microsoft.com/office/powerpoint/2010/main" val="949181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Tác vụ luân phiên</a:t>
            </a:r>
            <a:endParaRPr lang="en-US"/>
          </a:p>
        </p:txBody>
      </p:sp>
      <p:sp>
        <p:nvSpPr>
          <p:cNvPr id="3" name="Content Placeholder 2"/>
          <p:cNvSpPr>
            <a:spLocks noGrp="1"/>
          </p:cNvSpPr>
          <p:nvPr>
            <p:ph idx="1"/>
          </p:nvPr>
        </p:nvSpPr>
        <p:spPr/>
        <p:txBody>
          <a:bodyPr/>
          <a:lstStyle/>
          <a:p>
            <a:r>
              <a:rPr lang="en-US" smtClean="0"/>
              <a:t>Việc điều chỉnh cây T do tác vụ tái cấu trúc 3 nút có thể được thực thi thông qua luân phiên đơn hoặc luân phiên đôi</a:t>
            </a:r>
          </a:p>
          <a:p>
            <a:r>
              <a:rPr lang="en-US" smtClean="0"/>
              <a:t>Luân phiên đôi được thực hiện khi chúng ta gặp trường hợp vị trí x nằm giữa y và z theo thứ tự thứ bậc ngang của giá trị khóa</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37</a:t>
            </a:fld>
            <a:endParaRPr lang="en-US"/>
          </a:p>
        </p:txBody>
      </p:sp>
    </p:spTree>
    <p:extLst>
      <p:ext uri="{BB962C8B-B14F-4D97-AF65-F5344CB8AC3E}">
        <p14:creationId xmlns:p14="http://schemas.microsoft.com/office/powerpoint/2010/main" val="679464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về</a:t>
            </a:r>
            <a:r>
              <a:rPr lang="en-US" dirty="0" smtClean="0"/>
              <a:t> </a:t>
            </a:r>
            <a:r>
              <a:rPr lang="en-US" dirty="0" err="1" smtClean="0"/>
              <a:t>nhà</a:t>
            </a:r>
            <a:endParaRPr lang="en-US" dirty="0"/>
          </a:p>
        </p:txBody>
      </p:sp>
      <p:sp>
        <p:nvSpPr>
          <p:cNvPr id="3" name="Content Placeholder 2"/>
          <p:cNvSpPr>
            <a:spLocks noGrp="1"/>
          </p:cNvSpPr>
          <p:nvPr>
            <p:ph idx="1"/>
          </p:nvPr>
        </p:nvSpPr>
        <p:spPr/>
        <p:txBody>
          <a:bodyPr>
            <a:normAutofit fontScale="92500"/>
          </a:bodyPr>
          <a:lstStyle/>
          <a:p>
            <a:pPr marL="0" indent="0">
              <a:buNone/>
            </a:pPr>
            <a:r>
              <a:rPr lang="pt-BR" sz="2800" b="1" dirty="0"/>
              <a:t>Bài tập 1</a:t>
            </a:r>
            <a:r>
              <a:rPr lang="pt-BR" sz="2800" b="1" smtClean="0"/>
              <a:t>: </a:t>
            </a:r>
            <a:r>
              <a:rPr lang="pt-BR" smtClean="0"/>
              <a:t>Cài đặt cấu trúc dữ liệu trừu tượng cây tìm kiếm nhị phân bằng ngôn ngữ lập trình Python</a:t>
            </a:r>
            <a:endParaRPr lang="pt-BR" sz="2800" b="1" smtClean="0"/>
          </a:p>
          <a:p>
            <a:pPr marL="0" indent="0">
              <a:buNone/>
            </a:pPr>
            <a:r>
              <a:rPr lang="pt-BR" sz="2800" b="1" smtClean="0"/>
              <a:t>Bài </a:t>
            </a:r>
            <a:r>
              <a:rPr lang="pt-BR" sz="2800" b="1" dirty="0"/>
              <a:t>tập </a:t>
            </a:r>
            <a:r>
              <a:rPr lang="pt-BR" sz="2800" b="1" smtClean="0"/>
              <a:t>2:</a:t>
            </a:r>
            <a:r>
              <a:rPr lang="pt-BR"/>
              <a:t> Cài đặt cấu trúc dữ liệu trừu tượng </a:t>
            </a:r>
            <a:r>
              <a:rPr lang="pt-BR" smtClean="0"/>
              <a:t>cây tìm kiếm nhị phân cân bằng với </a:t>
            </a:r>
            <a:r>
              <a:rPr lang="pt-BR"/>
              <a:t>ngôn ngữ lập trình Python</a:t>
            </a:r>
            <a:endParaRPr lang="en-US" sz="2800" dirty="0" smtClean="0"/>
          </a:p>
          <a:p>
            <a:pPr marL="0" indent="0">
              <a:buNone/>
            </a:pPr>
            <a:r>
              <a:rPr lang="en-US" sz="2800" b="1" dirty="0" err="1" smtClean="0"/>
              <a:t>Bài</a:t>
            </a:r>
            <a:r>
              <a:rPr lang="en-US" sz="2800" b="1" dirty="0" smtClean="0"/>
              <a:t> </a:t>
            </a:r>
            <a:r>
              <a:rPr lang="en-US" sz="2800" b="1" dirty="0" err="1" smtClean="0"/>
              <a:t>tập</a:t>
            </a:r>
            <a:r>
              <a:rPr lang="en-US" sz="2800" b="1" dirty="0" smtClean="0"/>
              <a:t> </a:t>
            </a:r>
            <a:r>
              <a:rPr lang="en-US" sz="2800" b="1" smtClean="0"/>
              <a:t>3:</a:t>
            </a:r>
            <a:r>
              <a:rPr lang="pt-BR"/>
              <a:t> Cài đặt cấu trúc dữ liệu trừu tượng </a:t>
            </a:r>
            <a:r>
              <a:rPr lang="pt-BR" smtClean="0"/>
              <a:t>cây tìm kiếm nhị phân </a:t>
            </a:r>
            <a:r>
              <a:rPr lang="pt-BR"/>
              <a:t>bằng ngôn ngữ lập trình </a:t>
            </a:r>
            <a:r>
              <a:rPr lang="pt-BR" smtClean="0"/>
              <a:t>C++</a:t>
            </a:r>
            <a:endParaRPr lang="en-US" sz="2800" dirty="0" smtClean="0"/>
          </a:p>
          <a:p>
            <a:pPr marL="0" indent="0">
              <a:buNone/>
            </a:pPr>
            <a:r>
              <a:rPr lang="en-US" sz="2800" b="1" dirty="0" err="1" smtClean="0"/>
              <a:t>Bài</a:t>
            </a:r>
            <a:r>
              <a:rPr lang="en-US" sz="2800" b="1" dirty="0" smtClean="0"/>
              <a:t> </a:t>
            </a:r>
            <a:r>
              <a:rPr lang="en-US" sz="2800" b="1" dirty="0" err="1" smtClean="0"/>
              <a:t>tập</a:t>
            </a:r>
            <a:r>
              <a:rPr lang="en-US" sz="2800" b="1" dirty="0" smtClean="0"/>
              <a:t> </a:t>
            </a:r>
            <a:r>
              <a:rPr lang="en-US" sz="2800" b="1" smtClean="0"/>
              <a:t>4:</a:t>
            </a:r>
            <a:r>
              <a:rPr lang="pt-BR"/>
              <a:t> Cài đặt cấu trúc dữ liệu trừu tượng </a:t>
            </a:r>
            <a:r>
              <a:rPr lang="pt-BR" smtClean="0"/>
              <a:t>cây tìm kiếm nhị phân cân bằng với ngôn </a:t>
            </a:r>
            <a:r>
              <a:rPr lang="pt-BR"/>
              <a:t>ngữ lập trình </a:t>
            </a:r>
            <a:r>
              <a:rPr lang="pt-BR" smtClean="0"/>
              <a:t>C++</a:t>
            </a:r>
            <a:endParaRPr lang="pt-BR" sz="2800" b="1" i="1" dirty="0"/>
          </a:p>
        </p:txBody>
      </p:sp>
      <p:sp>
        <p:nvSpPr>
          <p:cNvPr id="4" name="Date Placeholder 3"/>
          <p:cNvSpPr>
            <a:spLocks noGrp="1"/>
          </p:cNvSpPr>
          <p:nvPr>
            <p:ph type="dt" sz="half" idx="10"/>
          </p:nvPr>
        </p:nvSpPr>
        <p:spPr/>
        <p:txBody>
          <a:bodyPr/>
          <a:lstStyle/>
          <a:p>
            <a:fld id="{1B3961E6-2D9F-403F-BFD8-D882E2357D66}"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38</a:t>
            </a:fld>
            <a:endParaRPr lang="en-US"/>
          </a:p>
        </p:txBody>
      </p:sp>
    </p:spTree>
    <p:extLst>
      <p:ext uri="{BB962C8B-B14F-4D97-AF65-F5344CB8AC3E}">
        <p14:creationId xmlns:p14="http://schemas.microsoft.com/office/powerpoint/2010/main" val="3859904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mtClean="0"/>
              <a:t>Q&amp;A</a:t>
            </a:r>
            <a:endParaRPr lang="en-US"/>
          </a:p>
        </p:txBody>
      </p:sp>
      <p:sp>
        <p:nvSpPr>
          <p:cNvPr id="8" name="Subtitle 7"/>
          <p:cNvSpPr>
            <a:spLocks noGrp="1"/>
          </p:cNvSpPr>
          <p:nvPr>
            <p:ph type="subTitle" idx="1"/>
          </p:nvPr>
        </p:nvSpPr>
        <p:spPr/>
        <p:txBody>
          <a:bodyPr/>
          <a:lstStyle/>
          <a:p>
            <a:r>
              <a:rPr lang="en-US" smtClean="0"/>
              <a:t>Hỏi đáp</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39</a:t>
            </a:fld>
            <a:endParaRPr lang="en-US"/>
          </a:p>
        </p:txBody>
      </p:sp>
    </p:spTree>
    <p:extLst>
      <p:ext uri="{BB962C8B-B14F-4D97-AF65-F5344CB8AC3E}">
        <p14:creationId xmlns:p14="http://schemas.microsoft.com/office/powerpoint/2010/main" val="2484301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Roboto" panose="02000000000000000000" pitchFamily="2" charset="0"/>
                <a:ea typeface="Roboto" panose="02000000000000000000" pitchFamily="2" charset="0"/>
              </a:rPr>
              <a:t>Nội</a:t>
            </a:r>
            <a:r>
              <a:rPr lang="en-US" b="1" dirty="0" smtClean="0">
                <a:latin typeface="Roboto" panose="02000000000000000000" pitchFamily="2" charset="0"/>
                <a:ea typeface="Roboto" panose="02000000000000000000" pitchFamily="2" charset="0"/>
              </a:rPr>
              <a:t> dung</a:t>
            </a:r>
            <a:endParaRPr lang="en-US" b="1" dirty="0">
              <a:latin typeface="Roboto" panose="02000000000000000000" pitchFamily="2" charset="0"/>
              <a:ea typeface="Roboto" panose="02000000000000000000" pitchFamily="2" charset="0"/>
            </a:endParaRPr>
          </a:p>
        </p:txBody>
      </p:sp>
      <p:sp>
        <p:nvSpPr>
          <p:cNvPr id="3" name="Content Placeholder 2"/>
          <p:cNvSpPr>
            <a:spLocks noGrp="1"/>
          </p:cNvSpPr>
          <p:nvPr>
            <p:ph idx="1"/>
          </p:nvPr>
        </p:nvSpPr>
        <p:spPr>
          <a:xfrm>
            <a:off x="677334" y="2160589"/>
            <a:ext cx="8596668" cy="4697411"/>
          </a:xfrm>
        </p:spPr>
        <p:txBody>
          <a:bodyPr>
            <a:noAutofit/>
          </a:bodyPr>
          <a:lstStyle/>
          <a:p>
            <a:r>
              <a:rPr lang="en-US" sz="3200" b="1" smtClean="0">
                <a:solidFill>
                  <a:srgbClr val="FF0000"/>
                </a:solidFill>
              </a:rPr>
              <a:t>Cây tìm kiếm nhị phân</a:t>
            </a:r>
          </a:p>
          <a:p>
            <a:r>
              <a:rPr lang="en-US" sz="3200" smtClean="0"/>
              <a:t>Cây tìm kiếm nhị phân cân bằng</a:t>
            </a:r>
          </a:p>
        </p:txBody>
      </p:sp>
      <p:sp>
        <p:nvSpPr>
          <p:cNvPr id="4" name="Date Placeholder 3"/>
          <p:cNvSpPr>
            <a:spLocks noGrp="1"/>
          </p:cNvSpPr>
          <p:nvPr>
            <p:ph type="dt" sz="half" idx="10"/>
          </p:nvPr>
        </p:nvSpPr>
        <p:spPr/>
        <p:txBody>
          <a:bodyPr/>
          <a:lstStyle/>
          <a:p>
            <a:fld id="{C395D700-4013-4E89-9B60-1F2F5873F200}" type="datetime1">
              <a:rPr lang="en-US" smtClean="0"/>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4</a:t>
            </a:fld>
            <a:endParaRPr lang="en-US"/>
          </a:p>
        </p:txBody>
      </p:sp>
    </p:spTree>
    <p:extLst>
      <p:ext uri="{BB962C8B-B14F-4D97-AF65-F5344CB8AC3E}">
        <p14:creationId xmlns:p14="http://schemas.microsoft.com/office/powerpoint/2010/main" val="1240145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b="1" dirty="0" err="1" smtClean="0">
                <a:latin typeface="Roboto" panose="02000000000000000000" pitchFamily="2" charset="0"/>
                <a:ea typeface="Roboto" panose="02000000000000000000" pitchFamily="2" charset="0"/>
              </a:rPr>
              <a:t>Xin</a:t>
            </a:r>
            <a:r>
              <a:rPr lang="en-US" b="1" dirty="0" smtClean="0">
                <a:latin typeface="Roboto" panose="02000000000000000000" pitchFamily="2" charset="0"/>
                <a:ea typeface="Roboto" panose="02000000000000000000" pitchFamily="2" charset="0"/>
              </a:rPr>
              <a:t> </a:t>
            </a:r>
            <a:r>
              <a:rPr lang="en-US" b="1" dirty="0" err="1" smtClean="0">
                <a:latin typeface="Roboto" panose="02000000000000000000" pitchFamily="2" charset="0"/>
                <a:ea typeface="Roboto" panose="02000000000000000000" pitchFamily="2" charset="0"/>
              </a:rPr>
              <a:t>cảm</a:t>
            </a:r>
            <a:r>
              <a:rPr lang="en-US" b="1" dirty="0" smtClean="0">
                <a:latin typeface="Roboto" panose="02000000000000000000" pitchFamily="2" charset="0"/>
                <a:ea typeface="Roboto" panose="02000000000000000000" pitchFamily="2" charset="0"/>
              </a:rPr>
              <a:t> </a:t>
            </a:r>
            <a:r>
              <a:rPr lang="en-US" b="1" dirty="0" err="1" smtClean="0">
                <a:latin typeface="Roboto" panose="02000000000000000000" pitchFamily="2" charset="0"/>
                <a:ea typeface="Roboto" panose="02000000000000000000" pitchFamily="2" charset="0"/>
              </a:rPr>
              <a:t>ơn</a:t>
            </a:r>
            <a:endParaRPr lang="en-US" b="1" dirty="0">
              <a:latin typeface="Roboto" panose="02000000000000000000" pitchFamily="2" charset="0"/>
              <a:ea typeface="Roboto" panose="02000000000000000000" pitchFamily="2" charset="0"/>
            </a:endParaRPr>
          </a:p>
        </p:txBody>
      </p:sp>
      <p:sp>
        <p:nvSpPr>
          <p:cNvPr id="8" name="Subtitle 7"/>
          <p:cNvSpPr>
            <a:spLocks noGrp="1"/>
          </p:cNvSpPr>
          <p:nvPr>
            <p:ph type="subTitle" idx="1"/>
          </p:nvPr>
        </p:nvSpPr>
        <p:spPr/>
        <p:txBody>
          <a:bodyPr>
            <a:normAutofit/>
          </a:bodyPr>
          <a:lstStyle/>
          <a:p>
            <a:r>
              <a:rPr lang="en-US" dirty="0" err="1" smtClean="0">
                <a:latin typeface="Roboto" panose="02000000000000000000" pitchFamily="2" charset="0"/>
                <a:ea typeface="Roboto" panose="02000000000000000000" pitchFamily="2" charset="0"/>
              </a:rPr>
              <a:t>Hết</a:t>
            </a:r>
            <a:r>
              <a:rPr lang="en-US" dirty="0" smtClean="0">
                <a:latin typeface="Roboto" panose="02000000000000000000" pitchFamily="2" charset="0"/>
                <a:ea typeface="Roboto" panose="02000000000000000000" pitchFamily="2" charset="0"/>
              </a:rPr>
              <a:t> </a:t>
            </a:r>
            <a:r>
              <a:rPr lang="en-US" err="1">
                <a:latin typeface="Roboto" panose="02000000000000000000" pitchFamily="2" charset="0"/>
                <a:ea typeface="Roboto" panose="02000000000000000000" pitchFamily="2" charset="0"/>
              </a:rPr>
              <a:t>C</a:t>
            </a:r>
            <a:r>
              <a:rPr lang="en-US" err="1" smtClean="0">
                <a:latin typeface="Roboto" panose="02000000000000000000" pitchFamily="2" charset="0"/>
                <a:ea typeface="Roboto" panose="02000000000000000000" pitchFamily="2" charset="0"/>
              </a:rPr>
              <a:t>hương</a:t>
            </a:r>
            <a:r>
              <a:rPr lang="en-US" smtClean="0">
                <a:latin typeface="Roboto" panose="02000000000000000000" pitchFamily="2" charset="0"/>
                <a:ea typeface="Roboto" panose="02000000000000000000" pitchFamily="2" charset="0"/>
              </a:rPr>
              <a:t> 3 </a:t>
            </a:r>
            <a:r>
              <a:rPr lang="en-US" err="1" smtClean="0">
                <a:latin typeface="Roboto" panose="02000000000000000000" pitchFamily="2" charset="0"/>
                <a:ea typeface="Roboto" panose="02000000000000000000" pitchFamily="2" charset="0"/>
              </a:rPr>
              <a:t>Phần</a:t>
            </a:r>
            <a:r>
              <a:rPr lang="en-US" smtClean="0">
                <a:latin typeface="Roboto" panose="02000000000000000000" pitchFamily="2" charset="0"/>
                <a:ea typeface="Roboto" panose="02000000000000000000" pitchFamily="2" charset="0"/>
              </a:rPr>
              <a:t> 2</a:t>
            </a:r>
            <a:endParaRPr lang="en-US" dirty="0" smtClean="0">
              <a:latin typeface="Roboto" panose="02000000000000000000" pitchFamily="2" charset="0"/>
              <a:ea typeface="Roboto" panose="02000000000000000000" pitchFamily="2" charset="0"/>
            </a:endParaRPr>
          </a:p>
        </p:txBody>
      </p:sp>
      <p:sp>
        <p:nvSpPr>
          <p:cNvPr id="4" name="Date Placeholder 3"/>
          <p:cNvSpPr>
            <a:spLocks noGrp="1"/>
          </p:cNvSpPr>
          <p:nvPr>
            <p:ph type="dt" sz="half" idx="10"/>
          </p:nvPr>
        </p:nvSpPr>
        <p:spPr/>
        <p:txBody>
          <a:bodyPr/>
          <a:lstStyle/>
          <a:p>
            <a:fld id="{1B3961E6-2D9F-403F-BFD8-D882E2357D66}" type="datetime1">
              <a:rPr lang="en-US" smtClean="0">
                <a:latin typeface="Roboto" panose="02000000000000000000" pitchFamily="2" charset="0"/>
                <a:ea typeface="Roboto" panose="02000000000000000000" pitchFamily="2" charset="0"/>
              </a:rPr>
              <a:t>23/09/2021</a:t>
            </a:fld>
            <a:endParaRPr lang="en-US">
              <a:latin typeface="Roboto" panose="02000000000000000000" pitchFamily="2" charset="0"/>
              <a:ea typeface="Roboto" panose="02000000000000000000" pitchFamily="2" charset="0"/>
            </a:endParaRPr>
          </a:p>
        </p:txBody>
      </p:sp>
      <p:sp>
        <p:nvSpPr>
          <p:cNvPr id="5" name="Footer Placeholder 4"/>
          <p:cNvSpPr>
            <a:spLocks noGrp="1"/>
          </p:cNvSpPr>
          <p:nvPr>
            <p:ph type="ftr" sz="quarter" idx="11"/>
          </p:nvPr>
        </p:nvSpPr>
        <p:spPr/>
        <p:txBody>
          <a:bodyPr/>
          <a:lstStyle/>
          <a:p>
            <a:r>
              <a:rPr lang="en-US" smtClean="0">
                <a:latin typeface="Roboto" panose="02000000000000000000" pitchFamily="2" charset="0"/>
                <a:ea typeface="Roboto" panose="02000000000000000000" pitchFamily="2" charset="0"/>
              </a:rPr>
              <a:t>Cấu trúc dữ liệu &amp; Giải thuật</a:t>
            </a:r>
            <a:endParaRPr lang="en-US">
              <a:latin typeface="Roboto" panose="02000000000000000000" pitchFamily="2" charset="0"/>
              <a:ea typeface="Roboto" panose="02000000000000000000" pitchFamily="2" charset="0"/>
            </a:endParaRPr>
          </a:p>
        </p:txBody>
      </p:sp>
      <p:sp>
        <p:nvSpPr>
          <p:cNvPr id="6" name="Slide Number Placeholder 5"/>
          <p:cNvSpPr>
            <a:spLocks noGrp="1"/>
          </p:cNvSpPr>
          <p:nvPr>
            <p:ph type="sldNum" sz="quarter" idx="12"/>
          </p:nvPr>
        </p:nvSpPr>
        <p:spPr/>
        <p:txBody>
          <a:bodyPr/>
          <a:lstStyle/>
          <a:p>
            <a:fld id="{C8CDE7DD-0800-4FBA-86CC-CC5BCF4F05B0}" type="slidenum">
              <a:rPr lang="en-US" smtClean="0">
                <a:latin typeface="Roboto" panose="02000000000000000000" pitchFamily="2" charset="0"/>
                <a:ea typeface="Roboto" panose="02000000000000000000" pitchFamily="2" charset="0"/>
              </a:rPr>
              <a:pPr/>
              <a:t>40</a:t>
            </a:fld>
            <a:endParaRPr lang="en-US">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65561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cây tìm kiếm nhị phân</a:t>
            </a:r>
            <a:endParaRPr lang="en-US"/>
          </a:p>
        </p:txBody>
      </p:sp>
      <p:sp>
        <p:nvSpPr>
          <p:cNvPr id="3" name="Content Placeholder 2"/>
          <p:cNvSpPr>
            <a:spLocks noGrp="1"/>
          </p:cNvSpPr>
          <p:nvPr>
            <p:ph idx="1"/>
          </p:nvPr>
        </p:nvSpPr>
        <p:spPr/>
        <p:txBody>
          <a:bodyPr/>
          <a:lstStyle/>
          <a:p>
            <a:r>
              <a:rPr lang="en-US" smtClean="0"/>
              <a:t>Một ứng dụng quan trọng của phương pháp duyệt thứ bậc ngang cho cây nhị phân là khi chúng ta lưu trữ dữ liệu theo chuỗi có thứ tự giữa các đối tượng</a:t>
            </a:r>
          </a:p>
          <a:p>
            <a:r>
              <a:rPr lang="en-US" smtClean="0"/>
              <a:t>Lúc này chúng ta có một cấu trúc dữ liệu trừu tượng cây tìm kiếm nhị phân (binary search tree)</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5</a:t>
            </a:fld>
            <a:endParaRPr lang="en-US"/>
          </a:p>
        </p:txBody>
      </p:sp>
    </p:spTree>
    <p:extLst>
      <p:ext uri="{BB962C8B-B14F-4D97-AF65-F5344CB8AC3E}">
        <p14:creationId xmlns:p14="http://schemas.microsoft.com/office/powerpoint/2010/main" val="561581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cây tìm kiếm nhị phân</a:t>
            </a:r>
          </a:p>
        </p:txBody>
      </p:sp>
      <p:pic>
        <p:nvPicPr>
          <p:cNvPr id="7" name="Content Placeholder 6"/>
          <p:cNvPicPr>
            <a:picLocks noGrp="1" noChangeAspect="1"/>
          </p:cNvPicPr>
          <p:nvPr>
            <p:ph idx="1"/>
          </p:nvPr>
        </p:nvPicPr>
        <p:blipFill>
          <a:blip r:embed="rId2"/>
          <a:stretch>
            <a:fillRect/>
          </a:stretch>
        </p:blipFill>
        <p:spPr>
          <a:xfrm>
            <a:off x="2016983" y="2160588"/>
            <a:ext cx="5918071" cy="3881437"/>
          </a:xfrm>
          <a:prstGeom prst="rect">
            <a:avLst/>
          </a:prstGeom>
        </p:spPr>
      </p:pic>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6</a:t>
            </a:fld>
            <a:endParaRPr lang="en-US"/>
          </a:p>
        </p:txBody>
      </p:sp>
    </p:spTree>
    <p:extLst>
      <p:ext uri="{BB962C8B-B14F-4D97-AF65-F5344CB8AC3E}">
        <p14:creationId xmlns:p14="http://schemas.microsoft.com/office/powerpoint/2010/main" val="103001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cây tìm kiếm nhị phân</a:t>
            </a:r>
          </a:p>
        </p:txBody>
      </p:sp>
      <p:sp>
        <p:nvSpPr>
          <p:cNvPr id="3" name="Content Placeholder 2"/>
          <p:cNvSpPr>
            <a:spLocks noGrp="1"/>
          </p:cNvSpPr>
          <p:nvPr>
            <p:ph idx="1"/>
          </p:nvPr>
        </p:nvSpPr>
        <p:spPr>
          <a:xfrm>
            <a:off x="677334" y="2160589"/>
            <a:ext cx="8596668" cy="4697411"/>
          </a:xfrm>
        </p:spPr>
        <p:txBody>
          <a:bodyPr>
            <a:normAutofit/>
          </a:bodyPr>
          <a:lstStyle/>
          <a:p>
            <a:r>
              <a:rPr lang="en-US" smtClean="0"/>
              <a:t>Gọi S là 1 tập tất cả các đối tượng duy nhất có thứ tự </a:t>
            </a:r>
          </a:p>
          <a:p>
            <a:r>
              <a:rPr lang="en-US" smtClean="0"/>
              <a:t>Một cây tìm kiếm nhị phân cho tập S là 1 cây T, với mỗi vị trí p trong T, ta có:</a:t>
            </a:r>
          </a:p>
          <a:p>
            <a:pPr lvl="1"/>
            <a:r>
              <a:rPr lang="en-US" smtClean="0"/>
              <a:t>Vị trí p lữu trữ 1 giá trị trong tập S, ký hiệu là e(p)</a:t>
            </a:r>
          </a:p>
          <a:p>
            <a:pPr lvl="1"/>
            <a:r>
              <a:rPr lang="en-US" smtClean="0"/>
              <a:t>Giá trị được lưu ở cây con trái của p, nếu có, nhỏ hơn e(p)</a:t>
            </a:r>
          </a:p>
          <a:p>
            <a:pPr lvl="1"/>
            <a:r>
              <a:rPr lang="en-US" smtClean="0"/>
              <a:t>Giá trị được lưu ở cây con phải của p, nếu có, lớn hơn e(p)</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7</a:t>
            </a:fld>
            <a:endParaRPr lang="en-US"/>
          </a:p>
        </p:txBody>
      </p:sp>
    </p:spTree>
    <p:extLst>
      <p:ext uri="{BB962C8B-B14F-4D97-AF65-F5344CB8AC3E}">
        <p14:creationId xmlns:p14="http://schemas.microsoft.com/office/powerpoint/2010/main" val="2445703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cây tìm kiếm nhị phân</a:t>
            </a:r>
          </a:p>
        </p:txBody>
      </p:sp>
      <p:sp>
        <p:nvSpPr>
          <p:cNvPr id="3" name="Content Placeholder 2"/>
          <p:cNvSpPr>
            <a:spLocks noGrp="1"/>
          </p:cNvSpPr>
          <p:nvPr>
            <p:ph idx="1"/>
          </p:nvPr>
        </p:nvSpPr>
        <p:spPr/>
        <p:txBody>
          <a:bodyPr/>
          <a:lstStyle/>
          <a:p>
            <a:r>
              <a:rPr lang="en-US" smtClean="0"/>
              <a:t>Các đối tượng trong tập S có mối quan hệ theo một định nghĩa lớn nhỏ nhất định</a:t>
            </a:r>
          </a:p>
          <a:p>
            <a:r>
              <a:rPr lang="en-US" smtClean="0"/>
              <a:t>Từ đó các đối tượng mới được sắp xếp tương ứng vào cây T</a:t>
            </a:r>
          </a:p>
          <a:p>
            <a:r>
              <a:rPr lang="en-US" smtClean="0"/>
              <a:t>Nếu chúng ta áp dụng phương pháp duyệt thứ bậc ngang, chúng ta sẽ đi qua các giá trị tăng dần từ trái sang phải</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8</a:t>
            </a:fld>
            <a:endParaRPr lang="en-US"/>
          </a:p>
        </p:txBody>
      </p:sp>
    </p:spTree>
    <p:extLst>
      <p:ext uri="{BB962C8B-B14F-4D97-AF65-F5344CB8AC3E}">
        <p14:creationId xmlns:p14="http://schemas.microsoft.com/office/powerpoint/2010/main" val="1658195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cây tìm kiếm nhị phân</a:t>
            </a:r>
          </a:p>
        </p:txBody>
      </p:sp>
      <p:sp>
        <p:nvSpPr>
          <p:cNvPr id="3" name="Content Placeholder 2"/>
          <p:cNvSpPr>
            <a:spLocks noGrp="1"/>
          </p:cNvSpPr>
          <p:nvPr>
            <p:ph idx="1"/>
          </p:nvPr>
        </p:nvSpPr>
        <p:spPr/>
        <p:txBody>
          <a:bodyPr/>
          <a:lstStyle/>
          <a:p>
            <a:r>
              <a:rPr lang="en-US" smtClean="0"/>
              <a:t>Ràng buộc quan trọng trong cây tìm kiếm nhị phân chính là thứ tự giữa các giá trị lưu</a:t>
            </a:r>
          </a:p>
          <a:p>
            <a:r>
              <a:rPr lang="en-US" smtClean="0"/>
              <a:t>Chúng ta xem các giá trị là các khóa (key) và ứng với mỗi khóa đó chúng ta có giá trị (value) tương ứng</a:t>
            </a:r>
          </a:p>
          <a:p>
            <a:r>
              <a:rPr lang="en-US" smtClean="0"/>
              <a:t>Do giá trị lưu sẽ không làm thay đổi tính chất của cây tìm kiếm nhị phân, nên các ô giá trị được tĩnh lược trong tất cả các hình</a:t>
            </a:r>
            <a:endParaRPr lang="en-US"/>
          </a:p>
        </p:txBody>
      </p:sp>
      <p:sp>
        <p:nvSpPr>
          <p:cNvPr id="4" name="Date Placeholder 3"/>
          <p:cNvSpPr>
            <a:spLocks noGrp="1"/>
          </p:cNvSpPr>
          <p:nvPr>
            <p:ph type="dt" sz="half" idx="10"/>
          </p:nvPr>
        </p:nvSpPr>
        <p:spPr/>
        <p:txBody>
          <a:bodyPr/>
          <a:lstStyle/>
          <a:p>
            <a:fld id="{1B3961E6-2D9F-403F-BFD8-D882E2357D66}" type="datetime1">
              <a:rPr lang="en-US" smtClean="0"/>
              <a:pPr/>
              <a:t>23/09/2021</a:t>
            </a:fld>
            <a:endParaRPr lang="en-US"/>
          </a:p>
        </p:txBody>
      </p:sp>
      <p:sp>
        <p:nvSpPr>
          <p:cNvPr id="5" name="Footer Placeholder 4"/>
          <p:cNvSpPr>
            <a:spLocks noGrp="1"/>
          </p:cNvSpPr>
          <p:nvPr>
            <p:ph type="ftr" sz="quarter" idx="11"/>
          </p:nvPr>
        </p:nvSpPr>
        <p:spPr/>
        <p:txBody>
          <a:bodyPr/>
          <a:lstStyle/>
          <a:p>
            <a:r>
              <a:rPr lang="en-US" smtClean="0"/>
              <a:t>Cấu trúc dữ liệu &amp; Giải thuật</a:t>
            </a:r>
            <a:endParaRPr lang="en-US"/>
          </a:p>
        </p:txBody>
      </p:sp>
      <p:sp>
        <p:nvSpPr>
          <p:cNvPr id="6" name="Slide Number Placeholder 5"/>
          <p:cNvSpPr>
            <a:spLocks noGrp="1"/>
          </p:cNvSpPr>
          <p:nvPr>
            <p:ph type="sldNum" sz="quarter" idx="12"/>
          </p:nvPr>
        </p:nvSpPr>
        <p:spPr/>
        <p:txBody>
          <a:bodyPr/>
          <a:lstStyle/>
          <a:p>
            <a:fld id="{C8CDE7DD-0800-4FBA-86CC-CC5BCF4F05B0}" type="slidenum">
              <a:rPr lang="en-US" smtClean="0"/>
              <a:pPr/>
              <a:t>9</a:t>
            </a:fld>
            <a:endParaRPr lang="en-US"/>
          </a:p>
        </p:txBody>
      </p:sp>
    </p:spTree>
    <p:extLst>
      <p:ext uri="{BB962C8B-B14F-4D97-AF65-F5344CB8AC3E}">
        <p14:creationId xmlns:p14="http://schemas.microsoft.com/office/powerpoint/2010/main" val="320677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1421</TotalTime>
  <Words>2106</Words>
  <Application>Microsoft Office PowerPoint</Application>
  <PresentationFormat>Widescreen</PresentationFormat>
  <Paragraphs>228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Roboto</vt:lpstr>
      <vt:lpstr>Wingdings 3</vt:lpstr>
      <vt:lpstr>Facet</vt:lpstr>
      <vt:lpstr>Cấu trúc dữ liệu &amp; Giải thuật</vt:lpstr>
      <vt:lpstr>Cây</vt:lpstr>
      <vt:lpstr>Nội dung</vt:lpstr>
      <vt:lpstr>Nội dung</vt:lpstr>
      <vt:lpstr>Định nghĩa cây tìm kiếm nhị phân</vt:lpstr>
      <vt:lpstr>Định nghĩa cây tìm kiếm nhị phân</vt:lpstr>
      <vt:lpstr>Định nghĩa cây tìm kiếm nhị phân</vt:lpstr>
      <vt:lpstr>Định nghĩa cây tìm kiếm nhị phân</vt:lpstr>
      <vt:lpstr>Định nghĩa cây tìm kiếm nhị phân</vt:lpstr>
      <vt:lpstr>Cấu trúc ánh xạ có sắp xếp</vt:lpstr>
      <vt:lpstr>Cấu trúc ánh xạ có sắp xếp</vt:lpstr>
      <vt:lpstr>Cấu trúc ánh xạ có sắp xếp</vt:lpstr>
      <vt:lpstr>Tác vụ tìm kiếm</vt:lpstr>
      <vt:lpstr>Tác vụ tìm kiếm</vt:lpstr>
      <vt:lpstr>Tác vụ tìm kiếm</vt:lpstr>
      <vt:lpstr>Tác vụ tìm kiếm</vt:lpstr>
      <vt:lpstr>Tác vụ thêm</vt:lpstr>
      <vt:lpstr>Tác vụ thêm</vt:lpstr>
      <vt:lpstr>Tác vụ xóa</vt:lpstr>
      <vt:lpstr>Tác vụ xóa</vt:lpstr>
      <vt:lpstr>PowerPoint Presentation</vt:lpstr>
      <vt:lpstr>PowerPoint Presentation</vt:lpstr>
      <vt:lpstr>Nội dung</vt:lpstr>
      <vt:lpstr>Cây tìm kiếm nhị phân cân bằng</vt:lpstr>
      <vt:lpstr>Tác vụ luân phiên</vt:lpstr>
      <vt:lpstr>Tác vụ luân phiên</vt:lpstr>
      <vt:lpstr>Tác vụ luân phiên</vt:lpstr>
      <vt:lpstr>Tác vụ luân phiên nhiều lần</vt:lpstr>
      <vt:lpstr>Tác vụ luân phiên nhiều lần</vt:lpstr>
      <vt:lpstr>Tác vụ luân phiên nhiều lần</vt:lpstr>
      <vt:lpstr>Tác vụ luân phiên nhiều lần</vt:lpstr>
      <vt:lpstr>PowerPoint Presentation</vt:lpstr>
      <vt:lpstr>PowerPoint Presentation</vt:lpstr>
      <vt:lpstr>PowerPoint Presentation</vt:lpstr>
      <vt:lpstr>PowerPoint Presentation</vt:lpstr>
      <vt:lpstr>PowerPoint Presentation</vt:lpstr>
      <vt:lpstr>Tác vụ luân phiên</vt:lpstr>
      <vt:lpstr>Bài tập về nhà</vt:lpstr>
      <vt:lpstr>Q&amp;A</vt:lpstr>
      <vt:lpstr>Xin 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trức dữ liệu &amp; Giải thuật</dc:title>
  <dc:creator>Kiệt Trầm</dc:creator>
  <cp:lastModifiedBy>LENOVO OS</cp:lastModifiedBy>
  <cp:revision>197</cp:revision>
  <dcterms:created xsi:type="dcterms:W3CDTF">2020-09-15T02:12:55Z</dcterms:created>
  <dcterms:modified xsi:type="dcterms:W3CDTF">2021-09-23T01:41:46Z</dcterms:modified>
</cp:coreProperties>
</file>