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8" r:id="rId21"/>
    <p:sldId id="276" r:id="rId22"/>
    <p:sldId id="277" r:id="rId23"/>
    <p:sldId id="279" r:id="rId24"/>
    <p:sldId id="281" r:id="rId25"/>
    <p:sldId id="280"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94660"/>
  </p:normalViewPr>
  <p:slideViewPr>
    <p:cSldViewPr snapToGrid="0">
      <p:cViewPr varScale="1">
        <p:scale>
          <a:sx n="107" d="100"/>
          <a:sy n="107" d="100"/>
        </p:scale>
        <p:origin x="64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l-PL"/>
              <a:t>Kliknij, aby edytować styl</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EBC09945-BF7A-4FA1-A7FC-50F78B7C99D2}" type="datetimeFigureOut">
              <a:rPr lang="pl-PL" smtClean="0"/>
              <a:t>03.07.2024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42980539-16DD-4227-B69E-B720BD04607A}" type="slidenum">
              <a:rPr lang="pl-PL" smtClean="0"/>
              <a:t>‹#›</a:t>
            </a:fld>
            <a:endParaRPr lang="pl-P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681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EBC09945-BF7A-4FA1-A7FC-50F78B7C99D2}" type="datetimeFigureOut">
              <a:rPr lang="pl-PL" smtClean="0"/>
              <a:t>03.07.2024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42980539-16DD-4227-B69E-B720BD04607A}" type="slidenum">
              <a:rPr lang="pl-PL" smtClean="0"/>
              <a:t>‹#›</a:t>
            </a:fld>
            <a:endParaRPr lang="pl-PL"/>
          </a:p>
        </p:txBody>
      </p:sp>
    </p:spTree>
    <p:extLst>
      <p:ext uri="{BB962C8B-B14F-4D97-AF65-F5344CB8AC3E}">
        <p14:creationId xmlns:p14="http://schemas.microsoft.com/office/powerpoint/2010/main" val="3844743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EBC09945-BF7A-4FA1-A7FC-50F78B7C99D2}" type="datetimeFigureOut">
              <a:rPr lang="pl-PL" smtClean="0"/>
              <a:t>03.07.2024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42980539-16DD-4227-B69E-B720BD04607A}" type="slidenum">
              <a:rPr lang="pl-PL" smtClean="0"/>
              <a:t>‹#›</a:t>
            </a:fld>
            <a:endParaRPr lang="pl-PL"/>
          </a:p>
        </p:txBody>
      </p:sp>
    </p:spTree>
    <p:extLst>
      <p:ext uri="{BB962C8B-B14F-4D97-AF65-F5344CB8AC3E}">
        <p14:creationId xmlns:p14="http://schemas.microsoft.com/office/powerpoint/2010/main" val="1062334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EBC09945-BF7A-4FA1-A7FC-50F78B7C99D2}" type="datetimeFigureOut">
              <a:rPr lang="pl-PL" smtClean="0"/>
              <a:t>03.07.2024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42980539-16DD-4227-B69E-B720BD04607A}" type="slidenum">
              <a:rPr lang="pl-PL" smtClean="0"/>
              <a:t>‹#›</a:t>
            </a:fld>
            <a:endParaRPr lang="pl-PL"/>
          </a:p>
        </p:txBody>
      </p:sp>
    </p:spTree>
    <p:extLst>
      <p:ext uri="{BB962C8B-B14F-4D97-AF65-F5344CB8AC3E}">
        <p14:creationId xmlns:p14="http://schemas.microsoft.com/office/powerpoint/2010/main" val="164432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EBC09945-BF7A-4FA1-A7FC-50F78B7C99D2}" type="datetimeFigureOut">
              <a:rPr lang="pl-PL" smtClean="0"/>
              <a:t>03.07.2024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42980539-16DD-4227-B69E-B720BD04607A}" type="slidenum">
              <a:rPr lang="pl-PL" smtClean="0"/>
              <a:t>‹#›</a:t>
            </a:fld>
            <a:endParaRPr lang="pl-P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EBC09945-BF7A-4FA1-A7FC-50F78B7C99D2}" type="datetimeFigureOut">
              <a:rPr lang="pl-PL" smtClean="0"/>
              <a:t>03.07.2024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42980539-16DD-4227-B69E-B720BD04607A}" type="slidenum">
              <a:rPr lang="pl-PL" smtClean="0"/>
              <a:t>‹#›</a:t>
            </a:fld>
            <a:endParaRPr lang="pl-PL"/>
          </a:p>
        </p:txBody>
      </p:sp>
    </p:spTree>
    <p:extLst>
      <p:ext uri="{BB962C8B-B14F-4D97-AF65-F5344CB8AC3E}">
        <p14:creationId xmlns:p14="http://schemas.microsoft.com/office/powerpoint/2010/main" val="412647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097280" y="2582334"/>
            <a:ext cx="4937760" cy="3378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217920" y="2582334"/>
            <a:ext cx="4937760" cy="3378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EBC09945-BF7A-4FA1-A7FC-50F78B7C99D2}" type="datetimeFigureOut">
              <a:rPr lang="pl-PL" smtClean="0"/>
              <a:t>03.07.2024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42980539-16DD-4227-B69E-B720BD04607A}" type="slidenum">
              <a:rPr lang="pl-PL" smtClean="0"/>
              <a:t>‹#›</a:t>
            </a:fld>
            <a:endParaRPr lang="pl-PL"/>
          </a:p>
        </p:txBody>
      </p:sp>
    </p:spTree>
    <p:extLst>
      <p:ext uri="{BB962C8B-B14F-4D97-AF65-F5344CB8AC3E}">
        <p14:creationId xmlns:p14="http://schemas.microsoft.com/office/powerpoint/2010/main" val="348626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EBC09945-BF7A-4FA1-A7FC-50F78B7C99D2}" type="datetimeFigureOut">
              <a:rPr lang="pl-PL" smtClean="0"/>
              <a:t>03.07.2024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42980539-16DD-4227-B69E-B720BD04607A}" type="slidenum">
              <a:rPr lang="pl-PL" smtClean="0"/>
              <a:t>‹#›</a:t>
            </a:fld>
            <a:endParaRPr lang="pl-PL"/>
          </a:p>
        </p:txBody>
      </p:sp>
    </p:spTree>
    <p:extLst>
      <p:ext uri="{BB962C8B-B14F-4D97-AF65-F5344CB8AC3E}">
        <p14:creationId xmlns:p14="http://schemas.microsoft.com/office/powerpoint/2010/main" val="314951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C09945-BF7A-4FA1-A7FC-50F78B7C99D2}" type="datetimeFigureOut">
              <a:rPr lang="pl-PL" smtClean="0"/>
              <a:t>03.07.2024</a:t>
            </a:fld>
            <a:endParaRPr lang="pl-P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l-PL"/>
          </a:p>
        </p:txBody>
      </p:sp>
      <p:sp>
        <p:nvSpPr>
          <p:cNvPr id="9" name="Slide Number Placeholder 8"/>
          <p:cNvSpPr>
            <a:spLocks noGrp="1"/>
          </p:cNvSpPr>
          <p:nvPr>
            <p:ph type="sldNum" sz="quarter" idx="12"/>
          </p:nvPr>
        </p:nvSpPr>
        <p:spPr/>
        <p:txBody>
          <a:bodyPr/>
          <a:lstStyle/>
          <a:p>
            <a:fld id="{42980539-16DD-4227-B69E-B720BD04607A}" type="slidenum">
              <a:rPr lang="pl-PL" smtClean="0"/>
              <a:t>‹#›</a:t>
            </a:fld>
            <a:endParaRPr lang="pl-PL"/>
          </a:p>
        </p:txBody>
      </p:sp>
    </p:spTree>
    <p:extLst>
      <p:ext uri="{BB962C8B-B14F-4D97-AF65-F5344CB8AC3E}">
        <p14:creationId xmlns:p14="http://schemas.microsoft.com/office/powerpoint/2010/main" val="3089077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l-PL"/>
              <a:t>Kliknij, aby edytować styl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C09945-BF7A-4FA1-A7FC-50F78B7C99D2}" type="datetimeFigureOut">
              <a:rPr lang="pl-PL" smtClean="0"/>
              <a:t>03.07.2024</a:t>
            </a:fld>
            <a:endParaRPr lang="pl-P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l-P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980539-16DD-4227-B69E-B720BD04607A}" type="slidenum">
              <a:rPr lang="pl-PL" smtClean="0"/>
              <a:t>‹#›</a:t>
            </a:fld>
            <a:endParaRPr lang="pl-PL"/>
          </a:p>
        </p:txBody>
      </p:sp>
    </p:spTree>
    <p:extLst>
      <p:ext uri="{BB962C8B-B14F-4D97-AF65-F5344CB8AC3E}">
        <p14:creationId xmlns:p14="http://schemas.microsoft.com/office/powerpoint/2010/main" val="44466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l-PL"/>
              <a:t>Kliknij, aby edytować styl</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EBC09945-BF7A-4FA1-A7FC-50F78B7C99D2}" type="datetimeFigureOut">
              <a:rPr lang="pl-PL" smtClean="0"/>
              <a:t>03.07.2024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42980539-16DD-4227-B69E-B720BD04607A}" type="slidenum">
              <a:rPr lang="pl-PL" smtClean="0"/>
              <a:t>‹#›</a:t>
            </a:fld>
            <a:endParaRPr lang="pl-PL"/>
          </a:p>
        </p:txBody>
      </p:sp>
    </p:spTree>
    <p:extLst>
      <p:ext uri="{BB962C8B-B14F-4D97-AF65-F5344CB8AC3E}">
        <p14:creationId xmlns:p14="http://schemas.microsoft.com/office/powerpoint/2010/main" val="873049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l-PL"/>
              <a:t>Kliknij, aby edytować styl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C09945-BF7A-4FA1-A7FC-50F78B7C99D2}" type="datetimeFigureOut">
              <a:rPr lang="pl-PL" smtClean="0"/>
              <a:t>03.07.2024</a:t>
            </a:fld>
            <a:endParaRPr lang="pl-P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l-P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980539-16DD-4227-B69E-B720BD04607A}" type="slidenum">
              <a:rPr lang="pl-PL" smtClean="0"/>
              <a:t>‹#›</a:t>
            </a:fld>
            <a:endParaRPr lang="pl-P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86881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60E916C-206A-6A0C-6AA2-DF6DF1F01CB3}"/>
              </a:ext>
            </a:extLst>
          </p:cNvPr>
          <p:cNvSpPr>
            <a:spLocks noGrp="1"/>
          </p:cNvSpPr>
          <p:nvPr>
            <p:ph type="ctrTitle"/>
          </p:nvPr>
        </p:nvSpPr>
        <p:spPr/>
        <p:txBody>
          <a:bodyPr/>
          <a:lstStyle/>
          <a:p>
            <a:r>
              <a:rPr lang="pl-PL" dirty="0"/>
              <a:t>World of </a:t>
            </a:r>
            <a:r>
              <a:rPr lang="pl-PL" dirty="0" err="1"/>
              <a:t>Warcraft</a:t>
            </a:r>
            <a:endParaRPr lang="pl-PL" dirty="0"/>
          </a:p>
        </p:txBody>
      </p:sp>
      <p:sp>
        <p:nvSpPr>
          <p:cNvPr id="3" name="Podtytuł 2">
            <a:extLst>
              <a:ext uri="{FF2B5EF4-FFF2-40B4-BE49-F238E27FC236}">
                <a16:creationId xmlns:a16="http://schemas.microsoft.com/office/drawing/2014/main" id="{9184E145-4ACC-8DB3-BE96-AD8A67E80E62}"/>
              </a:ext>
            </a:extLst>
          </p:cNvPr>
          <p:cNvSpPr>
            <a:spLocks noGrp="1"/>
          </p:cNvSpPr>
          <p:nvPr>
            <p:ph type="subTitle" idx="1"/>
          </p:nvPr>
        </p:nvSpPr>
        <p:spPr/>
        <p:txBody>
          <a:bodyPr/>
          <a:lstStyle/>
          <a:p>
            <a:r>
              <a:rPr lang="pl-PL" dirty="0" err="1"/>
              <a:t>Battlegrounds</a:t>
            </a:r>
            <a:endParaRPr lang="pl-PL" dirty="0"/>
          </a:p>
        </p:txBody>
      </p:sp>
    </p:spTree>
    <p:extLst>
      <p:ext uri="{BB962C8B-B14F-4D97-AF65-F5344CB8AC3E}">
        <p14:creationId xmlns:p14="http://schemas.microsoft.com/office/powerpoint/2010/main" val="4096255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985A216-1BE4-93DF-B639-2F9BF1322415}"/>
              </a:ext>
            </a:extLst>
          </p:cNvPr>
          <p:cNvSpPr>
            <a:spLocks noGrp="1"/>
          </p:cNvSpPr>
          <p:nvPr>
            <p:ph type="title"/>
          </p:nvPr>
        </p:nvSpPr>
        <p:spPr>
          <a:xfrm>
            <a:off x="0" y="11520"/>
            <a:ext cx="4042800" cy="1440000"/>
          </a:xfrm>
        </p:spPr>
        <p:txBody>
          <a:bodyPr/>
          <a:lstStyle/>
          <a:p>
            <a:r>
              <a:rPr lang="pl-PL" dirty="0"/>
              <a:t>Klasy - analiza</a:t>
            </a:r>
          </a:p>
        </p:txBody>
      </p:sp>
      <p:pic>
        <p:nvPicPr>
          <p:cNvPr id="6" name="Symbol zastępczy zawartości 5">
            <a:extLst>
              <a:ext uri="{FF2B5EF4-FFF2-40B4-BE49-F238E27FC236}">
                <a16:creationId xmlns:a16="http://schemas.microsoft.com/office/drawing/2014/main" id="{8589F902-BF40-210E-8022-C386CA678E1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545" r="22473"/>
          <a:stretch/>
        </p:blipFill>
        <p:spPr>
          <a:xfrm>
            <a:off x="5984225" y="1215088"/>
            <a:ext cx="4329954" cy="4427823"/>
          </a:xfrm>
        </p:spPr>
      </p:pic>
      <p:sp>
        <p:nvSpPr>
          <p:cNvPr id="4" name="Symbol zastępczy tekstu 3">
            <a:extLst>
              <a:ext uri="{FF2B5EF4-FFF2-40B4-BE49-F238E27FC236}">
                <a16:creationId xmlns:a16="http://schemas.microsoft.com/office/drawing/2014/main" id="{E592C702-FD90-0A77-4DD2-A3D4EF056395}"/>
              </a:ext>
            </a:extLst>
          </p:cNvPr>
          <p:cNvSpPr>
            <a:spLocks noGrp="1"/>
          </p:cNvSpPr>
          <p:nvPr>
            <p:ph type="body" sz="half" idx="2"/>
          </p:nvPr>
        </p:nvSpPr>
        <p:spPr>
          <a:xfrm>
            <a:off x="0" y="1560420"/>
            <a:ext cx="4042800" cy="3600000"/>
          </a:xfrm>
        </p:spPr>
        <p:txBody>
          <a:bodyPr/>
          <a:lstStyle/>
          <a:p>
            <a:r>
              <a:rPr lang="pl-PL" dirty="0"/>
              <a:t>Balans klas jest porównywalny do siebie. Jedynie klasa Mnicha odstaje znacząco od reszty.</a:t>
            </a:r>
          </a:p>
        </p:txBody>
      </p:sp>
    </p:spTree>
    <p:extLst>
      <p:ext uri="{BB962C8B-B14F-4D97-AF65-F5344CB8AC3E}">
        <p14:creationId xmlns:p14="http://schemas.microsoft.com/office/powerpoint/2010/main" val="2901923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9956501-2FF2-A914-99A6-D89DBA9A251C}"/>
              </a:ext>
            </a:extLst>
          </p:cNvPr>
          <p:cNvSpPr>
            <a:spLocks noGrp="1"/>
          </p:cNvSpPr>
          <p:nvPr>
            <p:ph type="title"/>
          </p:nvPr>
        </p:nvSpPr>
        <p:spPr>
          <a:xfrm>
            <a:off x="0" y="11520"/>
            <a:ext cx="4042800" cy="1440000"/>
          </a:xfrm>
        </p:spPr>
        <p:txBody>
          <a:bodyPr/>
          <a:lstStyle/>
          <a:p>
            <a:r>
              <a:rPr lang="pl-PL" dirty="0"/>
              <a:t>Klasy - analiza</a:t>
            </a:r>
          </a:p>
        </p:txBody>
      </p:sp>
      <p:pic>
        <p:nvPicPr>
          <p:cNvPr id="6" name="Symbol zastępczy zawartości 5">
            <a:extLst>
              <a:ext uri="{FF2B5EF4-FFF2-40B4-BE49-F238E27FC236}">
                <a16:creationId xmlns:a16="http://schemas.microsoft.com/office/drawing/2014/main" id="{A5FC6D83-EB03-5E21-8E85-FDBBA28EEB2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287" t="18378" r="5491" b="12402"/>
          <a:stretch/>
        </p:blipFill>
        <p:spPr>
          <a:xfrm>
            <a:off x="4199936" y="2281517"/>
            <a:ext cx="7946611" cy="2294965"/>
          </a:xfrm>
        </p:spPr>
      </p:pic>
      <p:sp>
        <p:nvSpPr>
          <p:cNvPr id="4" name="Symbol zastępczy tekstu 3">
            <a:extLst>
              <a:ext uri="{FF2B5EF4-FFF2-40B4-BE49-F238E27FC236}">
                <a16:creationId xmlns:a16="http://schemas.microsoft.com/office/drawing/2014/main" id="{49E6728D-C83E-5055-0184-EA8398EDDE4F}"/>
              </a:ext>
            </a:extLst>
          </p:cNvPr>
          <p:cNvSpPr>
            <a:spLocks noGrp="1"/>
          </p:cNvSpPr>
          <p:nvPr>
            <p:ph type="body" sz="half" idx="2"/>
          </p:nvPr>
        </p:nvSpPr>
        <p:spPr>
          <a:xfrm>
            <a:off x="0" y="1629000"/>
            <a:ext cx="4042800" cy="3600000"/>
          </a:xfrm>
        </p:spPr>
        <p:txBody>
          <a:bodyPr>
            <a:normAutofit lnSpcReduction="10000"/>
          </a:bodyPr>
          <a:lstStyle/>
          <a:p>
            <a:r>
              <a:rPr lang="pl-PL" dirty="0"/>
              <a:t>Killing </a:t>
            </a:r>
            <a:r>
              <a:rPr lang="pl-PL" dirty="0" err="1"/>
              <a:t>blows</a:t>
            </a:r>
            <a:r>
              <a:rPr lang="pl-PL" dirty="0"/>
              <a:t> - jak widzimy, klasy które dominują, jeśli chodzi o osobiste zabójstwa to Warrior oraz </a:t>
            </a:r>
            <a:r>
              <a:rPr lang="pl-PL" dirty="0" err="1"/>
              <a:t>Warlock</a:t>
            </a:r>
            <a:r>
              <a:rPr lang="pl-PL" dirty="0"/>
              <a:t>. Zdecydowanie, klasa Monka jest w tyle, ale może to być spowodowane tym iż w naszym danych większość graczy Monka, preferowała role healera niż </a:t>
            </a:r>
            <a:r>
              <a:rPr lang="pl-PL" dirty="0" err="1"/>
              <a:t>dpsa</a:t>
            </a:r>
            <a:r>
              <a:rPr lang="pl-PL" dirty="0"/>
              <a:t>.</a:t>
            </a:r>
          </a:p>
          <a:p>
            <a:r>
              <a:rPr lang="pl-PL" dirty="0" err="1"/>
              <a:t>Deaths</a:t>
            </a:r>
            <a:r>
              <a:rPr lang="pl-PL" dirty="0"/>
              <a:t> - Najwięcej ponosiło śmierci klasy Szamanów i </a:t>
            </a:r>
            <a:r>
              <a:rPr lang="pl-PL" dirty="0" err="1"/>
              <a:t>Warriorów</a:t>
            </a:r>
            <a:r>
              <a:rPr lang="pl-PL" dirty="0"/>
              <a:t>, klasa Monka posiada ich najmniej. Może to być spowodowane tak samo jeśli chodzi o Killing </a:t>
            </a:r>
            <a:r>
              <a:rPr lang="pl-PL" dirty="0" err="1"/>
              <a:t>blowsy</a:t>
            </a:r>
            <a:r>
              <a:rPr lang="pl-PL" dirty="0"/>
              <a:t> oraz iż w naszych danych nie było dużo Monków.</a:t>
            </a:r>
          </a:p>
          <a:p>
            <a:r>
              <a:rPr lang="pl-PL" dirty="0" err="1"/>
              <a:t>Honorable</a:t>
            </a:r>
            <a:r>
              <a:rPr lang="pl-PL" dirty="0"/>
              <a:t> </a:t>
            </a:r>
            <a:r>
              <a:rPr lang="pl-PL" dirty="0" err="1"/>
              <a:t>kills</a:t>
            </a:r>
            <a:r>
              <a:rPr lang="pl-PL" dirty="0"/>
              <a:t> - w tej kategorii króluje zdecydowane klasa </a:t>
            </a:r>
            <a:r>
              <a:rPr lang="pl-PL" dirty="0" err="1"/>
              <a:t>Shamana</a:t>
            </a:r>
            <a:r>
              <a:rPr lang="pl-PL" dirty="0"/>
              <a:t> i Druida. Prawdopodobnie są to klasy, które pomagają swoim kompanom  na każdej możliwej płaszczyźnie.</a:t>
            </a:r>
          </a:p>
        </p:txBody>
      </p:sp>
    </p:spTree>
    <p:extLst>
      <p:ext uri="{BB962C8B-B14F-4D97-AF65-F5344CB8AC3E}">
        <p14:creationId xmlns:p14="http://schemas.microsoft.com/office/powerpoint/2010/main" val="371110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DB823F-FCB3-2F5F-61B5-C5E62CB30C61}"/>
              </a:ext>
            </a:extLst>
          </p:cNvPr>
          <p:cNvSpPr>
            <a:spLocks noGrp="1"/>
          </p:cNvSpPr>
          <p:nvPr>
            <p:ph type="title"/>
          </p:nvPr>
        </p:nvSpPr>
        <p:spPr>
          <a:xfrm>
            <a:off x="0" y="11520"/>
            <a:ext cx="4042800" cy="1440000"/>
          </a:xfrm>
        </p:spPr>
        <p:txBody>
          <a:bodyPr/>
          <a:lstStyle/>
          <a:p>
            <a:r>
              <a:rPr lang="pl-PL" dirty="0"/>
              <a:t>Klasy - analiza</a:t>
            </a:r>
          </a:p>
        </p:txBody>
      </p:sp>
      <p:pic>
        <p:nvPicPr>
          <p:cNvPr id="6" name="Symbol zastępczy zawartości 5">
            <a:extLst>
              <a:ext uri="{FF2B5EF4-FFF2-40B4-BE49-F238E27FC236}">
                <a16:creationId xmlns:a16="http://schemas.microsoft.com/office/drawing/2014/main" id="{C56CA9AC-A870-80E3-85BF-284254A0FA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152" t="12119" r="9081" b="5775"/>
          <a:stretch/>
        </p:blipFill>
        <p:spPr>
          <a:xfrm>
            <a:off x="4986470" y="2160494"/>
            <a:ext cx="6325464" cy="2537011"/>
          </a:xfrm>
        </p:spPr>
      </p:pic>
      <p:sp>
        <p:nvSpPr>
          <p:cNvPr id="4" name="Symbol zastępczy tekstu 3">
            <a:extLst>
              <a:ext uri="{FF2B5EF4-FFF2-40B4-BE49-F238E27FC236}">
                <a16:creationId xmlns:a16="http://schemas.microsoft.com/office/drawing/2014/main" id="{1017148E-B41C-1F89-F5C4-DE706E82209A}"/>
              </a:ext>
            </a:extLst>
          </p:cNvPr>
          <p:cNvSpPr>
            <a:spLocks noGrp="1"/>
          </p:cNvSpPr>
          <p:nvPr>
            <p:ph type="body" sz="half" idx="2"/>
          </p:nvPr>
        </p:nvSpPr>
        <p:spPr>
          <a:xfrm>
            <a:off x="0" y="1629000"/>
            <a:ext cx="4042800" cy="3600000"/>
          </a:xfrm>
        </p:spPr>
        <p:txBody>
          <a:bodyPr>
            <a:normAutofit/>
          </a:bodyPr>
          <a:lstStyle/>
          <a:p>
            <a:r>
              <a:rPr lang="pl-PL" dirty="0" err="1"/>
              <a:t>Damage</a:t>
            </a:r>
            <a:r>
              <a:rPr lang="pl-PL" dirty="0"/>
              <a:t> </a:t>
            </a:r>
            <a:r>
              <a:rPr lang="pl-PL" dirty="0" err="1"/>
              <a:t>done</a:t>
            </a:r>
            <a:r>
              <a:rPr lang="pl-PL" dirty="0"/>
              <a:t> - jak widzimy klasa Mnicha, mocno odstaje od reszty, oznacza to, iż ta klasa jest wykorzystywana bardziej do leczenia, bądź tylko tak jest w naszym zbiorze danych, poza tym reszta klas jest dość zrównoważona. W tej kategorii króluje klasa Maga.</a:t>
            </a:r>
          </a:p>
          <a:p>
            <a:r>
              <a:rPr lang="pl-PL" dirty="0" err="1"/>
              <a:t>Healing</a:t>
            </a:r>
            <a:r>
              <a:rPr lang="pl-PL" dirty="0"/>
              <a:t> </a:t>
            </a:r>
            <a:r>
              <a:rPr lang="pl-PL" dirty="0" err="1"/>
              <a:t>done</a:t>
            </a:r>
            <a:r>
              <a:rPr lang="pl-PL" dirty="0"/>
              <a:t> - Leczenie jest to kategoria, która jest skierowana do wybranych klas, gdyż nie każda klasa ma  dobre umiejętności leczące. Teoria nasza potwierdza się, jeżeli chodzi o klasę Mnichów, zaliczają duży wzrost udziału w leczeniu. W tej kategorii natomiast króluje klasa </a:t>
            </a:r>
            <a:r>
              <a:rPr lang="pl-PL" dirty="0" err="1"/>
              <a:t>Shamana</a:t>
            </a:r>
            <a:r>
              <a:rPr lang="pl-PL" dirty="0"/>
              <a:t> i Kapłana, widzimy też duży udział Druidów.</a:t>
            </a:r>
          </a:p>
        </p:txBody>
      </p:sp>
    </p:spTree>
    <p:extLst>
      <p:ext uri="{BB962C8B-B14F-4D97-AF65-F5344CB8AC3E}">
        <p14:creationId xmlns:p14="http://schemas.microsoft.com/office/powerpoint/2010/main" val="2340509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84FB904-AD9F-D65D-A467-5F937A48D88F}"/>
              </a:ext>
            </a:extLst>
          </p:cNvPr>
          <p:cNvSpPr>
            <a:spLocks noGrp="1"/>
          </p:cNvSpPr>
          <p:nvPr>
            <p:ph type="title"/>
          </p:nvPr>
        </p:nvSpPr>
        <p:spPr>
          <a:xfrm>
            <a:off x="0" y="11520"/>
            <a:ext cx="4042800" cy="1440000"/>
          </a:xfrm>
        </p:spPr>
        <p:txBody>
          <a:bodyPr/>
          <a:lstStyle/>
          <a:p>
            <a:r>
              <a:rPr lang="pl-PL" dirty="0"/>
              <a:t>Klasy - analiza</a:t>
            </a:r>
          </a:p>
        </p:txBody>
      </p:sp>
      <p:pic>
        <p:nvPicPr>
          <p:cNvPr id="6" name="Symbol zastępczy zawartości 5">
            <a:extLst>
              <a:ext uri="{FF2B5EF4-FFF2-40B4-BE49-F238E27FC236}">
                <a16:creationId xmlns:a16="http://schemas.microsoft.com/office/drawing/2014/main" id="{191474EE-63C8-48EB-1159-328842FF3B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8460" y="1248714"/>
            <a:ext cx="7761484" cy="4360572"/>
          </a:xfrm>
        </p:spPr>
      </p:pic>
      <p:sp>
        <p:nvSpPr>
          <p:cNvPr id="4" name="Symbol zastępczy tekstu 3">
            <a:extLst>
              <a:ext uri="{FF2B5EF4-FFF2-40B4-BE49-F238E27FC236}">
                <a16:creationId xmlns:a16="http://schemas.microsoft.com/office/drawing/2014/main" id="{544CE323-DBB0-7B88-07B7-B2ACA069B063}"/>
              </a:ext>
            </a:extLst>
          </p:cNvPr>
          <p:cNvSpPr>
            <a:spLocks noGrp="1"/>
          </p:cNvSpPr>
          <p:nvPr>
            <p:ph type="body" sz="half" idx="2"/>
          </p:nvPr>
        </p:nvSpPr>
        <p:spPr>
          <a:xfrm>
            <a:off x="0" y="1560420"/>
            <a:ext cx="4042800" cy="3600000"/>
          </a:xfrm>
        </p:spPr>
        <p:txBody>
          <a:bodyPr/>
          <a:lstStyle/>
          <a:p>
            <a:r>
              <a:rPr lang="pl-PL" dirty="0"/>
              <a:t>Wykresy pokazują średnie zadane obrażenia i wyleczone AVR </a:t>
            </a:r>
            <a:r>
              <a:rPr lang="pl-PL" dirty="0" err="1"/>
              <a:t>damage</a:t>
            </a:r>
            <a:r>
              <a:rPr lang="pl-PL" dirty="0"/>
              <a:t> </a:t>
            </a:r>
            <a:r>
              <a:rPr lang="pl-PL" dirty="0" err="1"/>
              <a:t>done</a:t>
            </a:r>
            <a:r>
              <a:rPr lang="pl-PL" dirty="0"/>
              <a:t> - jak można zauważyć, najlepsi </a:t>
            </a:r>
            <a:r>
              <a:rPr lang="pl-PL" dirty="0" err="1"/>
              <a:t>DPSi</a:t>
            </a:r>
            <a:r>
              <a:rPr lang="pl-PL" dirty="0"/>
              <a:t> są to zarówno klasy walczące w zwarciu jak i klasy walczące na dystans Jest to dobry to znak, gdyż pokazuje nam, że klasy są dobrze zbalansowane. Jeżeli chodzi o ostatnie miejsca może to być spowodowane tym, że w naszym </a:t>
            </a:r>
            <a:r>
              <a:rPr lang="pl-PL" dirty="0" err="1"/>
              <a:t>DataFramie</a:t>
            </a:r>
            <a:r>
              <a:rPr lang="pl-PL" dirty="0"/>
              <a:t> gracze tych klas skupiali się bardziej na leczeniu niż na zadawaniu obrażeń</a:t>
            </a:r>
          </a:p>
          <a:p>
            <a:r>
              <a:rPr lang="pl-PL" dirty="0"/>
              <a:t>AVR </a:t>
            </a:r>
            <a:r>
              <a:rPr lang="pl-PL" dirty="0" err="1"/>
              <a:t>Healing</a:t>
            </a:r>
            <a:r>
              <a:rPr lang="pl-PL" dirty="0"/>
              <a:t> </a:t>
            </a:r>
            <a:r>
              <a:rPr lang="pl-PL" dirty="0" err="1"/>
              <a:t>done</a:t>
            </a:r>
            <a:r>
              <a:rPr lang="pl-PL" dirty="0"/>
              <a:t> - Widzimy tutaj totalną dominacje Mnichów i Kapłanów. Może to oznaczać błąd w naszym DF (więcej graczy tych klas grali </a:t>
            </a:r>
            <a:r>
              <a:rPr lang="pl-PL" dirty="0" err="1"/>
              <a:t>healami</a:t>
            </a:r>
            <a:r>
              <a:rPr lang="pl-PL" dirty="0"/>
              <a:t> niż </a:t>
            </a:r>
            <a:r>
              <a:rPr lang="pl-PL" dirty="0" err="1"/>
              <a:t>DPSami</a:t>
            </a:r>
            <a:r>
              <a:rPr lang="pl-PL" dirty="0"/>
              <a:t>). Widzimy też, że takie klasy jak Łowca czy Wojownik mają leczenie, może to wynikać iż te klasy posiadają umiejętności samoleczące.</a:t>
            </a:r>
          </a:p>
        </p:txBody>
      </p:sp>
    </p:spTree>
    <p:extLst>
      <p:ext uri="{BB962C8B-B14F-4D97-AF65-F5344CB8AC3E}">
        <p14:creationId xmlns:p14="http://schemas.microsoft.com/office/powerpoint/2010/main" val="4193938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869FA6-2DA4-B82E-99AF-368886234CA7}"/>
              </a:ext>
            </a:extLst>
          </p:cNvPr>
          <p:cNvSpPr>
            <a:spLocks noGrp="1"/>
          </p:cNvSpPr>
          <p:nvPr>
            <p:ph type="title"/>
          </p:nvPr>
        </p:nvSpPr>
        <p:spPr>
          <a:xfrm>
            <a:off x="0" y="11520"/>
            <a:ext cx="4042800" cy="1440000"/>
          </a:xfrm>
        </p:spPr>
        <p:txBody>
          <a:bodyPr/>
          <a:lstStyle/>
          <a:p>
            <a:r>
              <a:rPr lang="pl-PL" dirty="0"/>
              <a:t>Klasy - analiza</a:t>
            </a:r>
          </a:p>
        </p:txBody>
      </p:sp>
      <p:pic>
        <p:nvPicPr>
          <p:cNvPr id="6" name="Symbol zastępczy zawartości 5">
            <a:extLst>
              <a:ext uri="{FF2B5EF4-FFF2-40B4-BE49-F238E27FC236}">
                <a16:creationId xmlns:a16="http://schemas.microsoft.com/office/drawing/2014/main" id="{68BAA609-2326-2079-A287-396CF60F420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737" t="12487" r="9219" b="4671"/>
          <a:stretch/>
        </p:blipFill>
        <p:spPr>
          <a:xfrm>
            <a:off x="4413201" y="1853967"/>
            <a:ext cx="7472002" cy="3012905"/>
          </a:xfrm>
        </p:spPr>
      </p:pic>
      <p:sp>
        <p:nvSpPr>
          <p:cNvPr id="4" name="Symbol zastępczy tekstu 3">
            <a:extLst>
              <a:ext uri="{FF2B5EF4-FFF2-40B4-BE49-F238E27FC236}">
                <a16:creationId xmlns:a16="http://schemas.microsoft.com/office/drawing/2014/main" id="{4481D6D9-08C2-66A3-C5D4-75743A8637D5}"/>
              </a:ext>
            </a:extLst>
          </p:cNvPr>
          <p:cNvSpPr>
            <a:spLocks noGrp="1"/>
          </p:cNvSpPr>
          <p:nvPr>
            <p:ph type="body" sz="half" idx="2"/>
          </p:nvPr>
        </p:nvSpPr>
        <p:spPr>
          <a:xfrm>
            <a:off x="0" y="1560420"/>
            <a:ext cx="4042800" cy="3600000"/>
          </a:xfrm>
        </p:spPr>
        <p:txBody>
          <a:bodyPr/>
          <a:lstStyle/>
          <a:p>
            <a:r>
              <a:rPr lang="pl-PL" dirty="0"/>
              <a:t>Honor </a:t>
            </a:r>
            <a:r>
              <a:rPr lang="pl-PL" dirty="0" err="1"/>
              <a:t>points</a:t>
            </a:r>
            <a:r>
              <a:rPr lang="pl-PL" dirty="0"/>
              <a:t> - Najwięcej punktów zdobywają Szamani oraz Druidzi, możliwe iż najwięcej klas jakie brały idzie to właśnie te. Klasa Monka zajmuje ostatnie miejsce możliwe iż, najmniej osób nią właśnie grało.</a:t>
            </a:r>
          </a:p>
          <a:p>
            <a:r>
              <a:rPr lang="pl-PL" dirty="0"/>
              <a:t> Won </a:t>
            </a:r>
            <a:r>
              <a:rPr lang="pl-PL" dirty="0" err="1"/>
              <a:t>battles</a:t>
            </a:r>
            <a:r>
              <a:rPr lang="pl-PL" dirty="0"/>
              <a:t> - Znowu mamy tutaj dominacje </a:t>
            </a:r>
            <a:r>
              <a:rPr lang="pl-PL" dirty="0" err="1"/>
              <a:t>Shamanów</a:t>
            </a:r>
            <a:r>
              <a:rPr lang="pl-PL" dirty="0"/>
              <a:t> i Druidów. Bardzo możliwe, że ten wykres pokazuje jak mocnymi klasami są i fakt posiadania ich w drużynie ma większy wpływ na zwycięstwo.</a:t>
            </a:r>
          </a:p>
        </p:txBody>
      </p:sp>
    </p:spTree>
    <p:extLst>
      <p:ext uri="{BB962C8B-B14F-4D97-AF65-F5344CB8AC3E}">
        <p14:creationId xmlns:p14="http://schemas.microsoft.com/office/powerpoint/2010/main" val="1804013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1DA73FF-92AC-05F4-4C9D-0022CD5779BD}"/>
              </a:ext>
            </a:extLst>
          </p:cNvPr>
          <p:cNvSpPr>
            <a:spLocks noGrp="1"/>
          </p:cNvSpPr>
          <p:nvPr>
            <p:ph type="title"/>
          </p:nvPr>
        </p:nvSpPr>
        <p:spPr>
          <a:xfrm>
            <a:off x="0" y="11520"/>
            <a:ext cx="4042800" cy="1440000"/>
          </a:xfrm>
        </p:spPr>
        <p:txBody>
          <a:bodyPr/>
          <a:lstStyle/>
          <a:p>
            <a:r>
              <a:rPr lang="pl-PL" dirty="0"/>
              <a:t>Rola - analiza</a:t>
            </a:r>
          </a:p>
        </p:txBody>
      </p:sp>
      <p:pic>
        <p:nvPicPr>
          <p:cNvPr id="6" name="Symbol zastępczy zawartości 5">
            <a:extLst>
              <a:ext uri="{FF2B5EF4-FFF2-40B4-BE49-F238E27FC236}">
                <a16:creationId xmlns:a16="http://schemas.microsoft.com/office/drawing/2014/main" id="{3FA78E08-C2E1-7B93-E549-1C557CAC8B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7" y="731838"/>
            <a:ext cx="5257800" cy="5257800"/>
          </a:xfrm>
        </p:spPr>
      </p:pic>
      <p:sp>
        <p:nvSpPr>
          <p:cNvPr id="4" name="Symbol zastępczy tekstu 3">
            <a:extLst>
              <a:ext uri="{FF2B5EF4-FFF2-40B4-BE49-F238E27FC236}">
                <a16:creationId xmlns:a16="http://schemas.microsoft.com/office/drawing/2014/main" id="{F0C4AAC1-3B09-8AE1-FE79-9F64CCAAF2BD}"/>
              </a:ext>
            </a:extLst>
          </p:cNvPr>
          <p:cNvSpPr>
            <a:spLocks noGrp="1"/>
          </p:cNvSpPr>
          <p:nvPr>
            <p:ph type="body" sz="half" idx="2"/>
          </p:nvPr>
        </p:nvSpPr>
        <p:spPr>
          <a:xfrm>
            <a:off x="0" y="1629000"/>
            <a:ext cx="4042800" cy="3600000"/>
          </a:xfrm>
        </p:spPr>
        <p:txBody>
          <a:bodyPr/>
          <a:lstStyle/>
          <a:p>
            <a:r>
              <a:rPr lang="pl-PL" dirty="0"/>
              <a:t>Jak widzimy w naszym DF, większość graczy skupiała się na roli DPS.</a:t>
            </a:r>
          </a:p>
        </p:txBody>
      </p:sp>
    </p:spTree>
    <p:extLst>
      <p:ext uri="{BB962C8B-B14F-4D97-AF65-F5344CB8AC3E}">
        <p14:creationId xmlns:p14="http://schemas.microsoft.com/office/powerpoint/2010/main" val="4171140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EE89757-5737-5DCE-1A2A-A449C50F5EC3}"/>
              </a:ext>
            </a:extLst>
          </p:cNvPr>
          <p:cNvSpPr>
            <a:spLocks noGrp="1"/>
          </p:cNvSpPr>
          <p:nvPr>
            <p:ph type="title"/>
          </p:nvPr>
        </p:nvSpPr>
        <p:spPr>
          <a:xfrm>
            <a:off x="0" y="11520"/>
            <a:ext cx="4042800" cy="1440000"/>
          </a:xfrm>
        </p:spPr>
        <p:txBody>
          <a:bodyPr/>
          <a:lstStyle/>
          <a:p>
            <a:r>
              <a:rPr lang="pl-PL" dirty="0"/>
              <a:t>Rola - analiza</a:t>
            </a:r>
          </a:p>
        </p:txBody>
      </p:sp>
      <p:pic>
        <p:nvPicPr>
          <p:cNvPr id="6" name="Symbol zastępczy zawartości 5">
            <a:extLst>
              <a:ext uri="{FF2B5EF4-FFF2-40B4-BE49-F238E27FC236}">
                <a16:creationId xmlns:a16="http://schemas.microsoft.com/office/drawing/2014/main" id="{06A64C7C-09F2-64EC-7B06-38076072044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219" r="11428"/>
          <a:stretch/>
        </p:blipFill>
        <p:spPr>
          <a:xfrm>
            <a:off x="4932778" y="1747342"/>
            <a:ext cx="6847950" cy="3363316"/>
          </a:xfrm>
        </p:spPr>
      </p:pic>
      <p:sp>
        <p:nvSpPr>
          <p:cNvPr id="4" name="Symbol zastępczy tekstu 3">
            <a:extLst>
              <a:ext uri="{FF2B5EF4-FFF2-40B4-BE49-F238E27FC236}">
                <a16:creationId xmlns:a16="http://schemas.microsoft.com/office/drawing/2014/main" id="{902D708E-7814-F87E-5562-32A2639EB9E7}"/>
              </a:ext>
            </a:extLst>
          </p:cNvPr>
          <p:cNvSpPr>
            <a:spLocks noGrp="1"/>
          </p:cNvSpPr>
          <p:nvPr>
            <p:ph type="body" sz="half" idx="2"/>
          </p:nvPr>
        </p:nvSpPr>
        <p:spPr>
          <a:xfrm>
            <a:off x="0" y="1629000"/>
            <a:ext cx="4042800" cy="3600000"/>
          </a:xfrm>
        </p:spPr>
        <p:txBody>
          <a:bodyPr/>
          <a:lstStyle/>
          <a:p>
            <a:r>
              <a:rPr lang="pl-PL" dirty="0"/>
              <a:t>AVR Killing </a:t>
            </a:r>
            <a:r>
              <a:rPr lang="pl-PL" dirty="0" err="1"/>
              <a:t>blows</a:t>
            </a:r>
            <a:r>
              <a:rPr lang="pl-PL" dirty="0"/>
              <a:t> - Do przewidzenia, iż klasy </a:t>
            </a:r>
            <a:r>
              <a:rPr lang="pl-PL" dirty="0" err="1"/>
              <a:t>dps</a:t>
            </a:r>
            <a:r>
              <a:rPr lang="pl-PL" dirty="0"/>
              <a:t> będą miały zdecydowaną przewagę w osobistych zabójstwach.</a:t>
            </a:r>
          </a:p>
          <a:p>
            <a:r>
              <a:rPr lang="pl-PL" dirty="0"/>
              <a:t>AVR </a:t>
            </a:r>
            <a:r>
              <a:rPr lang="pl-PL" dirty="0" err="1"/>
              <a:t>Deaths</a:t>
            </a:r>
            <a:r>
              <a:rPr lang="pl-PL" dirty="0"/>
              <a:t> - Widzimy, że </a:t>
            </a:r>
            <a:r>
              <a:rPr lang="pl-PL" dirty="0" err="1"/>
              <a:t>DPSi</a:t>
            </a:r>
            <a:r>
              <a:rPr lang="pl-PL" dirty="0"/>
              <a:t> średnio </a:t>
            </a:r>
            <a:r>
              <a:rPr lang="pl-PL" dirty="0" err="1"/>
              <a:t>ginał</a:t>
            </a:r>
            <a:r>
              <a:rPr lang="pl-PL" dirty="0"/>
              <a:t> więcej, ma to sens. Klasy leczące mają większą przeżywalność dzięki swoim </a:t>
            </a:r>
            <a:r>
              <a:rPr lang="pl-PL" dirty="0" err="1"/>
              <a:t>zaklęciom.Zdarza</a:t>
            </a:r>
            <a:r>
              <a:rPr lang="pl-PL" dirty="0"/>
              <a:t> się często, że gracze idą w bój bez pomocy medyków.</a:t>
            </a:r>
          </a:p>
          <a:p>
            <a:r>
              <a:rPr lang="pl-PL" dirty="0"/>
              <a:t>AVR </a:t>
            </a:r>
            <a:r>
              <a:rPr lang="pl-PL" dirty="0" err="1"/>
              <a:t>Honorable</a:t>
            </a:r>
            <a:r>
              <a:rPr lang="pl-PL" dirty="0"/>
              <a:t> </a:t>
            </a:r>
            <a:r>
              <a:rPr lang="pl-PL" dirty="0" err="1"/>
              <a:t>kills</a:t>
            </a:r>
            <a:r>
              <a:rPr lang="pl-PL" dirty="0"/>
              <a:t> - jest to dobra wiadomość, gdyż pokazuje nam, że każda rola ma sprawiedliwy udział w walce.</a:t>
            </a:r>
          </a:p>
        </p:txBody>
      </p:sp>
    </p:spTree>
    <p:extLst>
      <p:ext uri="{BB962C8B-B14F-4D97-AF65-F5344CB8AC3E}">
        <p14:creationId xmlns:p14="http://schemas.microsoft.com/office/powerpoint/2010/main" val="3446919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8189A53-8520-F05E-9B2B-45661CAAB784}"/>
              </a:ext>
            </a:extLst>
          </p:cNvPr>
          <p:cNvSpPr>
            <a:spLocks noGrp="1"/>
          </p:cNvSpPr>
          <p:nvPr>
            <p:ph type="title"/>
          </p:nvPr>
        </p:nvSpPr>
        <p:spPr>
          <a:xfrm>
            <a:off x="0" y="11520"/>
            <a:ext cx="4042800" cy="1440000"/>
          </a:xfrm>
        </p:spPr>
        <p:txBody>
          <a:bodyPr/>
          <a:lstStyle/>
          <a:p>
            <a:r>
              <a:rPr lang="pl-PL" dirty="0"/>
              <a:t>Rola - analiza</a:t>
            </a:r>
          </a:p>
        </p:txBody>
      </p:sp>
      <p:pic>
        <p:nvPicPr>
          <p:cNvPr id="6" name="Symbol zastępczy zawartości 5">
            <a:extLst>
              <a:ext uri="{FF2B5EF4-FFF2-40B4-BE49-F238E27FC236}">
                <a16:creationId xmlns:a16="http://schemas.microsoft.com/office/drawing/2014/main" id="{92AA61D6-579D-93D6-0C0A-2D2D5052B7A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229" r="15624"/>
          <a:stretch/>
        </p:blipFill>
        <p:spPr>
          <a:xfrm>
            <a:off x="4895037" y="1682288"/>
            <a:ext cx="6508330" cy="3493423"/>
          </a:xfrm>
        </p:spPr>
      </p:pic>
      <p:sp>
        <p:nvSpPr>
          <p:cNvPr id="4" name="Symbol zastępczy tekstu 3">
            <a:extLst>
              <a:ext uri="{FF2B5EF4-FFF2-40B4-BE49-F238E27FC236}">
                <a16:creationId xmlns:a16="http://schemas.microsoft.com/office/drawing/2014/main" id="{C91F0B31-B418-EAF2-209D-BE7C6ED3DBA1}"/>
              </a:ext>
            </a:extLst>
          </p:cNvPr>
          <p:cNvSpPr>
            <a:spLocks noGrp="1"/>
          </p:cNvSpPr>
          <p:nvPr>
            <p:ph type="body" sz="half" idx="2"/>
          </p:nvPr>
        </p:nvSpPr>
        <p:spPr>
          <a:xfrm>
            <a:off x="0" y="1629000"/>
            <a:ext cx="4042800" cy="3600000"/>
          </a:xfrm>
        </p:spPr>
        <p:txBody>
          <a:bodyPr/>
          <a:lstStyle/>
          <a:p>
            <a:r>
              <a:rPr lang="pl-PL" dirty="0"/>
              <a:t>AVR </a:t>
            </a:r>
            <a:r>
              <a:rPr lang="pl-PL" dirty="0" err="1"/>
              <a:t>Damage</a:t>
            </a:r>
            <a:r>
              <a:rPr lang="pl-PL" dirty="0"/>
              <a:t> </a:t>
            </a:r>
            <a:r>
              <a:rPr lang="pl-PL" dirty="0" err="1"/>
              <a:t>done</a:t>
            </a:r>
            <a:r>
              <a:rPr lang="pl-PL" dirty="0"/>
              <a:t> - do przewidzenia, klasy </a:t>
            </a:r>
            <a:r>
              <a:rPr lang="pl-PL" dirty="0" err="1"/>
              <a:t>dps</a:t>
            </a:r>
            <a:r>
              <a:rPr lang="pl-PL" dirty="0"/>
              <a:t> będą zadawały większy </a:t>
            </a:r>
            <a:r>
              <a:rPr lang="pl-PL" dirty="0" err="1"/>
              <a:t>damage</a:t>
            </a:r>
            <a:r>
              <a:rPr lang="pl-PL" dirty="0"/>
              <a:t> od klas leczących.</a:t>
            </a:r>
          </a:p>
          <a:p>
            <a:r>
              <a:rPr lang="pl-PL" dirty="0"/>
              <a:t>AVR </a:t>
            </a:r>
            <a:r>
              <a:rPr lang="pl-PL" dirty="0" err="1"/>
              <a:t>Healing</a:t>
            </a:r>
            <a:r>
              <a:rPr lang="pl-PL" dirty="0"/>
              <a:t> </a:t>
            </a:r>
            <a:r>
              <a:rPr lang="pl-PL" dirty="0" err="1"/>
              <a:t>done</a:t>
            </a:r>
            <a:r>
              <a:rPr lang="pl-PL" dirty="0"/>
              <a:t> - Tutaj mamy dość dziwne zjawisko, które możemy wytłumaczyć tym, klasy, które skupiały się na obrażeniach mają w swoim  asortymencie umiejętności leczące i w kryzysowych sytuacjach z nich korzystały. Stąd ta delikatna przewaga.</a:t>
            </a:r>
          </a:p>
        </p:txBody>
      </p:sp>
    </p:spTree>
    <p:extLst>
      <p:ext uri="{BB962C8B-B14F-4D97-AF65-F5344CB8AC3E}">
        <p14:creationId xmlns:p14="http://schemas.microsoft.com/office/powerpoint/2010/main" val="1682811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FDD4D0-0F89-0DC1-4754-BB997C8A3D2A}"/>
              </a:ext>
            </a:extLst>
          </p:cNvPr>
          <p:cNvSpPr>
            <a:spLocks noGrp="1"/>
          </p:cNvSpPr>
          <p:nvPr>
            <p:ph type="title"/>
          </p:nvPr>
        </p:nvSpPr>
        <p:spPr>
          <a:xfrm>
            <a:off x="0" y="11520"/>
            <a:ext cx="4042800" cy="1440000"/>
          </a:xfrm>
        </p:spPr>
        <p:txBody>
          <a:bodyPr/>
          <a:lstStyle/>
          <a:p>
            <a:r>
              <a:rPr lang="pl-PL" dirty="0"/>
              <a:t>Rola - analiza</a:t>
            </a:r>
          </a:p>
        </p:txBody>
      </p:sp>
      <p:pic>
        <p:nvPicPr>
          <p:cNvPr id="6" name="Symbol zastępczy zawartości 5">
            <a:extLst>
              <a:ext uri="{FF2B5EF4-FFF2-40B4-BE49-F238E27FC236}">
                <a16:creationId xmlns:a16="http://schemas.microsoft.com/office/drawing/2014/main" id="{3E8410F9-149A-F89D-483F-CE6778CF144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605" r="15294"/>
          <a:stretch/>
        </p:blipFill>
        <p:spPr>
          <a:xfrm>
            <a:off x="4523986" y="1451520"/>
            <a:ext cx="7250431" cy="4051909"/>
          </a:xfrm>
        </p:spPr>
      </p:pic>
      <p:sp>
        <p:nvSpPr>
          <p:cNvPr id="4" name="Symbol zastępczy tekstu 3">
            <a:extLst>
              <a:ext uri="{FF2B5EF4-FFF2-40B4-BE49-F238E27FC236}">
                <a16:creationId xmlns:a16="http://schemas.microsoft.com/office/drawing/2014/main" id="{C51BBFC4-CDC3-C157-19F0-E196284CE0C3}"/>
              </a:ext>
            </a:extLst>
          </p:cNvPr>
          <p:cNvSpPr>
            <a:spLocks noGrp="1"/>
          </p:cNvSpPr>
          <p:nvPr>
            <p:ph type="body" sz="half" idx="2"/>
          </p:nvPr>
        </p:nvSpPr>
        <p:spPr>
          <a:xfrm>
            <a:off x="0" y="1629000"/>
            <a:ext cx="4042800" cy="3600000"/>
          </a:xfrm>
        </p:spPr>
        <p:txBody>
          <a:bodyPr/>
          <a:lstStyle/>
          <a:p>
            <a:r>
              <a:rPr lang="pl-PL" dirty="0"/>
              <a:t> AVR Honor </a:t>
            </a:r>
            <a:r>
              <a:rPr lang="pl-PL" dirty="0" err="1"/>
              <a:t>points</a:t>
            </a:r>
            <a:r>
              <a:rPr lang="pl-PL" dirty="0"/>
              <a:t> - jak widzimy, praktycznie nie ma żadnej różnicy, jest to dobry znak gdyż pokazuje, że rola nie ma żadnego wpływu na# zdobywaniu punktów honoru.</a:t>
            </a:r>
          </a:p>
          <a:p>
            <a:r>
              <a:rPr lang="pl-PL" dirty="0"/>
              <a:t>AVR Won </a:t>
            </a:r>
            <a:r>
              <a:rPr lang="pl-PL" dirty="0" err="1"/>
              <a:t>battles</a:t>
            </a:r>
            <a:r>
              <a:rPr lang="pl-PL" dirty="0"/>
              <a:t> - sprawiedliwie, tak samo jeśli chodzi o punktu honoru. </a:t>
            </a:r>
          </a:p>
        </p:txBody>
      </p:sp>
    </p:spTree>
    <p:extLst>
      <p:ext uri="{BB962C8B-B14F-4D97-AF65-F5344CB8AC3E}">
        <p14:creationId xmlns:p14="http://schemas.microsoft.com/office/powerpoint/2010/main" val="4068638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EB38309-E797-B7C8-A0E3-7AF607FC09DE}"/>
              </a:ext>
            </a:extLst>
          </p:cNvPr>
          <p:cNvSpPr>
            <a:spLocks noGrp="1"/>
          </p:cNvSpPr>
          <p:nvPr>
            <p:ph type="title"/>
          </p:nvPr>
        </p:nvSpPr>
        <p:spPr>
          <a:xfrm>
            <a:off x="0" y="11520"/>
            <a:ext cx="4042800" cy="1440000"/>
          </a:xfrm>
        </p:spPr>
        <p:txBody>
          <a:bodyPr/>
          <a:lstStyle/>
          <a:p>
            <a:r>
              <a:rPr lang="pl-PL" dirty="0"/>
              <a:t>Rola - analiza</a:t>
            </a:r>
          </a:p>
        </p:txBody>
      </p:sp>
      <p:pic>
        <p:nvPicPr>
          <p:cNvPr id="6" name="Symbol zastępczy zawartości 5">
            <a:extLst>
              <a:ext uri="{FF2B5EF4-FFF2-40B4-BE49-F238E27FC236}">
                <a16:creationId xmlns:a16="http://schemas.microsoft.com/office/drawing/2014/main" id="{AFBCB233-84FF-1D83-5634-9BAFCF474A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089" t="-455" r="9424" b="455"/>
          <a:stretch/>
        </p:blipFill>
        <p:spPr>
          <a:xfrm>
            <a:off x="4352508" y="1283756"/>
            <a:ext cx="7593388" cy="3945244"/>
          </a:xfrm>
        </p:spPr>
      </p:pic>
      <p:sp>
        <p:nvSpPr>
          <p:cNvPr id="4" name="Symbol zastępczy tekstu 3">
            <a:extLst>
              <a:ext uri="{FF2B5EF4-FFF2-40B4-BE49-F238E27FC236}">
                <a16:creationId xmlns:a16="http://schemas.microsoft.com/office/drawing/2014/main" id="{2E0BC7B2-6904-5932-3095-9C4B7ED7724F}"/>
              </a:ext>
            </a:extLst>
          </p:cNvPr>
          <p:cNvSpPr>
            <a:spLocks noGrp="1"/>
          </p:cNvSpPr>
          <p:nvPr>
            <p:ph type="body" sz="half" idx="2"/>
          </p:nvPr>
        </p:nvSpPr>
        <p:spPr>
          <a:xfrm>
            <a:off x="0" y="1629000"/>
            <a:ext cx="4042800" cy="3600000"/>
          </a:xfrm>
        </p:spPr>
        <p:txBody>
          <a:bodyPr/>
          <a:lstStyle/>
          <a:p>
            <a:r>
              <a:rPr lang="pl-PL" dirty="0"/>
              <a:t>Jak widzimy, w przypadku </a:t>
            </a:r>
            <a:r>
              <a:rPr lang="pl-PL" dirty="0" err="1"/>
              <a:t>DPSów</a:t>
            </a:r>
            <a:r>
              <a:rPr lang="pl-PL" dirty="0"/>
              <a:t> wyniki są bardzo podobne. Jeżeli chodzi o klasy leczące to widzimy, że Paladyni i Druidzi są  bardziej przeżywalni od reszty uzdrowicieli.</a:t>
            </a:r>
          </a:p>
        </p:txBody>
      </p:sp>
    </p:spTree>
    <p:extLst>
      <p:ext uri="{BB962C8B-B14F-4D97-AF65-F5344CB8AC3E}">
        <p14:creationId xmlns:p14="http://schemas.microsoft.com/office/powerpoint/2010/main" val="413102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EB0A2FE1-C433-BC9B-504A-EE67B9CA0495}"/>
              </a:ext>
            </a:extLst>
          </p:cNvPr>
          <p:cNvSpPr>
            <a:spLocks noGrp="1"/>
          </p:cNvSpPr>
          <p:nvPr>
            <p:ph type="title"/>
          </p:nvPr>
        </p:nvSpPr>
        <p:spPr>
          <a:xfrm>
            <a:off x="1195200" y="291353"/>
            <a:ext cx="8280000" cy="1440000"/>
          </a:xfrm>
        </p:spPr>
        <p:txBody>
          <a:bodyPr anchor="b">
            <a:normAutofit/>
          </a:bodyPr>
          <a:lstStyle/>
          <a:p>
            <a:br>
              <a:rPr lang="pl-PL" dirty="0"/>
            </a:br>
            <a:r>
              <a:rPr lang="pl-PL" dirty="0"/>
              <a:t>Opis projektu</a:t>
            </a:r>
          </a:p>
        </p:txBody>
      </p:sp>
      <p:sp>
        <p:nvSpPr>
          <p:cNvPr id="5" name="Symbol zastępczy zawartości 4">
            <a:extLst>
              <a:ext uri="{FF2B5EF4-FFF2-40B4-BE49-F238E27FC236}">
                <a16:creationId xmlns:a16="http://schemas.microsoft.com/office/drawing/2014/main" id="{F701B83A-F888-75FF-16A1-8961E50DC355}"/>
              </a:ext>
            </a:extLst>
          </p:cNvPr>
          <p:cNvSpPr>
            <a:spLocks noGrp="1"/>
          </p:cNvSpPr>
          <p:nvPr>
            <p:ph idx="1"/>
          </p:nvPr>
        </p:nvSpPr>
        <p:spPr>
          <a:xfrm>
            <a:off x="1195200" y="2718297"/>
            <a:ext cx="8280000" cy="3600000"/>
          </a:xfrm>
        </p:spPr>
        <p:txBody>
          <a:bodyPr/>
          <a:lstStyle/>
          <a:p>
            <a:pPr marL="0" indent="0">
              <a:buNone/>
            </a:pPr>
            <a:r>
              <a:rPr lang="pl-PL" dirty="0"/>
              <a:t>To jest pierwszy mój pierwszy projekt na nowej drodze data science. Jako iż to jest pierwszy chciałem, żeby był w tematyce, która uwielbiam. Projekt ten koncentruje się na analizie wyników bitew w grze World of </a:t>
            </a:r>
            <a:r>
              <a:rPr lang="pl-PL" dirty="0" err="1"/>
              <a:t>Warcraft</a:t>
            </a:r>
            <a:r>
              <a:rPr lang="pl-PL" dirty="0"/>
              <a:t>. Zawiera szczegółowe analizy wyników graczy w aktywnościach PVP (gracz vs gracz) oraz modele uczenia maszynowego (klasyfikacje oraz regresje), które pomogą zrozumieć zachodzące zależności w dostępnych danych.</a:t>
            </a:r>
          </a:p>
          <a:p>
            <a:endParaRPr lang="pl-PL" dirty="0"/>
          </a:p>
        </p:txBody>
      </p:sp>
    </p:spTree>
    <p:extLst>
      <p:ext uri="{BB962C8B-B14F-4D97-AF65-F5344CB8AC3E}">
        <p14:creationId xmlns:p14="http://schemas.microsoft.com/office/powerpoint/2010/main" val="2027943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9F9519C6-8921-440B-B996-F0908259CC26}"/>
              </a:ext>
            </a:extLst>
          </p:cNvPr>
          <p:cNvSpPr>
            <a:spLocks noGrp="1"/>
          </p:cNvSpPr>
          <p:nvPr>
            <p:ph type="title"/>
          </p:nvPr>
        </p:nvSpPr>
        <p:spPr/>
        <p:txBody>
          <a:bodyPr/>
          <a:lstStyle/>
          <a:p>
            <a:r>
              <a:rPr lang="pl-PL" dirty="0"/>
              <a:t>Klasyfikacja</a:t>
            </a:r>
          </a:p>
        </p:txBody>
      </p:sp>
      <p:sp>
        <p:nvSpPr>
          <p:cNvPr id="6" name="Symbol zastępczy tekstu 5">
            <a:extLst>
              <a:ext uri="{FF2B5EF4-FFF2-40B4-BE49-F238E27FC236}">
                <a16:creationId xmlns:a16="http://schemas.microsoft.com/office/drawing/2014/main" id="{2EA628C1-4992-162B-A353-59E668F31A73}"/>
              </a:ext>
            </a:extLst>
          </p:cNvPr>
          <p:cNvSpPr>
            <a:spLocks noGrp="1"/>
          </p:cNvSpPr>
          <p:nvPr>
            <p:ph type="body" idx="1"/>
          </p:nvPr>
        </p:nvSpPr>
        <p:spPr/>
        <p:txBody>
          <a:bodyPr/>
          <a:lstStyle/>
          <a:p>
            <a:r>
              <a:rPr lang="pl-PL" dirty="0"/>
              <a:t>Przewidywanie Frakcji</a:t>
            </a:r>
          </a:p>
        </p:txBody>
      </p:sp>
    </p:spTree>
    <p:extLst>
      <p:ext uri="{BB962C8B-B14F-4D97-AF65-F5344CB8AC3E}">
        <p14:creationId xmlns:p14="http://schemas.microsoft.com/office/powerpoint/2010/main" val="1331887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E5E0358-7755-0AC5-2382-22CFE7610492}"/>
              </a:ext>
            </a:extLst>
          </p:cNvPr>
          <p:cNvSpPr>
            <a:spLocks noGrp="1"/>
          </p:cNvSpPr>
          <p:nvPr>
            <p:ph type="title"/>
          </p:nvPr>
        </p:nvSpPr>
        <p:spPr>
          <a:xfrm>
            <a:off x="0" y="0"/>
            <a:ext cx="4042800" cy="1440000"/>
          </a:xfrm>
        </p:spPr>
        <p:txBody>
          <a:bodyPr>
            <a:normAutofit/>
          </a:bodyPr>
          <a:lstStyle/>
          <a:p>
            <a:r>
              <a:rPr lang="pl-PL" dirty="0"/>
              <a:t>Macierz pomyłek (</a:t>
            </a:r>
            <a:r>
              <a:rPr lang="pl-PL" dirty="0" err="1"/>
              <a:t>MinMax</a:t>
            </a:r>
            <a:r>
              <a:rPr lang="pl-PL" dirty="0"/>
              <a:t>, Standard)</a:t>
            </a:r>
          </a:p>
        </p:txBody>
      </p:sp>
      <p:sp>
        <p:nvSpPr>
          <p:cNvPr id="4" name="Symbol zastępczy tekstu 3">
            <a:extLst>
              <a:ext uri="{FF2B5EF4-FFF2-40B4-BE49-F238E27FC236}">
                <a16:creationId xmlns:a16="http://schemas.microsoft.com/office/drawing/2014/main" id="{A608413D-57D7-B7AB-E362-9E93BD9E033E}"/>
              </a:ext>
            </a:extLst>
          </p:cNvPr>
          <p:cNvSpPr>
            <a:spLocks noGrp="1"/>
          </p:cNvSpPr>
          <p:nvPr>
            <p:ph type="body" sz="half" idx="2"/>
          </p:nvPr>
        </p:nvSpPr>
        <p:spPr>
          <a:xfrm>
            <a:off x="0" y="1530000"/>
            <a:ext cx="4042800" cy="3600000"/>
          </a:xfrm>
        </p:spPr>
        <p:txBody>
          <a:bodyPr/>
          <a:lstStyle/>
          <a:p>
            <a:r>
              <a:rPr lang="pl-PL" dirty="0"/>
              <a:t>Jak widzimy, na wykresach, oba modele identycznie klasyfikowały. TP oraz TN jest wysokie, co oznacza że modele dobrze radzi sobie z klasyfikacją pozytywnych i negatywnych przypadków.</a:t>
            </a:r>
          </a:p>
        </p:txBody>
      </p:sp>
      <p:pic>
        <p:nvPicPr>
          <p:cNvPr id="14" name="Symbol zastępczy zawartości 13">
            <a:extLst>
              <a:ext uri="{FF2B5EF4-FFF2-40B4-BE49-F238E27FC236}">
                <a16:creationId xmlns:a16="http://schemas.microsoft.com/office/drawing/2014/main" id="{B2DAB7EC-9A36-D867-B062-6CB7D34B3F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0311" y="0"/>
            <a:ext cx="5040000" cy="3528000"/>
          </a:xfrm>
        </p:spPr>
      </p:pic>
      <p:pic>
        <p:nvPicPr>
          <p:cNvPr id="16" name="Obraz 15">
            <a:extLst>
              <a:ext uri="{FF2B5EF4-FFF2-40B4-BE49-F238E27FC236}">
                <a16:creationId xmlns:a16="http://schemas.microsoft.com/office/drawing/2014/main" id="{E7348E8D-6276-3A61-616A-6B8CC166F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2000" y="3330000"/>
            <a:ext cx="5040000" cy="3528000"/>
          </a:xfrm>
          <a:prstGeom prst="rect">
            <a:avLst/>
          </a:prstGeom>
        </p:spPr>
      </p:pic>
    </p:spTree>
    <p:extLst>
      <p:ext uri="{BB962C8B-B14F-4D97-AF65-F5344CB8AC3E}">
        <p14:creationId xmlns:p14="http://schemas.microsoft.com/office/powerpoint/2010/main" val="1352356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D889AE-C234-6537-0BFD-1A4265EA5B29}"/>
              </a:ext>
            </a:extLst>
          </p:cNvPr>
          <p:cNvSpPr>
            <a:spLocks noGrp="1"/>
          </p:cNvSpPr>
          <p:nvPr>
            <p:ph type="title"/>
          </p:nvPr>
        </p:nvSpPr>
        <p:spPr>
          <a:xfrm>
            <a:off x="0" y="5949"/>
            <a:ext cx="4042800" cy="1440000"/>
          </a:xfrm>
        </p:spPr>
        <p:txBody>
          <a:bodyPr>
            <a:normAutofit fontScale="90000"/>
          </a:bodyPr>
          <a:lstStyle/>
          <a:p>
            <a:r>
              <a:rPr lang="pl-PL" dirty="0"/>
              <a:t>Macierz pomyłek</a:t>
            </a:r>
            <a:br>
              <a:rPr lang="pl-PL" dirty="0"/>
            </a:br>
            <a:r>
              <a:rPr lang="pl-PL" dirty="0"/>
              <a:t>(</a:t>
            </a:r>
            <a:r>
              <a:rPr lang="pl-PL" dirty="0" err="1"/>
              <a:t>decision</a:t>
            </a:r>
            <a:r>
              <a:rPr lang="pl-PL" dirty="0"/>
              <a:t> </a:t>
            </a:r>
            <a:r>
              <a:rPr lang="pl-PL" dirty="0" err="1"/>
              <a:t>tree</a:t>
            </a:r>
            <a:r>
              <a:rPr lang="pl-PL" dirty="0"/>
              <a:t>, gradient </a:t>
            </a:r>
            <a:r>
              <a:rPr lang="pl-PL" dirty="0" err="1"/>
              <a:t>boosting</a:t>
            </a:r>
            <a:r>
              <a:rPr lang="pl-PL" dirty="0"/>
              <a:t>)</a:t>
            </a:r>
          </a:p>
        </p:txBody>
      </p:sp>
      <p:pic>
        <p:nvPicPr>
          <p:cNvPr id="6" name="Symbol zastępczy zawartości 5">
            <a:extLst>
              <a:ext uri="{FF2B5EF4-FFF2-40B4-BE49-F238E27FC236}">
                <a16:creationId xmlns:a16="http://schemas.microsoft.com/office/drawing/2014/main" id="{A7FEAC25-EA5B-7377-53D1-3727DF234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4119" y="0"/>
            <a:ext cx="5040000" cy="3528005"/>
          </a:xfrm>
        </p:spPr>
      </p:pic>
      <p:sp>
        <p:nvSpPr>
          <p:cNvPr id="4" name="Symbol zastępczy tekstu 3">
            <a:extLst>
              <a:ext uri="{FF2B5EF4-FFF2-40B4-BE49-F238E27FC236}">
                <a16:creationId xmlns:a16="http://schemas.microsoft.com/office/drawing/2014/main" id="{E45E8F08-6097-3215-4DFF-E87504952122}"/>
              </a:ext>
            </a:extLst>
          </p:cNvPr>
          <p:cNvSpPr>
            <a:spLocks noGrp="1"/>
          </p:cNvSpPr>
          <p:nvPr>
            <p:ph type="body" sz="half" idx="2"/>
          </p:nvPr>
        </p:nvSpPr>
        <p:spPr>
          <a:xfrm>
            <a:off x="0" y="1728005"/>
            <a:ext cx="4042800" cy="3600000"/>
          </a:xfrm>
        </p:spPr>
        <p:txBody>
          <a:bodyPr/>
          <a:lstStyle/>
          <a:p>
            <a:r>
              <a:rPr lang="pl-PL" dirty="0"/>
              <a:t>Widzimy tutaj na, że te modele są lepsze niż poprzednie ponieważ mają więcej TP i TN. Tutaj porównując te 2 modele, gradient jest lepszy od drzewa decyzyjnego.</a:t>
            </a:r>
          </a:p>
        </p:txBody>
      </p:sp>
      <p:pic>
        <p:nvPicPr>
          <p:cNvPr id="10" name="Obraz 9">
            <a:extLst>
              <a:ext uri="{FF2B5EF4-FFF2-40B4-BE49-F238E27FC236}">
                <a16:creationId xmlns:a16="http://schemas.microsoft.com/office/drawing/2014/main" id="{BC586B75-FAAD-ABD0-DEE9-353AC8B90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000" y="3330000"/>
            <a:ext cx="5040000" cy="3528000"/>
          </a:xfrm>
          <a:prstGeom prst="rect">
            <a:avLst/>
          </a:prstGeom>
        </p:spPr>
      </p:pic>
    </p:spTree>
    <p:extLst>
      <p:ext uri="{BB962C8B-B14F-4D97-AF65-F5344CB8AC3E}">
        <p14:creationId xmlns:p14="http://schemas.microsoft.com/office/powerpoint/2010/main" val="650494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D8C74CF-E684-CF31-E241-0F6F30074A57}"/>
              </a:ext>
            </a:extLst>
          </p:cNvPr>
          <p:cNvSpPr>
            <a:spLocks noGrp="1"/>
          </p:cNvSpPr>
          <p:nvPr>
            <p:ph type="title"/>
          </p:nvPr>
        </p:nvSpPr>
        <p:spPr>
          <a:xfrm>
            <a:off x="0" y="11520"/>
            <a:ext cx="4042800" cy="1440000"/>
          </a:xfrm>
        </p:spPr>
        <p:txBody>
          <a:bodyPr>
            <a:normAutofit fontScale="90000"/>
          </a:bodyPr>
          <a:lstStyle/>
          <a:p>
            <a:r>
              <a:rPr lang="pl-PL" dirty="0"/>
              <a:t>Macierz pomyłek</a:t>
            </a:r>
            <a:br>
              <a:rPr lang="pl-PL" dirty="0"/>
            </a:br>
            <a:r>
              <a:rPr lang="pl-PL" dirty="0"/>
              <a:t>(</a:t>
            </a:r>
            <a:r>
              <a:rPr lang="pl-PL" dirty="0" err="1"/>
              <a:t>random</a:t>
            </a:r>
            <a:r>
              <a:rPr lang="pl-PL" dirty="0"/>
              <a:t> </a:t>
            </a:r>
            <a:r>
              <a:rPr lang="pl-PL" dirty="0" err="1"/>
              <a:t>forest</a:t>
            </a:r>
            <a:r>
              <a:rPr lang="pl-PL" dirty="0"/>
              <a:t> i </a:t>
            </a:r>
            <a:r>
              <a:rPr lang="pl-PL" dirty="0" err="1"/>
              <a:t>neutral</a:t>
            </a:r>
            <a:r>
              <a:rPr lang="pl-PL" dirty="0"/>
              <a:t> network)</a:t>
            </a:r>
          </a:p>
        </p:txBody>
      </p:sp>
      <p:pic>
        <p:nvPicPr>
          <p:cNvPr id="6" name="Symbol zastępczy zawartości 5">
            <a:extLst>
              <a:ext uri="{FF2B5EF4-FFF2-40B4-BE49-F238E27FC236}">
                <a16:creationId xmlns:a16="http://schemas.microsoft.com/office/drawing/2014/main" id="{D707F0FA-5519-91CC-41C0-89B18F89AC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7893" y="11520"/>
            <a:ext cx="5040000" cy="3528000"/>
          </a:xfrm>
        </p:spPr>
      </p:pic>
      <p:sp>
        <p:nvSpPr>
          <p:cNvPr id="4" name="Symbol zastępczy tekstu 3">
            <a:extLst>
              <a:ext uri="{FF2B5EF4-FFF2-40B4-BE49-F238E27FC236}">
                <a16:creationId xmlns:a16="http://schemas.microsoft.com/office/drawing/2014/main" id="{6E7FA552-99A7-059F-260E-7094C712DF75}"/>
              </a:ext>
            </a:extLst>
          </p:cNvPr>
          <p:cNvSpPr>
            <a:spLocks noGrp="1"/>
          </p:cNvSpPr>
          <p:nvPr>
            <p:ph type="body" sz="half" idx="2"/>
          </p:nvPr>
        </p:nvSpPr>
        <p:spPr>
          <a:xfrm>
            <a:off x="0" y="1629000"/>
            <a:ext cx="4042800" cy="3600000"/>
          </a:xfrm>
        </p:spPr>
        <p:txBody>
          <a:bodyPr/>
          <a:lstStyle/>
          <a:p>
            <a:r>
              <a:rPr lang="pl-PL" dirty="0"/>
              <a:t>Jak widzimy, losowy las radzi sobie najlepiej ze wszystkich modeli. Niestety nasza sieć neuronowa nie wypadła dość słabo. Jest tylko lepsza od modeli regresji logistycznej.</a:t>
            </a:r>
          </a:p>
        </p:txBody>
      </p:sp>
      <p:pic>
        <p:nvPicPr>
          <p:cNvPr id="8" name="Obraz 7">
            <a:extLst>
              <a:ext uri="{FF2B5EF4-FFF2-40B4-BE49-F238E27FC236}">
                <a16:creationId xmlns:a16="http://schemas.microsoft.com/office/drawing/2014/main" id="{CBFCEB58-533B-29AE-C414-3794EDB8C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9587" y="3318480"/>
            <a:ext cx="5040000" cy="3528000"/>
          </a:xfrm>
          <a:prstGeom prst="rect">
            <a:avLst/>
          </a:prstGeom>
        </p:spPr>
      </p:pic>
    </p:spTree>
    <p:extLst>
      <p:ext uri="{BB962C8B-B14F-4D97-AF65-F5344CB8AC3E}">
        <p14:creationId xmlns:p14="http://schemas.microsoft.com/office/powerpoint/2010/main" val="2856184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DD506EB-FBB8-2945-C36C-14CAF710503E}"/>
              </a:ext>
            </a:extLst>
          </p:cNvPr>
          <p:cNvSpPr>
            <a:spLocks noGrp="1"/>
          </p:cNvSpPr>
          <p:nvPr>
            <p:ph type="title"/>
          </p:nvPr>
        </p:nvSpPr>
        <p:spPr>
          <a:xfrm>
            <a:off x="0" y="23040"/>
            <a:ext cx="4042800" cy="1440000"/>
          </a:xfrm>
        </p:spPr>
        <p:txBody>
          <a:bodyPr>
            <a:normAutofit fontScale="90000"/>
          </a:bodyPr>
          <a:lstStyle/>
          <a:p>
            <a:r>
              <a:rPr lang="pl-PL" dirty="0"/>
              <a:t>Krzywa uczenia</a:t>
            </a:r>
            <a:br>
              <a:rPr lang="pl-PL" dirty="0"/>
            </a:br>
            <a:r>
              <a:rPr lang="pl-PL" dirty="0"/>
              <a:t>(</a:t>
            </a:r>
            <a:r>
              <a:rPr lang="pl-PL" dirty="0" err="1"/>
              <a:t>gradien</a:t>
            </a:r>
            <a:r>
              <a:rPr lang="pl-PL" dirty="0"/>
              <a:t> i </a:t>
            </a:r>
            <a:r>
              <a:rPr lang="pl-PL" dirty="0" err="1"/>
              <a:t>random</a:t>
            </a:r>
            <a:r>
              <a:rPr lang="pl-PL" dirty="0"/>
              <a:t> </a:t>
            </a:r>
            <a:r>
              <a:rPr lang="pl-PL" dirty="0" err="1"/>
              <a:t>forest</a:t>
            </a:r>
            <a:r>
              <a:rPr lang="pl-PL" dirty="0"/>
              <a:t>)</a:t>
            </a:r>
          </a:p>
        </p:txBody>
      </p:sp>
      <p:pic>
        <p:nvPicPr>
          <p:cNvPr id="6" name="Symbol zastępczy zawartości 5">
            <a:extLst>
              <a:ext uri="{FF2B5EF4-FFF2-40B4-BE49-F238E27FC236}">
                <a16:creationId xmlns:a16="http://schemas.microsoft.com/office/drawing/2014/main" id="{4EBFAA0F-9B70-6784-E9A8-0934123310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3071" y="0"/>
            <a:ext cx="5040000" cy="3528000"/>
          </a:xfrm>
        </p:spPr>
      </p:pic>
      <p:sp>
        <p:nvSpPr>
          <p:cNvPr id="4" name="Symbol zastępczy tekstu 3">
            <a:extLst>
              <a:ext uri="{FF2B5EF4-FFF2-40B4-BE49-F238E27FC236}">
                <a16:creationId xmlns:a16="http://schemas.microsoft.com/office/drawing/2014/main" id="{5955F08B-82E3-06DB-6B55-6A12482CC496}"/>
              </a:ext>
            </a:extLst>
          </p:cNvPr>
          <p:cNvSpPr>
            <a:spLocks noGrp="1"/>
          </p:cNvSpPr>
          <p:nvPr>
            <p:ph type="body" sz="half" idx="2"/>
          </p:nvPr>
        </p:nvSpPr>
        <p:spPr>
          <a:xfrm>
            <a:off x="0" y="1629000"/>
            <a:ext cx="4042800" cy="3600000"/>
          </a:xfrm>
        </p:spPr>
        <p:txBody>
          <a:bodyPr>
            <a:normAutofit/>
          </a:bodyPr>
          <a:lstStyle/>
          <a:p>
            <a:r>
              <a:rPr lang="pl-PL" dirty="0"/>
              <a:t>Modele bardzo dobrze uczą się na danych treningowych. Istnieje ryzyko, że modele są dobrze dopasowane do danych treningowych (</a:t>
            </a:r>
            <a:r>
              <a:rPr lang="pl-PL" dirty="0" err="1"/>
              <a:t>overfitting</a:t>
            </a:r>
            <a:r>
              <a:rPr lang="pl-PL" dirty="0"/>
              <a:t>). Modele poprawiają się na danych walidacyjnych, co sugeruje nam, że są wstanie się uczyć i generalizować na nowe dane. Różnica między krzywą treningową a walidacyjną, mogą sugerować, że model nie jest idealnie dopasowany.</a:t>
            </a:r>
          </a:p>
        </p:txBody>
      </p:sp>
      <p:pic>
        <p:nvPicPr>
          <p:cNvPr id="8" name="Obraz 7">
            <a:extLst>
              <a:ext uri="{FF2B5EF4-FFF2-40B4-BE49-F238E27FC236}">
                <a16:creationId xmlns:a16="http://schemas.microsoft.com/office/drawing/2014/main" id="{22F61225-EE8E-A5CA-CFA4-9514CC2B3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000" y="3330000"/>
            <a:ext cx="5040000" cy="3528000"/>
          </a:xfrm>
          <a:prstGeom prst="rect">
            <a:avLst/>
          </a:prstGeom>
        </p:spPr>
      </p:pic>
    </p:spTree>
    <p:extLst>
      <p:ext uri="{BB962C8B-B14F-4D97-AF65-F5344CB8AC3E}">
        <p14:creationId xmlns:p14="http://schemas.microsoft.com/office/powerpoint/2010/main" val="1113899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B346CD6-A976-A897-356E-22A3A8B7F057}"/>
              </a:ext>
            </a:extLst>
          </p:cNvPr>
          <p:cNvSpPr>
            <a:spLocks noGrp="1"/>
          </p:cNvSpPr>
          <p:nvPr>
            <p:ph type="title"/>
          </p:nvPr>
        </p:nvSpPr>
        <p:spPr>
          <a:xfrm>
            <a:off x="0" y="11520"/>
            <a:ext cx="4042800" cy="1440000"/>
          </a:xfrm>
        </p:spPr>
        <p:txBody>
          <a:bodyPr/>
          <a:lstStyle/>
          <a:p>
            <a:r>
              <a:rPr lang="pl-PL" dirty="0"/>
              <a:t>Wykres podsumowujący</a:t>
            </a:r>
          </a:p>
        </p:txBody>
      </p:sp>
      <p:pic>
        <p:nvPicPr>
          <p:cNvPr id="6" name="Symbol zastępczy zawartości 5">
            <a:extLst>
              <a:ext uri="{FF2B5EF4-FFF2-40B4-BE49-F238E27FC236}">
                <a16:creationId xmlns:a16="http://schemas.microsoft.com/office/drawing/2014/main" id="{A18CD554-6720-EC50-C3F9-9BDC4562EC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0659" y="633690"/>
            <a:ext cx="8041341" cy="5590620"/>
          </a:xfrm>
        </p:spPr>
      </p:pic>
      <p:sp>
        <p:nvSpPr>
          <p:cNvPr id="4" name="Symbol zastępczy tekstu 3">
            <a:extLst>
              <a:ext uri="{FF2B5EF4-FFF2-40B4-BE49-F238E27FC236}">
                <a16:creationId xmlns:a16="http://schemas.microsoft.com/office/drawing/2014/main" id="{BE1F2E54-F58A-35B9-273F-71E85F969AD8}"/>
              </a:ext>
            </a:extLst>
          </p:cNvPr>
          <p:cNvSpPr>
            <a:spLocks noGrp="1"/>
          </p:cNvSpPr>
          <p:nvPr>
            <p:ph type="body" sz="half" idx="2"/>
          </p:nvPr>
        </p:nvSpPr>
        <p:spPr>
          <a:xfrm>
            <a:off x="0" y="1629000"/>
            <a:ext cx="4042800" cy="3600000"/>
          </a:xfrm>
        </p:spPr>
        <p:txBody>
          <a:bodyPr/>
          <a:lstStyle/>
          <a:p>
            <a:r>
              <a:rPr lang="pl-PL" dirty="0"/>
              <a:t>Najlepiej ze wszystkich modeli poradził sobie losowy las (najwyższe wyniki), ale ze względu na wysoką moc obliczeniową sugerowałbym aby się skupić na drzewie decyzyjnym gdyż, jego wyniki są ciut słabsze ale za to ten model nie jest kosztowny obliczeniowo.</a:t>
            </a:r>
          </a:p>
        </p:txBody>
      </p:sp>
    </p:spTree>
    <p:extLst>
      <p:ext uri="{BB962C8B-B14F-4D97-AF65-F5344CB8AC3E}">
        <p14:creationId xmlns:p14="http://schemas.microsoft.com/office/powerpoint/2010/main" val="3020648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3C7F174-C07C-6719-8B02-D10BDC9910BF}"/>
              </a:ext>
            </a:extLst>
          </p:cNvPr>
          <p:cNvSpPr>
            <a:spLocks noGrp="1"/>
          </p:cNvSpPr>
          <p:nvPr>
            <p:ph type="title"/>
          </p:nvPr>
        </p:nvSpPr>
        <p:spPr>
          <a:xfrm>
            <a:off x="0" y="20618"/>
            <a:ext cx="4042800" cy="1440000"/>
          </a:xfrm>
        </p:spPr>
        <p:txBody>
          <a:bodyPr/>
          <a:lstStyle/>
          <a:p>
            <a:r>
              <a:rPr lang="pl-PL" dirty="0"/>
              <a:t>Najważniejsze cechy</a:t>
            </a:r>
          </a:p>
        </p:txBody>
      </p:sp>
      <p:pic>
        <p:nvPicPr>
          <p:cNvPr id="6" name="Symbol zastępczy zawartości 5">
            <a:extLst>
              <a:ext uri="{FF2B5EF4-FFF2-40B4-BE49-F238E27FC236}">
                <a16:creationId xmlns:a16="http://schemas.microsoft.com/office/drawing/2014/main" id="{6CF6B413-1D2F-4D0C-525F-7F3462E9206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353" t="11202" r="9495" b="7336"/>
          <a:stretch/>
        </p:blipFill>
        <p:spPr>
          <a:xfrm>
            <a:off x="4455460" y="1550894"/>
            <a:ext cx="7576086" cy="3756212"/>
          </a:xfrm>
        </p:spPr>
      </p:pic>
      <p:sp>
        <p:nvSpPr>
          <p:cNvPr id="4" name="Symbol zastępczy tekstu 3">
            <a:extLst>
              <a:ext uri="{FF2B5EF4-FFF2-40B4-BE49-F238E27FC236}">
                <a16:creationId xmlns:a16="http://schemas.microsoft.com/office/drawing/2014/main" id="{98E02F36-9505-713E-5AE4-A3D6D87308CB}"/>
              </a:ext>
            </a:extLst>
          </p:cNvPr>
          <p:cNvSpPr>
            <a:spLocks noGrp="1"/>
          </p:cNvSpPr>
          <p:nvPr>
            <p:ph type="body" sz="half" idx="2"/>
          </p:nvPr>
        </p:nvSpPr>
        <p:spPr>
          <a:xfrm>
            <a:off x="0" y="1629000"/>
            <a:ext cx="4042800" cy="3600000"/>
          </a:xfrm>
        </p:spPr>
        <p:txBody>
          <a:bodyPr/>
          <a:lstStyle/>
          <a:p>
            <a:r>
              <a:rPr lang="pl-PL" dirty="0"/>
              <a:t>Wykres pokazuje nam, że największy wpływ na wybór frakcji ma zdobyty honor oraz wygrane i przegrane bitwy. Również udział w zabójstwach czy ilość zgonów jest w pierwszej 5. Interesujące jest też to,  że wybór klasy Paladyna i </a:t>
            </a:r>
            <a:r>
              <a:rPr lang="pl-PL" dirty="0" err="1"/>
              <a:t>Shamana</a:t>
            </a:r>
            <a:r>
              <a:rPr lang="pl-PL" dirty="0"/>
              <a:t> ma znaczenie (w Przymierzu jest więcej Paladynów a w Hordzie więcej </a:t>
            </a:r>
            <a:r>
              <a:rPr lang="pl-PL" dirty="0" err="1"/>
              <a:t>Shamanów</a:t>
            </a:r>
            <a:r>
              <a:rPr lang="pl-PL" dirty="0"/>
              <a:t>). Również ciekawostką jest to, że typ pancerza jest istotną cechą w wyborze frakcji.  Udało nam się znaleźć szereg cech, które dobrze oddzielają obie frakcje, co pozwoliło nam zbudować model predykcyjny, który mógł odgadnąć frakcję w prawie 90% przypadków. Bazując na wynikach gracza na polu bitwy, mogliśmy całkiem nieźle się zorientować, dla której frakcji walczył!</a:t>
            </a:r>
          </a:p>
        </p:txBody>
      </p:sp>
    </p:spTree>
    <p:extLst>
      <p:ext uri="{BB962C8B-B14F-4D97-AF65-F5344CB8AC3E}">
        <p14:creationId xmlns:p14="http://schemas.microsoft.com/office/powerpoint/2010/main" val="2766155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12242563-CDB8-B80A-4272-9A4FA20C0EAF}"/>
              </a:ext>
            </a:extLst>
          </p:cNvPr>
          <p:cNvSpPr>
            <a:spLocks noGrp="1"/>
          </p:cNvSpPr>
          <p:nvPr>
            <p:ph type="title"/>
          </p:nvPr>
        </p:nvSpPr>
        <p:spPr/>
        <p:txBody>
          <a:bodyPr/>
          <a:lstStyle/>
          <a:p>
            <a:r>
              <a:rPr lang="pl-PL" dirty="0"/>
              <a:t>Regresja 	</a:t>
            </a:r>
          </a:p>
        </p:txBody>
      </p:sp>
      <p:sp>
        <p:nvSpPr>
          <p:cNvPr id="6" name="Symbol zastępczy tekstu 5">
            <a:extLst>
              <a:ext uri="{FF2B5EF4-FFF2-40B4-BE49-F238E27FC236}">
                <a16:creationId xmlns:a16="http://schemas.microsoft.com/office/drawing/2014/main" id="{687D6C3F-51F0-25F8-5B65-E115D8A12DB2}"/>
              </a:ext>
            </a:extLst>
          </p:cNvPr>
          <p:cNvSpPr>
            <a:spLocks noGrp="1"/>
          </p:cNvSpPr>
          <p:nvPr>
            <p:ph type="body" idx="1"/>
          </p:nvPr>
        </p:nvSpPr>
        <p:spPr/>
        <p:txBody>
          <a:bodyPr/>
          <a:lstStyle/>
          <a:p>
            <a:r>
              <a:rPr lang="pl-PL" dirty="0" err="1"/>
              <a:t>Honorable</a:t>
            </a:r>
            <a:r>
              <a:rPr lang="pl-PL" dirty="0"/>
              <a:t> </a:t>
            </a:r>
            <a:r>
              <a:rPr lang="pl-PL" dirty="0" err="1"/>
              <a:t>kills</a:t>
            </a:r>
            <a:endParaRPr lang="pl-PL" dirty="0"/>
          </a:p>
        </p:txBody>
      </p:sp>
    </p:spTree>
    <p:extLst>
      <p:ext uri="{BB962C8B-B14F-4D97-AF65-F5344CB8AC3E}">
        <p14:creationId xmlns:p14="http://schemas.microsoft.com/office/powerpoint/2010/main" val="1101852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472BE69F-D820-77D1-1646-9DCB5BFAB3D5}"/>
              </a:ext>
            </a:extLst>
          </p:cNvPr>
          <p:cNvSpPr>
            <a:spLocks noGrp="1"/>
          </p:cNvSpPr>
          <p:nvPr>
            <p:ph type="title"/>
          </p:nvPr>
        </p:nvSpPr>
        <p:spPr>
          <a:xfrm>
            <a:off x="0" y="11520"/>
            <a:ext cx="4042800" cy="1440000"/>
          </a:xfrm>
        </p:spPr>
        <p:txBody>
          <a:bodyPr>
            <a:normAutofit fontScale="90000"/>
          </a:bodyPr>
          <a:lstStyle/>
          <a:p>
            <a:r>
              <a:rPr lang="pl-PL" dirty="0"/>
              <a:t>Krzywa uczenia (gradient i </a:t>
            </a:r>
            <a:r>
              <a:rPr lang="pl-PL" dirty="0" err="1"/>
              <a:t>random</a:t>
            </a:r>
            <a:r>
              <a:rPr lang="pl-PL" dirty="0"/>
              <a:t> </a:t>
            </a:r>
            <a:r>
              <a:rPr lang="pl-PL" dirty="0" err="1"/>
              <a:t>forest</a:t>
            </a:r>
            <a:r>
              <a:rPr lang="pl-PL" dirty="0"/>
              <a:t>)</a:t>
            </a:r>
          </a:p>
        </p:txBody>
      </p:sp>
      <p:pic>
        <p:nvPicPr>
          <p:cNvPr id="8" name="Symbol zastępczy zawartości 7">
            <a:extLst>
              <a:ext uri="{FF2B5EF4-FFF2-40B4-BE49-F238E27FC236}">
                <a16:creationId xmlns:a16="http://schemas.microsoft.com/office/drawing/2014/main" id="{30FDB343-E1EB-7182-D411-BF29588F46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6177" y="0"/>
            <a:ext cx="5040001" cy="3528000"/>
          </a:xfrm>
        </p:spPr>
      </p:pic>
      <p:sp>
        <p:nvSpPr>
          <p:cNvPr id="6" name="Symbol zastępczy tekstu 5">
            <a:extLst>
              <a:ext uri="{FF2B5EF4-FFF2-40B4-BE49-F238E27FC236}">
                <a16:creationId xmlns:a16="http://schemas.microsoft.com/office/drawing/2014/main" id="{CD47D41E-91E7-5FC2-883B-18D304FFB440}"/>
              </a:ext>
            </a:extLst>
          </p:cNvPr>
          <p:cNvSpPr>
            <a:spLocks noGrp="1"/>
          </p:cNvSpPr>
          <p:nvPr>
            <p:ph type="body" sz="half" idx="2"/>
          </p:nvPr>
        </p:nvSpPr>
        <p:spPr>
          <a:xfrm>
            <a:off x="0" y="1629000"/>
            <a:ext cx="4042800" cy="3600000"/>
          </a:xfrm>
        </p:spPr>
        <p:txBody>
          <a:bodyPr/>
          <a:lstStyle/>
          <a:p>
            <a:r>
              <a:rPr lang="pl-PL" dirty="0"/>
              <a:t>Krzywe uczenia sugerują, że modele uczą się i poprawiają swoje działanie na obu zbiorach danych, ale może istnieć pewien poziom przeuczenia, o czym świadczy różnica między błędem treningowym a walidacyjnym. Wprowadzenie technik </a:t>
            </a:r>
            <a:r>
              <a:rPr lang="pl-PL" dirty="0" err="1"/>
              <a:t>regularyzacji</a:t>
            </a:r>
            <a:r>
              <a:rPr lang="pl-PL" dirty="0"/>
              <a:t> i dalsza analiza danych mogą pomóc w uzyskaniu lepszej równowagi między uczeniem a generalizacją.</a:t>
            </a:r>
          </a:p>
        </p:txBody>
      </p:sp>
      <p:pic>
        <p:nvPicPr>
          <p:cNvPr id="10" name="Obraz 9">
            <a:extLst>
              <a:ext uri="{FF2B5EF4-FFF2-40B4-BE49-F238E27FC236}">
                <a16:creationId xmlns:a16="http://schemas.microsoft.com/office/drawing/2014/main" id="{6480C98D-01DA-9F34-A044-DDFC6FDF1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000" y="3330000"/>
            <a:ext cx="5040000" cy="3528000"/>
          </a:xfrm>
          <a:prstGeom prst="rect">
            <a:avLst/>
          </a:prstGeom>
        </p:spPr>
      </p:pic>
    </p:spTree>
    <p:extLst>
      <p:ext uri="{BB962C8B-B14F-4D97-AF65-F5344CB8AC3E}">
        <p14:creationId xmlns:p14="http://schemas.microsoft.com/office/powerpoint/2010/main" val="998038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49D4B9F-7368-E040-8AAC-E42254800D32}"/>
              </a:ext>
            </a:extLst>
          </p:cNvPr>
          <p:cNvSpPr>
            <a:spLocks noGrp="1"/>
          </p:cNvSpPr>
          <p:nvPr>
            <p:ph type="title"/>
          </p:nvPr>
        </p:nvSpPr>
        <p:spPr>
          <a:xfrm>
            <a:off x="0" y="11520"/>
            <a:ext cx="4042800" cy="1440000"/>
          </a:xfrm>
        </p:spPr>
        <p:txBody>
          <a:bodyPr/>
          <a:lstStyle/>
          <a:p>
            <a:r>
              <a:rPr lang="pl-PL" dirty="0"/>
              <a:t>Wykres podsumowujący</a:t>
            </a:r>
          </a:p>
        </p:txBody>
      </p:sp>
      <p:pic>
        <p:nvPicPr>
          <p:cNvPr id="6" name="Symbol zastępczy zawartości 5">
            <a:extLst>
              <a:ext uri="{FF2B5EF4-FFF2-40B4-BE49-F238E27FC236}">
                <a16:creationId xmlns:a16="http://schemas.microsoft.com/office/drawing/2014/main" id="{65239DCF-BF40-4C97-865F-6586528891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5053" y="899568"/>
            <a:ext cx="7588297" cy="5058864"/>
          </a:xfrm>
        </p:spPr>
      </p:pic>
      <p:sp>
        <p:nvSpPr>
          <p:cNvPr id="4" name="Symbol zastępczy tekstu 3">
            <a:extLst>
              <a:ext uri="{FF2B5EF4-FFF2-40B4-BE49-F238E27FC236}">
                <a16:creationId xmlns:a16="http://schemas.microsoft.com/office/drawing/2014/main" id="{12B73B83-B0FF-0F8D-0D51-CAA1DB6893FC}"/>
              </a:ext>
            </a:extLst>
          </p:cNvPr>
          <p:cNvSpPr>
            <a:spLocks noGrp="1"/>
          </p:cNvSpPr>
          <p:nvPr>
            <p:ph type="body" sz="half" idx="2"/>
          </p:nvPr>
        </p:nvSpPr>
        <p:spPr>
          <a:xfrm>
            <a:off x="0" y="1629000"/>
            <a:ext cx="4042800" cy="3600000"/>
          </a:xfrm>
        </p:spPr>
        <p:txBody>
          <a:bodyPr/>
          <a:lstStyle/>
          <a:p>
            <a:r>
              <a:rPr lang="pl-PL" dirty="0"/>
              <a:t>Liczba zabójstw honorowych gracza jest dobrym wskaźnikiem tego, jak często brał on udział w walce. Po zbudowaniu kilku modeli  można stwierdzić, że potrzeba więcej danych, aby dokładnie przewidzieć liczbę honorowych zabójstw, jakie gracz uzyska na polu bitwy. </a:t>
            </a:r>
          </a:p>
        </p:txBody>
      </p:sp>
    </p:spTree>
    <p:extLst>
      <p:ext uri="{BB962C8B-B14F-4D97-AF65-F5344CB8AC3E}">
        <p14:creationId xmlns:p14="http://schemas.microsoft.com/office/powerpoint/2010/main" val="186952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B739FD1-E40C-AB9A-5A75-43142E8AEB09}"/>
              </a:ext>
            </a:extLst>
          </p:cNvPr>
          <p:cNvSpPr>
            <a:spLocks noGrp="1"/>
          </p:cNvSpPr>
          <p:nvPr>
            <p:ph type="title"/>
          </p:nvPr>
        </p:nvSpPr>
        <p:spPr>
          <a:xfrm>
            <a:off x="1195201" y="286870"/>
            <a:ext cx="8280000" cy="1440000"/>
          </a:xfrm>
        </p:spPr>
        <p:txBody>
          <a:bodyPr/>
          <a:lstStyle/>
          <a:p>
            <a:r>
              <a:rPr lang="pl-PL" dirty="0"/>
              <a:t>Cel projektu</a:t>
            </a:r>
          </a:p>
        </p:txBody>
      </p:sp>
      <p:sp>
        <p:nvSpPr>
          <p:cNvPr id="3" name="Symbol zastępczy zawartości 2">
            <a:extLst>
              <a:ext uri="{FF2B5EF4-FFF2-40B4-BE49-F238E27FC236}">
                <a16:creationId xmlns:a16="http://schemas.microsoft.com/office/drawing/2014/main" id="{822320D9-0AE9-8C8B-E1C3-A3CE638C97A7}"/>
              </a:ext>
            </a:extLst>
          </p:cNvPr>
          <p:cNvSpPr>
            <a:spLocks noGrp="1"/>
          </p:cNvSpPr>
          <p:nvPr>
            <p:ph idx="1"/>
          </p:nvPr>
        </p:nvSpPr>
        <p:spPr>
          <a:xfrm>
            <a:off x="1195201" y="2712758"/>
            <a:ext cx="8280000" cy="3600000"/>
          </a:xfrm>
        </p:spPr>
        <p:txBody>
          <a:bodyPr>
            <a:normAutofit/>
          </a:bodyPr>
          <a:lstStyle/>
          <a:p>
            <a:pPr marL="0" indent="0">
              <a:buNone/>
            </a:pPr>
            <a:r>
              <a:rPr lang="pl-PL" dirty="0"/>
              <a:t>Celem projektu jest szczegółowa analiza wyników bitwy między frakcjami w grze. Analizy pokazują jak dane klasy postaci radziły sobie w aktywności PVP. Może to pomóc nowym graczom w wyborze klasy nowej postaci. Oprócz tego projekt zawiera modele klasyfikacji, które przewidują, do której frakcji należał gracz oraz jakie cechy najbardziej wypływały na tą decyzje. Podobny model jest zastosowany co do klasy z jakiej korzystał gracz. Jest również model regresji, która przewiduje zmianę cechy, która jest drugą z najważniejszych w aktywności PVP.</a:t>
            </a:r>
          </a:p>
        </p:txBody>
      </p:sp>
    </p:spTree>
    <p:extLst>
      <p:ext uri="{BB962C8B-B14F-4D97-AF65-F5344CB8AC3E}">
        <p14:creationId xmlns:p14="http://schemas.microsoft.com/office/powerpoint/2010/main" val="3758944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17C9F7E8-4B0E-0ABE-C090-CDF2BB69FC0A}"/>
              </a:ext>
            </a:extLst>
          </p:cNvPr>
          <p:cNvSpPr>
            <a:spLocks noGrp="1"/>
          </p:cNvSpPr>
          <p:nvPr>
            <p:ph type="title"/>
          </p:nvPr>
        </p:nvSpPr>
        <p:spPr/>
        <p:txBody>
          <a:bodyPr/>
          <a:lstStyle/>
          <a:p>
            <a:r>
              <a:rPr lang="pl-PL" dirty="0"/>
              <a:t>Klasyfikacja</a:t>
            </a:r>
          </a:p>
        </p:txBody>
      </p:sp>
      <p:sp>
        <p:nvSpPr>
          <p:cNvPr id="6" name="Symbol zastępczy tekstu 5">
            <a:extLst>
              <a:ext uri="{FF2B5EF4-FFF2-40B4-BE49-F238E27FC236}">
                <a16:creationId xmlns:a16="http://schemas.microsoft.com/office/drawing/2014/main" id="{A31C6113-C83E-C789-8BE8-465FD2997A82}"/>
              </a:ext>
            </a:extLst>
          </p:cNvPr>
          <p:cNvSpPr>
            <a:spLocks noGrp="1"/>
          </p:cNvSpPr>
          <p:nvPr>
            <p:ph type="body" idx="1"/>
          </p:nvPr>
        </p:nvSpPr>
        <p:spPr/>
        <p:txBody>
          <a:bodyPr/>
          <a:lstStyle/>
          <a:p>
            <a:r>
              <a:rPr lang="pl-PL" dirty="0"/>
              <a:t>Przewidywanie klasy</a:t>
            </a:r>
          </a:p>
        </p:txBody>
      </p:sp>
    </p:spTree>
    <p:extLst>
      <p:ext uri="{BB962C8B-B14F-4D97-AF65-F5344CB8AC3E}">
        <p14:creationId xmlns:p14="http://schemas.microsoft.com/office/powerpoint/2010/main" val="2398571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E6912DB-42FC-5ABD-97E9-95FE7911B21C}"/>
              </a:ext>
            </a:extLst>
          </p:cNvPr>
          <p:cNvSpPr>
            <a:spLocks noGrp="1"/>
          </p:cNvSpPr>
          <p:nvPr>
            <p:ph type="title"/>
          </p:nvPr>
        </p:nvSpPr>
        <p:spPr>
          <a:xfrm>
            <a:off x="0" y="11520"/>
            <a:ext cx="4042800" cy="1440000"/>
          </a:xfrm>
        </p:spPr>
        <p:txBody>
          <a:bodyPr/>
          <a:lstStyle/>
          <a:p>
            <a:r>
              <a:rPr lang="pl-PL" dirty="0"/>
              <a:t>Macierz pomyłek (</a:t>
            </a:r>
            <a:r>
              <a:rPr lang="pl-PL" dirty="0" err="1"/>
              <a:t>minmax</a:t>
            </a:r>
            <a:r>
              <a:rPr lang="pl-PL" dirty="0"/>
              <a:t>, standard)</a:t>
            </a:r>
          </a:p>
        </p:txBody>
      </p:sp>
      <p:pic>
        <p:nvPicPr>
          <p:cNvPr id="8" name="Symbol zastępczy zawartości 7">
            <a:extLst>
              <a:ext uri="{FF2B5EF4-FFF2-40B4-BE49-F238E27FC236}">
                <a16:creationId xmlns:a16="http://schemas.microsoft.com/office/drawing/2014/main" id="{2411A5F0-0289-D1BB-45E2-3B36B998061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08"/>
          <a:stretch/>
        </p:blipFill>
        <p:spPr>
          <a:xfrm>
            <a:off x="4114800" y="0"/>
            <a:ext cx="4873752" cy="3432512"/>
          </a:xfrm>
        </p:spPr>
      </p:pic>
      <p:sp>
        <p:nvSpPr>
          <p:cNvPr id="6" name="Symbol zastępczy tekstu 5">
            <a:extLst>
              <a:ext uri="{FF2B5EF4-FFF2-40B4-BE49-F238E27FC236}">
                <a16:creationId xmlns:a16="http://schemas.microsoft.com/office/drawing/2014/main" id="{EF94C655-49A3-B9E6-3B73-B0E62A57C586}"/>
              </a:ext>
            </a:extLst>
          </p:cNvPr>
          <p:cNvSpPr>
            <a:spLocks noGrp="1"/>
          </p:cNvSpPr>
          <p:nvPr>
            <p:ph type="body" sz="half" idx="2"/>
          </p:nvPr>
        </p:nvSpPr>
        <p:spPr>
          <a:xfrm>
            <a:off x="0" y="1629000"/>
            <a:ext cx="4042800" cy="3600000"/>
          </a:xfrm>
        </p:spPr>
        <p:txBody>
          <a:bodyPr/>
          <a:lstStyle/>
          <a:p>
            <a:r>
              <a:rPr lang="pl-PL" dirty="0"/>
              <a:t>Jak pokazują wykresu na obu modelach, klasy takie jak: </a:t>
            </a:r>
            <a:r>
              <a:rPr lang="pl-PL" dirty="0" err="1"/>
              <a:t>Death</a:t>
            </a:r>
            <a:r>
              <a:rPr lang="pl-PL" dirty="0"/>
              <a:t> Knight, Hunter, </a:t>
            </a:r>
            <a:r>
              <a:rPr lang="pl-PL" dirty="0" err="1"/>
              <a:t>Paladin</a:t>
            </a:r>
            <a:r>
              <a:rPr lang="pl-PL" dirty="0"/>
              <a:t>, </a:t>
            </a:r>
            <a:r>
              <a:rPr lang="pl-PL" dirty="0" err="1"/>
              <a:t>Shaman</a:t>
            </a:r>
            <a:r>
              <a:rPr lang="pl-PL" dirty="0"/>
              <a:t>, </a:t>
            </a:r>
            <a:r>
              <a:rPr lang="pl-PL" dirty="0" err="1"/>
              <a:t>Warlock</a:t>
            </a:r>
            <a:r>
              <a:rPr lang="pl-PL" dirty="0"/>
              <a:t> i Warrior są perfekcyjnie sklasyfikowane przez modele. W klasach: Druid, </a:t>
            </a:r>
            <a:r>
              <a:rPr lang="pl-PL" dirty="0" err="1"/>
              <a:t>Mage</a:t>
            </a:r>
            <a:r>
              <a:rPr lang="pl-PL" dirty="0"/>
              <a:t>, </a:t>
            </a:r>
            <a:r>
              <a:rPr lang="pl-PL" dirty="0" err="1"/>
              <a:t>Priest</a:t>
            </a:r>
            <a:r>
              <a:rPr lang="pl-PL" dirty="0"/>
              <a:t> że niewielka ilość przykładów została źle sklasyfikowana. Natomiast klasy: Demon Hunter, Monk, </a:t>
            </a:r>
            <a:r>
              <a:rPr lang="pl-PL" dirty="0" err="1"/>
              <a:t>Rogue</a:t>
            </a:r>
            <a:r>
              <a:rPr lang="pl-PL" dirty="0"/>
              <a:t> są problematyczne, ponieważ modele sporo przykładów nie klasyfikują dobrze.</a:t>
            </a:r>
          </a:p>
        </p:txBody>
      </p:sp>
      <p:pic>
        <p:nvPicPr>
          <p:cNvPr id="10" name="Obraz 9">
            <a:extLst>
              <a:ext uri="{FF2B5EF4-FFF2-40B4-BE49-F238E27FC236}">
                <a16:creationId xmlns:a16="http://schemas.microsoft.com/office/drawing/2014/main" id="{E6A7AC2A-B597-B436-3F1B-9B1AC4C3FF59}"/>
              </a:ext>
            </a:extLst>
          </p:cNvPr>
          <p:cNvPicPr>
            <a:picLocks noChangeAspect="1"/>
          </p:cNvPicPr>
          <p:nvPr/>
        </p:nvPicPr>
        <p:blipFill rotWithShape="1">
          <a:blip r:embed="rId3">
            <a:extLst>
              <a:ext uri="{28A0092B-C50C-407E-A947-70E740481C1C}">
                <a14:useLocalDpi xmlns:a14="http://schemas.microsoft.com/office/drawing/2010/main" val="0"/>
              </a:ext>
            </a:extLst>
          </a:blip>
          <a:srcRect l="1459"/>
          <a:stretch/>
        </p:blipFill>
        <p:spPr>
          <a:xfrm>
            <a:off x="7318248" y="3257999"/>
            <a:ext cx="4873752" cy="3462153"/>
          </a:xfrm>
          <a:prstGeom prst="rect">
            <a:avLst/>
          </a:prstGeom>
        </p:spPr>
      </p:pic>
    </p:spTree>
    <p:extLst>
      <p:ext uri="{BB962C8B-B14F-4D97-AF65-F5344CB8AC3E}">
        <p14:creationId xmlns:p14="http://schemas.microsoft.com/office/powerpoint/2010/main" val="11515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E75699-C471-0162-333D-2F6AA39AF408}"/>
              </a:ext>
            </a:extLst>
          </p:cNvPr>
          <p:cNvSpPr>
            <a:spLocks noGrp="1"/>
          </p:cNvSpPr>
          <p:nvPr>
            <p:ph type="title"/>
          </p:nvPr>
        </p:nvSpPr>
        <p:spPr>
          <a:xfrm>
            <a:off x="0" y="11520"/>
            <a:ext cx="4042800" cy="1440000"/>
          </a:xfrm>
        </p:spPr>
        <p:txBody>
          <a:bodyPr>
            <a:normAutofit fontScale="90000"/>
          </a:bodyPr>
          <a:lstStyle/>
          <a:p>
            <a:r>
              <a:rPr lang="pl-PL" dirty="0"/>
              <a:t>Macierz pomyłek</a:t>
            </a:r>
            <a:br>
              <a:rPr lang="pl-PL" dirty="0"/>
            </a:br>
            <a:r>
              <a:rPr lang="pl-PL" dirty="0"/>
              <a:t>(</a:t>
            </a:r>
            <a:r>
              <a:rPr lang="pl-PL" dirty="0" err="1"/>
              <a:t>decision</a:t>
            </a:r>
            <a:r>
              <a:rPr lang="pl-PL" dirty="0"/>
              <a:t> </a:t>
            </a:r>
            <a:r>
              <a:rPr lang="pl-PL" dirty="0" err="1"/>
              <a:t>tree</a:t>
            </a:r>
            <a:r>
              <a:rPr lang="pl-PL" dirty="0"/>
              <a:t>, gradient </a:t>
            </a:r>
            <a:r>
              <a:rPr lang="pl-PL" dirty="0" err="1"/>
              <a:t>boosting</a:t>
            </a:r>
            <a:r>
              <a:rPr lang="pl-PL" dirty="0"/>
              <a:t>)</a:t>
            </a:r>
          </a:p>
        </p:txBody>
      </p:sp>
      <p:pic>
        <p:nvPicPr>
          <p:cNvPr id="6" name="Symbol zastępczy zawartości 5">
            <a:extLst>
              <a:ext uri="{FF2B5EF4-FFF2-40B4-BE49-F238E27FC236}">
                <a16:creationId xmlns:a16="http://schemas.microsoft.com/office/drawing/2014/main" id="{E80B7313-250B-C58F-A479-D0B316086C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98"/>
          <a:stretch/>
        </p:blipFill>
        <p:spPr>
          <a:xfrm>
            <a:off x="4132731" y="0"/>
            <a:ext cx="4742328" cy="3349691"/>
          </a:xfrm>
        </p:spPr>
      </p:pic>
      <p:sp>
        <p:nvSpPr>
          <p:cNvPr id="4" name="Symbol zastępczy tekstu 3">
            <a:extLst>
              <a:ext uri="{FF2B5EF4-FFF2-40B4-BE49-F238E27FC236}">
                <a16:creationId xmlns:a16="http://schemas.microsoft.com/office/drawing/2014/main" id="{743CC0C5-6611-A5D0-E619-F07508C6A91D}"/>
              </a:ext>
            </a:extLst>
          </p:cNvPr>
          <p:cNvSpPr>
            <a:spLocks noGrp="1"/>
          </p:cNvSpPr>
          <p:nvPr>
            <p:ph type="body" sz="half" idx="2"/>
          </p:nvPr>
        </p:nvSpPr>
        <p:spPr>
          <a:xfrm>
            <a:off x="0" y="1629000"/>
            <a:ext cx="4042800" cy="3600000"/>
          </a:xfrm>
        </p:spPr>
        <p:txBody>
          <a:bodyPr/>
          <a:lstStyle/>
          <a:p>
            <a:r>
              <a:rPr lang="pl-PL" dirty="0"/>
              <a:t>Mimo zmiany modeli sytuacja wygląda tak samo</a:t>
            </a:r>
          </a:p>
        </p:txBody>
      </p:sp>
      <p:pic>
        <p:nvPicPr>
          <p:cNvPr id="8" name="Obraz 7">
            <a:extLst>
              <a:ext uri="{FF2B5EF4-FFF2-40B4-BE49-F238E27FC236}">
                <a16:creationId xmlns:a16="http://schemas.microsoft.com/office/drawing/2014/main" id="{431F05C3-9AE9-7990-77F1-F93B94E20D01}"/>
              </a:ext>
            </a:extLst>
          </p:cNvPr>
          <p:cNvPicPr>
            <a:picLocks noChangeAspect="1"/>
          </p:cNvPicPr>
          <p:nvPr/>
        </p:nvPicPr>
        <p:blipFill rotWithShape="1">
          <a:blip r:embed="rId3">
            <a:extLst>
              <a:ext uri="{28A0092B-C50C-407E-A947-70E740481C1C}">
                <a14:useLocalDpi xmlns:a14="http://schemas.microsoft.com/office/drawing/2010/main" val="0"/>
              </a:ext>
            </a:extLst>
          </a:blip>
          <a:srcRect l="784"/>
          <a:stretch/>
        </p:blipFill>
        <p:spPr>
          <a:xfrm>
            <a:off x="7344610" y="3349691"/>
            <a:ext cx="4847390" cy="3420000"/>
          </a:xfrm>
          <a:prstGeom prst="rect">
            <a:avLst/>
          </a:prstGeom>
        </p:spPr>
      </p:pic>
    </p:spTree>
    <p:extLst>
      <p:ext uri="{BB962C8B-B14F-4D97-AF65-F5344CB8AC3E}">
        <p14:creationId xmlns:p14="http://schemas.microsoft.com/office/powerpoint/2010/main" val="577882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E49487-B59F-B8C7-62AE-53E6D48AF8DF}"/>
              </a:ext>
            </a:extLst>
          </p:cNvPr>
          <p:cNvSpPr>
            <a:spLocks noGrp="1"/>
          </p:cNvSpPr>
          <p:nvPr>
            <p:ph type="title"/>
          </p:nvPr>
        </p:nvSpPr>
        <p:spPr>
          <a:xfrm>
            <a:off x="0" y="11520"/>
            <a:ext cx="4042800" cy="1440000"/>
          </a:xfrm>
        </p:spPr>
        <p:txBody>
          <a:bodyPr>
            <a:normAutofit fontScale="90000"/>
          </a:bodyPr>
          <a:lstStyle/>
          <a:p>
            <a:r>
              <a:rPr lang="pl-PL" dirty="0"/>
              <a:t>Macierz pomyłek</a:t>
            </a:r>
            <a:br>
              <a:rPr lang="pl-PL" dirty="0"/>
            </a:br>
            <a:r>
              <a:rPr lang="pl-PL" dirty="0"/>
              <a:t>(</a:t>
            </a:r>
            <a:r>
              <a:rPr lang="pl-PL" dirty="0" err="1"/>
              <a:t>random</a:t>
            </a:r>
            <a:r>
              <a:rPr lang="pl-PL" dirty="0"/>
              <a:t> </a:t>
            </a:r>
            <a:r>
              <a:rPr lang="pl-PL" dirty="0" err="1"/>
              <a:t>forest</a:t>
            </a:r>
            <a:r>
              <a:rPr lang="pl-PL" dirty="0"/>
              <a:t> i </a:t>
            </a:r>
            <a:r>
              <a:rPr lang="pl-PL" dirty="0" err="1"/>
              <a:t>neutral</a:t>
            </a:r>
            <a:r>
              <a:rPr lang="pl-PL" dirty="0"/>
              <a:t> network)</a:t>
            </a:r>
          </a:p>
        </p:txBody>
      </p:sp>
      <p:pic>
        <p:nvPicPr>
          <p:cNvPr id="6" name="Symbol zastępczy zawartości 5">
            <a:extLst>
              <a:ext uri="{FF2B5EF4-FFF2-40B4-BE49-F238E27FC236}">
                <a16:creationId xmlns:a16="http://schemas.microsoft.com/office/drawing/2014/main" id="{C844936F-F68A-BF3F-852B-EED7674C7EE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60" r="-1"/>
          <a:stretch/>
        </p:blipFill>
        <p:spPr>
          <a:xfrm>
            <a:off x="4303059" y="0"/>
            <a:ext cx="4867835" cy="3433558"/>
          </a:xfrm>
        </p:spPr>
      </p:pic>
      <p:sp>
        <p:nvSpPr>
          <p:cNvPr id="4" name="Symbol zastępczy tekstu 3">
            <a:extLst>
              <a:ext uri="{FF2B5EF4-FFF2-40B4-BE49-F238E27FC236}">
                <a16:creationId xmlns:a16="http://schemas.microsoft.com/office/drawing/2014/main" id="{C6A1E995-8B44-1F1F-A44F-F02B06B4A3ED}"/>
              </a:ext>
            </a:extLst>
          </p:cNvPr>
          <p:cNvSpPr>
            <a:spLocks noGrp="1"/>
          </p:cNvSpPr>
          <p:nvPr>
            <p:ph type="body" sz="half" idx="2"/>
          </p:nvPr>
        </p:nvSpPr>
        <p:spPr>
          <a:xfrm>
            <a:off x="0" y="1629000"/>
            <a:ext cx="4042800" cy="3600000"/>
          </a:xfrm>
        </p:spPr>
        <p:txBody>
          <a:bodyPr/>
          <a:lstStyle/>
          <a:p>
            <a:r>
              <a:rPr lang="pl-PL" dirty="0"/>
              <a:t>Identyczna sytuacja jak w poprzednich modelach.</a:t>
            </a:r>
          </a:p>
        </p:txBody>
      </p:sp>
      <p:pic>
        <p:nvPicPr>
          <p:cNvPr id="8" name="Obraz 7">
            <a:extLst>
              <a:ext uri="{FF2B5EF4-FFF2-40B4-BE49-F238E27FC236}">
                <a16:creationId xmlns:a16="http://schemas.microsoft.com/office/drawing/2014/main" id="{6583E462-14BA-D2BC-3ABC-2E183C0067D7}"/>
              </a:ext>
            </a:extLst>
          </p:cNvPr>
          <p:cNvPicPr>
            <a:picLocks noChangeAspect="1"/>
          </p:cNvPicPr>
          <p:nvPr/>
        </p:nvPicPr>
        <p:blipFill rotWithShape="1">
          <a:blip r:embed="rId3">
            <a:extLst>
              <a:ext uri="{28A0092B-C50C-407E-A947-70E740481C1C}">
                <a14:useLocalDpi xmlns:a14="http://schemas.microsoft.com/office/drawing/2010/main" val="0"/>
              </a:ext>
            </a:extLst>
          </a:blip>
          <a:srcRect l="687"/>
          <a:stretch/>
        </p:blipFill>
        <p:spPr>
          <a:xfrm>
            <a:off x="7368863" y="3428999"/>
            <a:ext cx="4823137" cy="3399529"/>
          </a:xfrm>
          <a:prstGeom prst="rect">
            <a:avLst/>
          </a:prstGeom>
        </p:spPr>
      </p:pic>
    </p:spTree>
    <p:extLst>
      <p:ext uri="{BB962C8B-B14F-4D97-AF65-F5344CB8AC3E}">
        <p14:creationId xmlns:p14="http://schemas.microsoft.com/office/powerpoint/2010/main" val="2968331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9A0376C-C711-75E8-BB7A-3C59A95758C4}"/>
              </a:ext>
            </a:extLst>
          </p:cNvPr>
          <p:cNvSpPr>
            <a:spLocks noGrp="1"/>
          </p:cNvSpPr>
          <p:nvPr>
            <p:ph type="title"/>
          </p:nvPr>
        </p:nvSpPr>
        <p:spPr>
          <a:xfrm>
            <a:off x="0" y="11520"/>
            <a:ext cx="4042800" cy="1440000"/>
          </a:xfrm>
        </p:spPr>
        <p:txBody>
          <a:bodyPr>
            <a:normAutofit fontScale="90000"/>
          </a:bodyPr>
          <a:lstStyle/>
          <a:p>
            <a:r>
              <a:rPr lang="pl-PL" dirty="0"/>
              <a:t>Krzywa uczenia</a:t>
            </a:r>
            <a:br>
              <a:rPr lang="pl-PL" dirty="0"/>
            </a:br>
            <a:r>
              <a:rPr lang="pl-PL" dirty="0"/>
              <a:t>(</a:t>
            </a:r>
            <a:r>
              <a:rPr lang="pl-PL" dirty="0" err="1"/>
              <a:t>gradien</a:t>
            </a:r>
            <a:r>
              <a:rPr lang="pl-PL" dirty="0"/>
              <a:t> i </a:t>
            </a:r>
            <a:r>
              <a:rPr lang="pl-PL" dirty="0" err="1"/>
              <a:t>random</a:t>
            </a:r>
            <a:r>
              <a:rPr lang="pl-PL" dirty="0"/>
              <a:t> </a:t>
            </a:r>
            <a:r>
              <a:rPr lang="pl-PL" dirty="0" err="1"/>
              <a:t>forest</a:t>
            </a:r>
            <a:r>
              <a:rPr lang="pl-PL" dirty="0"/>
              <a:t>)</a:t>
            </a:r>
          </a:p>
        </p:txBody>
      </p:sp>
      <p:pic>
        <p:nvPicPr>
          <p:cNvPr id="6" name="Symbol zastępczy zawartości 5">
            <a:extLst>
              <a:ext uri="{FF2B5EF4-FFF2-40B4-BE49-F238E27FC236}">
                <a16:creationId xmlns:a16="http://schemas.microsoft.com/office/drawing/2014/main" id="{EC88E8EA-731D-BE66-C02E-1B9FF89E26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0318" y="0"/>
            <a:ext cx="5040001" cy="3528000"/>
          </a:xfrm>
        </p:spPr>
      </p:pic>
      <p:sp>
        <p:nvSpPr>
          <p:cNvPr id="4" name="Symbol zastępczy tekstu 3">
            <a:extLst>
              <a:ext uri="{FF2B5EF4-FFF2-40B4-BE49-F238E27FC236}">
                <a16:creationId xmlns:a16="http://schemas.microsoft.com/office/drawing/2014/main" id="{67A8EFD0-942C-A806-20D8-7E77D2399C61}"/>
              </a:ext>
            </a:extLst>
          </p:cNvPr>
          <p:cNvSpPr>
            <a:spLocks noGrp="1"/>
          </p:cNvSpPr>
          <p:nvPr>
            <p:ph type="body" sz="half" idx="2"/>
          </p:nvPr>
        </p:nvSpPr>
        <p:spPr>
          <a:xfrm>
            <a:off x="0" y="1560420"/>
            <a:ext cx="4042800" cy="3600000"/>
          </a:xfrm>
        </p:spPr>
        <p:txBody>
          <a:bodyPr/>
          <a:lstStyle/>
          <a:p>
            <a:r>
              <a:rPr lang="pl-PL" dirty="0"/>
              <a:t>Oba modele zdają się dawać dobre wyniki, ale mają pewne różnice w swoim zachowaniu. Gradient </a:t>
            </a:r>
            <a:r>
              <a:rPr lang="pl-PL" dirty="0" err="1"/>
              <a:t>Boosting</a:t>
            </a:r>
            <a:r>
              <a:rPr lang="pl-PL" dirty="0"/>
              <a:t> ma tendencję do większego dopasowania do danych treningowych, co może wymagać większej ostrożności przy regulowaniu </a:t>
            </a:r>
            <a:r>
              <a:rPr lang="pl-PL" dirty="0" err="1"/>
              <a:t>hiperparametrów</a:t>
            </a:r>
            <a:r>
              <a:rPr lang="pl-PL" dirty="0"/>
              <a:t>, aby uniknąć </a:t>
            </a:r>
            <a:r>
              <a:rPr lang="pl-PL" dirty="0" err="1"/>
              <a:t>overfittingu</a:t>
            </a:r>
            <a:r>
              <a:rPr lang="pl-PL" dirty="0"/>
              <a:t>. Z kolei </a:t>
            </a:r>
            <a:r>
              <a:rPr lang="pl-PL" dirty="0" err="1"/>
              <a:t>Random</a:t>
            </a:r>
            <a:r>
              <a:rPr lang="pl-PL" dirty="0"/>
              <a:t> </a:t>
            </a:r>
            <a:r>
              <a:rPr lang="pl-PL" dirty="0" err="1"/>
              <a:t>Forest</a:t>
            </a:r>
            <a:r>
              <a:rPr lang="pl-PL" dirty="0"/>
              <a:t> wydaje się być bardziej stabilny i mniej podatny na </a:t>
            </a:r>
            <a:r>
              <a:rPr lang="pl-PL" dirty="0" err="1"/>
              <a:t>overfitting</a:t>
            </a:r>
            <a:r>
              <a:rPr lang="pl-PL" dirty="0"/>
              <a:t>, zachowując dobrą zdolność do generalizacji na zbiorze walidacyjnym.</a:t>
            </a:r>
          </a:p>
        </p:txBody>
      </p:sp>
      <p:pic>
        <p:nvPicPr>
          <p:cNvPr id="8" name="Obraz 7">
            <a:extLst>
              <a:ext uri="{FF2B5EF4-FFF2-40B4-BE49-F238E27FC236}">
                <a16:creationId xmlns:a16="http://schemas.microsoft.com/office/drawing/2014/main" id="{ED81513C-0C00-0673-59C5-5F20D573B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000" y="3330000"/>
            <a:ext cx="5040000" cy="3528000"/>
          </a:xfrm>
          <a:prstGeom prst="rect">
            <a:avLst/>
          </a:prstGeom>
        </p:spPr>
      </p:pic>
    </p:spTree>
    <p:extLst>
      <p:ext uri="{BB962C8B-B14F-4D97-AF65-F5344CB8AC3E}">
        <p14:creationId xmlns:p14="http://schemas.microsoft.com/office/powerpoint/2010/main" val="2797038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4A02010-68FD-35B8-984A-2AFC38CD647F}"/>
              </a:ext>
            </a:extLst>
          </p:cNvPr>
          <p:cNvSpPr>
            <a:spLocks noGrp="1"/>
          </p:cNvSpPr>
          <p:nvPr>
            <p:ph type="title"/>
          </p:nvPr>
        </p:nvSpPr>
        <p:spPr>
          <a:xfrm>
            <a:off x="0" y="11520"/>
            <a:ext cx="4042800" cy="1440000"/>
          </a:xfrm>
        </p:spPr>
        <p:txBody>
          <a:bodyPr/>
          <a:lstStyle/>
          <a:p>
            <a:r>
              <a:rPr lang="pl-PL" dirty="0"/>
              <a:t>Wykres podsumowujący</a:t>
            </a:r>
          </a:p>
        </p:txBody>
      </p:sp>
      <p:pic>
        <p:nvPicPr>
          <p:cNvPr id="6" name="Symbol zastępczy zawartości 5">
            <a:extLst>
              <a:ext uri="{FF2B5EF4-FFF2-40B4-BE49-F238E27FC236}">
                <a16:creationId xmlns:a16="http://schemas.microsoft.com/office/drawing/2014/main" id="{D627BAC5-541D-34B5-A47D-DC92EABA61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2718" y="965200"/>
            <a:ext cx="7391400" cy="4927600"/>
          </a:xfrm>
        </p:spPr>
      </p:pic>
      <p:sp>
        <p:nvSpPr>
          <p:cNvPr id="4" name="Symbol zastępczy tekstu 3">
            <a:extLst>
              <a:ext uri="{FF2B5EF4-FFF2-40B4-BE49-F238E27FC236}">
                <a16:creationId xmlns:a16="http://schemas.microsoft.com/office/drawing/2014/main" id="{9D2B0667-55B1-F3D3-AF3F-C31F51183D5E}"/>
              </a:ext>
            </a:extLst>
          </p:cNvPr>
          <p:cNvSpPr>
            <a:spLocks noGrp="1"/>
          </p:cNvSpPr>
          <p:nvPr>
            <p:ph type="body" sz="half" idx="2"/>
          </p:nvPr>
        </p:nvSpPr>
        <p:spPr>
          <a:xfrm>
            <a:off x="0" y="1629000"/>
            <a:ext cx="4042800" cy="3600000"/>
          </a:xfrm>
        </p:spPr>
        <p:txBody>
          <a:bodyPr/>
          <a:lstStyle/>
          <a:p>
            <a:r>
              <a:rPr lang="pl-PL" dirty="0"/>
              <a:t>Najlepszym modelem jaki radzi sobie z przewidywaniem klasy jest drzewo decyzyjne. Żeby poprawić przewidywania klas, które wypadły najsłabiej potrzebujemy większą ilość danych, </a:t>
            </a:r>
            <a:r>
              <a:rPr lang="pl-PL"/>
              <a:t>żeby wyniki się poprawiły. </a:t>
            </a:r>
            <a:endParaRPr lang="pl-PL" dirty="0"/>
          </a:p>
        </p:txBody>
      </p:sp>
    </p:spTree>
    <p:extLst>
      <p:ext uri="{BB962C8B-B14F-4D97-AF65-F5344CB8AC3E}">
        <p14:creationId xmlns:p14="http://schemas.microsoft.com/office/powerpoint/2010/main" val="1890314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0418D5E-DA3A-6D29-48D3-3C7BC676042D}"/>
              </a:ext>
            </a:extLst>
          </p:cNvPr>
          <p:cNvSpPr>
            <a:spLocks noGrp="1"/>
          </p:cNvSpPr>
          <p:nvPr>
            <p:ph type="title"/>
          </p:nvPr>
        </p:nvSpPr>
        <p:spPr>
          <a:xfrm>
            <a:off x="1177270" y="281206"/>
            <a:ext cx="8280000" cy="1440000"/>
          </a:xfrm>
        </p:spPr>
        <p:txBody>
          <a:bodyPr/>
          <a:lstStyle/>
          <a:p>
            <a:r>
              <a:rPr lang="pl-PL" dirty="0"/>
              <a:t>Objaśnienie kolumn</a:t>
            </a:r>
          </a:p>
        </p:txBody>
      </p:sp>
      <p:sp>
        <p:nvSpPr>
          <p:cNvPr id="3" name="Symbol zastępczy zawartości 2">
            <a:extLst>
              <a:ext uri="{FF2B5EF4-FFF2-40B4-BE49-F238E27FC236}">
                <a16:creationId xmlns:a16="http://schemas.microsoft.com/office/drawing/2014/main" id="{1267E5AA-F662-0638-F10A-12BB3EAF43D5}"/>
              </a:ext>
            </a:extLst>
          </p:cNvPr>
          <p:cNvSpPr>
            <a:spLocks noGrp="1"/>
          </p:cNvSpPr>
          <p:nvPr>
            <p:ph sz="half" idx="1"/>
          </p:nvPr>
        </p:nvSpPr>
        <p:spPr>
          <a:xfrm>
            <a:off x="1177270" y="2718299"/>
            <a:ext cx="4500000" cy="3600000"/>
          </a:xfrm>
        </p:spPr>
        <p:txBody>
          <a:bodyPr>
            <a:normAutofit fontScale="85000" lnSpcReduction="10000"/>
          </a:bodyPr>
          <a:lstStyle/>
          <a:p>
            <a:r>
              <a:rPr lang="pl-PL" dirty="0"/>
              <a:t>Kod: kod pola bitwy (niepotrzebny do analizy).</a:t>
            </a:r>
          </a:p>
          <a:p>
            <a:r>
              <a:rPr lang="pl-PL" dirty="0"/>
              <a:t>Frakcja: frakcja gracza (Horda lub Sojusz).</a:t>
            </a:r>
          </a:p>
          <a:p>
            <a:r>
              <a:rPr lang="pl-PL" dirty="0"/>
              <a:t>Klasa: klasa gracza (wojownik, paladyn, łowca, łotrzyk, kapłan, rycerz śmierci, szaman, mag, czarnoksiężnik, mnich, druid, łowca demonów).</a:t>
            </a:r>
          </a:p>
          <a:p>
            <a:r>
              <a:rPr lang="pl-PL" dirty="0"/>
              <a:t>KB: liczba śmiertelnych zabójstw zadanych przez gracza.</a:t>
            </a:r>
          </a:p>
          <a:p>
            <a:r>
              <a:rPr lang="pl-PL" dirty="0"/>
              <a:t>D: liczba zabójstw, w których gracz zginął.</a:t>
            </a:r>
          </a:p>
          <a:p>
            <a:r>
              <a:rPr lang="pl-PL" dirty="0"/>
              <a:t>HK: liczba zabójstw, do których przyczynił się gracz lub jego grupa.</a:t>
            </a:r>
          </a:p>
          <a:p>
            <a:r>
              <a:rPr lang="pl-PL" dirty="0"/>
              <a:t>DD: obrażenia zadane przez gracza.</a:t>
            </a:r>
          </a:p>
        </p:txBody>
      </p:sp>
      <p:sp>
        <p:nvSpPr>
          <p:cNvPr id="5" name="Symbol zastępczy zawartości 4">
            <a:extLst>
              <a:ext uri="{FF2B5EF4-FFF2-40B4-BE49-F238E27FC236}">
                <a16:creationId xmlns:a16="http://schemas.microsoft.com/office/drawing/2014/main" id="{433ABEC2-5771-2D56-C81E-D4CB3D3502EA}"/>
              </a:ext>
            </a:extLst>
          </p:cNvPr>
          <p:cNvSpPr>
            <a:spLocks noGrp="1"/>
          </p:cNvSpPr>
          <p:nvPr>
            <p:ph sz="half" idx="2"/>
          </p:nvPr>
        </p:nvSpPr>
        <p:spPr>
          <a:xfrm>
            <a:off x="6096000" y="2718299"/>
            <a:ext cx="4500000" cy="3600000"/>
          </a:xfrm>
        </p:spPr>
        <p:txBody>
          <a:bodyPr>
            <a:normAutofit fontScale="85000" lnSpcReduction="10000"/>
          </a:bodyPr>
          <a:lstStyle/>
          <a:p>
            <a:r>
              <a:rPr lang="pl-PL" dirty="0"/>
              <a:t>HD: leczenie zadane przez gracza.</a:t>
            </a:r>
          </a:p>
          <a:p>
            <a:r>
              <a:rPr lang="pl-PL" dirty="0"/>
              <a:t>Honor: honor przyznany graczowi.</a:t>
            </a:r>
          </a:p>
          <a:p>
            <a:r>
              <a:rPr lang="pl-PL" dirty="0"/>
              <a:t>Wygrana: 1, jeśli gracz wygrał.</a:t>
            </a:r>
          </a:p>
          <a:p>
            <a:r>
              <a:rPr lang="pl-PL" dirty="0"/>
              <a:t>Przegrana: 1, jeśli gracz przegrał.</a:t>
            </a:r>
          </a:p>
          <a:p>
            <a:r>
              <a:rPr lang="pl-PL" dirty="0" err="1"/>
              <a:t>Rol</a:t>
            </a:r>
            <a:r>
              <a:rPr lang="pl-PL" dirty="0"/>
              <a:t>: </a:t>
            </a:r>
            <a:r>
              <a:rPr lang="pl-PL" dirty="0" err="1"/>
              <a:t>dps</a:t>
            </a:r>
            <a:r>
              <a:rPr lang="pl-PL" dirty="0"/>
              <a:t>, jeśli gracz zadaje obrażenia; </a:t>
            </a:r>
            <a:r>
              <a:rPr lang="pl-PL" dirty="0" err="1"/>
              <a:t>heal</a:t>
            </a:r>
            <a:r>
              <a:rPr lang="pl-PL" dirty="0"/>
              <a:t>, jeśli gracz koncentruje się na leczeniu sojuszników. </a:t>
            </a:r>
          </a:p>
          <a:p>
            <a:r>
              <a:rPr lang="pl-PL" dirty="0"/>
              <a:t>BE: w niektórych tygodniach organizowane jest wydarzenie bonusowe, w którym zdobywany honor jest zwiększany. 1, jeśli pole bitwy miało miejsce w danym tygodniu.</a:t>
            </a:r>
          </a:p>
          <a:p>
            <a:pPr marL="0" indent="0">
              <a:buNone/>
            </a:pPr>
            <a:endParaRPr lang="pl-PL" dirty="0"/>
          </a:p>
        </p:txBody>
      </p:sp>
    </p:spTree>
    <p:extLst>
      <p:ext uri="{BB962C8B-B14F-4D97-AF65-F5344CB8AC3E}">
        <p14:creationId xmlns:p14="http://schemas.microsoft.com/office/powerpoint/2010/main" val="295382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464A650-A6D2-3E43-7563-97285A86D611}"/>
              </a:ext>
            </a:extLst>
          </p:cNvPr>
          <p:cNvSpPr>
            <a:spLocks noGrp="1"/>
          </p:cNvSpPr>
          <p:nvPr>
            <p:ph type="title"/>
          </p:nvPr>
        </p:nvSpPr>
        <p:spPr>
          <a:xfrm>
            <a:off x="0" y="0"/>
            <a:ext cx="4042800" cy="1440000"/>
          </a:xfrm>
        </p:spPr>
        <p:txBody>
          <a:bodyPr/>
          <a:lstStyle/>
          <a:p>
            <a:r>
              <a:rPr lang="pl-PL" dirty="0" err="1"/>
              <a:t>Heatmap</a:t>
            </a:r>
            <a:endParaRPr lang="pl-PL" dirty="0"/>
          </a:p>
        </p:txBody>
      </p:sp>
      <p:sp>
        <p:nvSpPr>
          <p:cNvPr id="4" name="Symbol zastępczy tekstu 3">
            <a:extLst>
              <a:ext uri="{FF2B5EF4-FFF2-40B4-BE49-F238E27FC236}">
                <a16:creationId xmlns:a16="http://schemas.microsoft.com/office/drawing/2014/main" id="{899898E5-D7C4-C0D1-E8FE-124C6AEDAD8B}"/>
              </a:ext>
            </a:extLst>
          </p:cNvPr>
          <p:cNvSpPr>
            <a:spLocks noGrp="1"/>
          </p:cNvSpPr>
          <p:nvPr>
            <p:ph type="body" sz="half" idx="2"/>
          </p:nvPr>
        </p:nvSpPr>
        <p:spPr>
          <a:xfrm>
            <a:off x="0" y="1628999"/>
            <a:ext cx="4042801" cy="3600000"/>
          </a:xfrm>
        </p:spPr>
        <p:txBody>
          <a:bodyPr>
            <a:normAutofit/>
          </a:bodyPr>
          <a:lstStyle/>
          <a:p>
            <a:r>
              <a:rPr lang="pl-PL" dirty="0" err="1"/>
              <a:t>Honorable</a:t>
            </a:r>
            <a:r>
              <a:rPr lang="pl-PL" dirty="0"/>
              <a:t> </a:t>
            </a:r>
            <a:r>
              <a:rPr lang="pl-PL" dirty="0" err="1"/>
              <a:t>kills</a:t>
            </a:r>
            <a:r>
              <a:rPr lang="pl-PL" dirty="0"/>
              <a:t> - dobrze </a:t>
            </a:r>
            <a:r>
              <a:rPr lang="pl-PL" dirty="0" err="1"/>
              <a:t>koleruja</a:t>
            </a:r>
            <a:r>
              <a:rPr lang="pl-PL" dirty="0"/>
              <a:t> z Win, Honor i Killing </a:t>
            </a:r>
            <a:r>
              <a:rPr lang="pl-PL" dirty="0" err="1"/>
              <a:t>Blows</a:t>
            </a:r>
            <a:r>
              <a:rPr lang="pl-PL" dirty="0"/>
              <a:t>. </a:t>
            </a:r>
            <a:r>
              <a:rPr lang="pl-PL" dirty="0" err="1"/>
              <a:t>Koleracje</a:t>
            </a:r>
            <a:r>
              <a:rPr lang="pl-PL" dirty="0"/>
              <a:t> te nie powinny burzyć </a:t>
            </a:r>
            <a:r>
              <a:rPr lang="pl-PL" dirty="0" err="1"/>
              <a:t>modelu.Widzimy</a:t>
            </a:r>
            <a:r>
              <a:rPr lang="pl-PL" dirty="0"/>
              <a:t> też że HK są nieznacznie powiązane z '</a:t>
            </a:r>
            <a:r>
              <a:rPr lang="pl-PL" dirty="0" err="1"/>
              <a:t>Death</a:t>
            </a:r>
            <a:r>
              <a:rPr lang="pl-PL" dirty="0"/>
              <a:t>'. Ma to sens, gdyż jeśli gracz ma więcej HK to rzadziej umiera.</a:t>
            </a:r>
          </a:p>
          <a:p>
            <a:r>
              <a:rPr lang="pl-PL" dirty="0" err="1"/>
              <a:t>Damage</a:t>
            </a:r>
            <a:r>
              <a:rPr lang="pl-PL" dirty="0"/>
              <a:t> </a:t>
            </a:r>
            <a:r>
              <a:rPr lang="pl-PL" dirty="0" err="1"/>
              <a:t>done</a:t>
            </a:r>
            <a:r>
              <a:rPr lang="pl-PL" dirty="0"/>
              <a:t> i Killing </a:t>
            </a:r>
            <a:r>
              <a:rPr lang="pl-PL" dirty="0" err="1"/>
              <a:t>Blows</a:t>
            </a:r>
            <a:r>
              <a:rPr lang="pl-PL" dirty="0"/>
              <a:t> - wysoka korelacja, ale nie aż tak wysoka aby popsuć model.</a:t>
            </a:r>
          </a:p>
          <a:p>
            <a:r>
              <a:rPr lang="pl-PL" dirty="0"/>
              <a:t>Honor i Win - widzimy, że te 2 zmienne są mocno </a:t>
            </a:r>
            <a:r>
              <a:rPr lang="pl-PL" dirty="0" err="1"/>
              <a:t>skolerowane</a:t>
            </a:r>
            <a:r>
              <a:rPr lang="pl-PL" dirty="0"/>
              <a:t>. Jeżeli byśmy chcieli </a:t>
            </a:r>
            <a:r>
              <a:rPr lang="pl-PL" dirty="0" err="1"/>
              <a:t>utowrzyć</a:t>
            </a:r>
            <a:r>
              <a:rPr lang="pl-PL" dirty="0"/>
              <a:t> model, który będzie przewidywał wygraną, zmienna 'Honor' będzie tą najważniejszą. W takim wypadku będziemy musieli pomyśleć o jej usunięciu.</a:t>
            </a:r>
          </a:p>
          <a:p>
            <a:r>
              <a:rPr lang="pl-PL" dirty="0"/>
              <a:t>Win i Lose - idealna korelacja ujemna.</a:t>
            </a:r>
          </a:p>
        </p:txBody>
      </p:sp>
      <p:pic>
        <p:nvPicPr>
          <p:cNvPr id="16" name="Symbol zastępczy zawartości 15">
            <a:extLst>
              <a:ext uri="{FF2B5EF4-FFF2-40B4-BE49-F238E27FC236}">
                <a16:creationId xmlns:a16="http://schemas.microsoft.com/office/drawing/2014/main" id="{02D7212E-46E8-F590-57BB-F4F77C0059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2763" y="1264707"/>
            <a:ext cx="6492875" cy="4328583"/>
          </a:xfrm>
        </p:spPr>
      </p:pic>
    </p:spTree>
    <p:extLst>
      <p:ext uri="{BB962C8B-B14F-4D97-AF65-F5344CB8AC3E}">
        <p14:creationId xmlns:p14="http://schemas.microsoft.com/office/powerpoint/2010/main" val="2298895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0A97387-C3D8-1FEF-4DA3-76BE968A7C6C}"/>
              </a:ext>
            </a:extLst>
          </p:cNvPr>
          <p:cNvSpPr>
            <a:spLocks noGrp="1"/>
          </p:cNvSpPr>
          <p:nvPr>
            <p:ph type="title"/>
          </p:nvPr>
        </p:nvSpPr>
        <p:spPr>
          <a:xfrm>
            <a:off x="0" y="13569"/>
            <a:ext cx="3908612" cy="1078453"/>
          </a:xfrm>
        </p:spPr>
        <p:txBody>
          <a:bodyPr/>
          <a:lstStyle/>
          <a:p>
            <a:r>
              <a:rPr lang="pl-PL" dirty="0"/>
              <a:t>Frakcje – analiza </a:t>
            </a:r>
          </a:p>
        </p:txBody>
      </p:sp>
      <p:sp>
        <p:nvSpPr>
          <p:cNvPr id="4" name="Symbol zastępczy tekstu 3">
            <a:extLst>
              <a:ext uri="{FF2B5EF4-FFF2-40B4-BE49-F238E27FC236}">
                <a16:creationId xmlns:a16="http://schemas.microsoft.com/office/drawing/2014/main" id="{9BEB5805-3DB1-FF5D-EA56-14214E698311}"/>
              </a:ext>
            </a:extLst>
          </p:cNvPr>
          <p:cNvSpPr>
            <a:spLocks noGrp="1"/>
          </p:cNvSpPr>
          <p:nvPr>
            <p:ph type="body" sz="half" idx="2"/>
          </p:nvPr>
        </p:nvSpPr>
        <p:spPr>
          <a:xfrm>
            <a:off x="0" y="1629000"/>
            <a:ext cx="4042800" cy="3600000"/>
          </a:xfrm>
        </p:spPr>
        <p:txBody>
          <a:bodyPr/>
          <a:lstStyle/>
          <a:p>
            <a:r>
              <a:rPr lang="pl-PL" dirty="0"/>
              <a:t>Możemy zauważyć, że wybór frakcji był bardzo zbalansowany, różnica wynosiła zaledwie 0,5%.</a:t>
            </a:r>
          </a:p>
        </p:txBody>
      </p:sp>
      <p:pic>
        <p:nvPicPr>
          <p:cNvPr id="10" name="Symbol zastępczy zawartości 9">
            <a:extLst>
              <a:ext uri="{FF2B5EF4-FFF2-40B4-BE49-F238E27FC236}">
                <a16:creationId xmlns:a16="http://schemas.microsoft.com/office/drawing/2014/main" id="{CD6346CB-D7D4-A576-76BA-800776C6F7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0302" y="800100"/>
            <a:ext cx="5257800" cy="5257800"/>
          </a:xfrm>
        </p:spPr>
      </p:pic>
    </p:spTree>
    <p:extLst>
      <p:ext uri="{BB962C8B-B14F-4D97-AF65-F5344CB8AC3E}">
        <p14:creationId xmlns:p14="http://schemas.microsoft.com/office/powerpoint/2010/main" val="359817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A00740A-D838-E531-5813-C8A3F3D20F4A}"/>
              </a:ext>
            </a:extLst>
          </p:cNvPr>
          <p:cNvSpPr>
            <a:spLocks noGrp="1"/>
          </p:cNvSpPr>
          <p:nvPr>
            <p:ph type="title"/>
          </p:nvPr>
        </p:nvSpPr>
        <p:spPr>
          <a:xfrm>
            <a:off x="0" y="0"/>
            <a:ext cx="4043082" cy="1440000"/>
          </a:xfrm>
        </p:spPr>
        <p:txBody>
          <a:bodyPr/>
          <a:lstStyle/>
          <a:p>
            <a:r>
              <a:rPr lang="pl-PL" dirty="0"/>
              <a:t>Frakcje – analiza </a:t>
            </a:r>
          </a:p>
        </p:txBody>
      </p:sp>
      <p:sp>
        <p:nvSpPr>
          <p:cNvPr id="4" name="Symbol zastępczy tekstu 3">
            <a:extLst>
              <a:ext uri="{FF2B5EF4-FFF2-40B4-BE49-F238E27FC236}">
                <a16:creationId xmlns:a16="http://schemas.microsoft.com/office/drawing/2014/main" id="{00F2D43F-A01B-97FF-E63A-C2E163C966DC}"/>
              </a:ext>
            </a:extLst>
          </p:cNvPr>
          <p:cNvSpPr>
            <a:spLocks noGrp="1"/>
          </p:cNvSpPr>
          <p:nvPr>
            <p:ph type="body" sz="half" idx="2"/>
          </p:nvPr>
        </p:nvSpPr>
        <p:spPr>
          <a:xfrm>
            <a:off x="0" y="1947094"/>
            <a:ext cx="4042800" cy="3600000"/>
          </a:xfrm>
        </p:spPr>
        <p:txBody>
          <a:bodyPr/>
          <a:lstStyle/>
          <a:p>
            <a:r>
              <a:rPr lang="pl-PL" dirty="0"/>
              <a:t>Wykresy pokazują iż bilans wygranych i przegranych jest porównywalny do siebie, ale z lekką korzyścią dla Hordy. Ale to, że ten bilans jest porównywalny jest to dobry znak iż wskazuje, że balans klasami jest dobry i nie faworyzują żadnej z frakcji.</a:t>
            </a:r>
          </a:p>
        </p:txBody>
      </p:sp>
      <p:pic>
        <p:nvPicPr>
          <p:cNvPr id="10" name="Symbol zastępczy zawartości 9">
            <a:extLst>
              <a:ext uri="{FF2B5EF4-FFF2-40B4-BE49-F238E27FC236}">
                <a16:creationId xmlns:a16="http://schemas.microsoft.com/office/drawing/2014/main" id="{7CE0C5D8-1092-E3FE-F83F-993F9E8B80A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455" r="15038"/>
          <a:stretch/>
        </p:blipFill>
        <p:spPr>
          <a:xfrm>
            <a:off x="4964955" y="1705552"/>
            <a:ext cx="6205068" cy="3446896"/>
          </a:xfrm>
        </p:spPr>
      </p:pic>
    </p:spTree>
    <p:extLst>
      <p:ext uri="{BB962C8B-B14F-4D97-AF65-F5344CB8AC3E}">
        <p14:creationId xmlns:p14="http://schemas.microsoft.com/office/powerpoint/2010/main" val="361026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7EA83FF-8849-776F-3CAF-F715C1282C6C}"/>
              </a:ext>
            </a:extLst>
          </p:cNvPr>
          <p:cNvSpPr>
            <a:spLocks noGrp="1"/>
          </p:cNvSpPr>
          <p:nvPr>
            <p:ph type="title"/>
          </p:nvPr>
        </p:nvSpPr>
        <p:spPr>
          <a:xfrm>
            <a:off x="0" y="0"/>
            <a:ext cx="4042800" cy="1440000"/>
          </a:xfrm>
        </p:spPr>
        <p:txBody>
          <a:bodyPr/>
          <a:lstStyle/>
          <a:p>
            <a:r>
              <a:rPr lang="pl-PL" dirty="0"/>
              <a:t>Frakcje – analiza </a:t>
            </a:r>
          </a:p>
        </p:txBody>
      </p:sp>
      <p:sp>
        <p:nvSpPr>
          <p:cNvPr id="4" name="Symbol zastępczy tekstu 3">
            <a:extLst>
              <a:ext uri="{FF2B5EF4-FFF2-40B4-BE49-F238E27FC236}">
                <a16:creationId xmlns:a16="http://schemas.microsoft.com/office/drawing/2014/main" id="{D0DE0922-8090-B9F3-5635-1BA02DE539E0}"/>
              </a:ext>
            </a:extLst>
          </p:cNvPr>
          <p:cNvSpPr>
            <a:spLocks noGrp="1"/>
          </p:cNvSpPr>
          <p:nvPr>
            <p:ph type="body" sz="half" idx="2"/>
          </p:nvPr>
        </p:nvSpPr>
        <p:spPr>
          <a:xfrm>
            <a:off x="0" y="1789865"/>
            <a:ext cx="4042800" cy="3600000"/>
          </a:xfrm>
        </p:spPr>
        <p:txBody>
          <a:bodyPr/>
          <a:lstStyle/>
          <a:p>
            <a:r>
              <a:rPr lang="pl-PL" dirty="0"/>
              <a:t>Rozkład ról jest bardzo podobny, chociaż widzimy, że Przymierze ma ciut większy DPS. Jednak rozbieżność nie jest na tyle duża, aby się tym zamartwiać.</a:t>
            </a:r>
          </a:p>
        </p:txBody>
      </p:sp>
      <p:pic>
        <p:nvPicPr>
          <p:cNvPr id="10" name="Symbol zastępczy zawartości 9">
            <a:extLst>
              <a:ext uri="{FF2B5EF4-FFF2-40B4-BE49-F238E27FC236}">
                <a16:creationId xmlns:a16="http://schemas.microsoft.com/office/drawing/2014/main" id="{922EC00F-168B-E485-86DA-A417217E2EB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018" r="14880"/>
          <a:stretch/>
        </p:blipFill>
        <p:spPr>
          <a:xfrm>
            <a:off x="5294970" y="1789865"/>
            <a:ext cx="5866090" cy="3278270"/>
          </a:xfrm>
        </p:spPr>
      </p:pic>
    </p:spTree>
    <p:extLst>
      <p:ext uri="{BB962C8B-B14F-4D97-AF65-F5344CB8AC3E}">
        <p14:creationId xmlns:p14="http://schemas.microsoft.com/office/powerpoint/2010/main" val="2185565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ABEAA4-0F7F-466E-3EFC-4FF0D038B2EA}"/>
              </a:ext>
            </a:extLst>
          </p:cNvPr>
          <p:cNvSpPr>
            <a:spLocks noGrp="1"/>
          </p:cNvSpPr>
          <p:nvPr>
            <p:ph type="title"/>
          </p:nvPr>
        </p:nvSpPr>
        <p:spPr>
          <a:xfrm>
            <a:off x="0" y="11520"/>
            <a:ext cx="4042800" cy="1440000"/>
          </a:xfrm>
        </p:spPr>
        <p:txBody>
          <a:bodyPr/>
          <a:lstStyle/>
          <a:p>
            <a:r>
              <a:rPr lang="pl-PL" dirty="0"/>
              <a:t>Frakcje – analiza </a:t>
            </a:r>
          </a:p>
        </p:txBody>
      </p:sp>
      <p:pic>
        <p:nvPicPr>
          <p:cNvPr id="6" name="Symbol zastępczy zawartości 5">
            <a:extLst>
              <a:ext uri="{FF2B5EF4-FFF2-40B4-BE49-F238E27FC236}">
                <a16:creationId xmlns:a16="http://schemas.microsoft.com/office/drawing/2014/main" id="{8BDA1F73-EF77-089A-D27C-5AE130410A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8212" y="1451520"/>
            <a:ext cx="7673788" cy="3712162"/>
          </a:xfrm>
        </p:spPr>
      </p:pic>
      <p:sp>
        <p:nvSpPr>
          <p:cNvPr id="4" name="Symbol zastępczy tekstu 3">
            <a:extLst>
              <a:ext uri="{FF2B5EF4-FFF2-40B4-BE49-F238E27FC236}">
                <a16:creationId xmlns:a16="http://schemas.microsoft.com/office/drawing/2014/main" id="{3998099B-6237-6BDC-21FC-28327F27F1FD}"/>
              </a:ext>
            </a:extLst>
          </p:cNvPr>
          <p:cNvSpPr>
            <a:spLocks noGrp="1"/>
          </p:cNvSpPr>
          <p:nvPr>
            <p:ph type="body" sz="half" idx="2"/>
          </p:nvPr>
        </p:nvSpPr>
        <p:spPr>
          <a:xfrm>
            <a:off x="0" y="1629000"/>
            <a:ext cx="4042800" cy="3600000"/>
          </a:xfrm>
        </p:spPr>
        <p:txBody>
          <a:bodyPr/>
          <a:lstStyle/>
          <a:p>
            <a:r>
              <a:rPr lang="pl-PL" dirty="0"/>
              <a:t>Jak można zauważyć na wykresie, gracze Alliance mają ciut więcej zgonów niż gracze Hordy. Widzimy na przykładzie klasy Huntera, </a:t>
            </a:r>
            <a:r>
              <a:rPr lang="pl-PL" dirty="0" err="1"/>
              <a:t>Palladina</a:t>
            </a:r>
            <a:r>
              <a:rPr lang="pl-PL" dirty="0"/>
              <a:t>, </a:t>
            </a:r>
            <a:r>
              <a:rPr lang="pl-PL" dirty="0" err="1"/>
              <a:t>Priesta</a:t>
            </a:r>
            <a:r>
              <a:rPr lang="pl-PL" dirty="0"/>
              <a:t>, Demon Huntera, </a:t>
            </a:r>
            <a:r>
              <a:rPr lang="pl-PL" dirty="0" err="1"/>
              <a:t>Warlocka</a:t>
            </a:r>
            <a:r>
              <a:rPr lang="pl-PL" dirty="0"/>
              <a:t>, Monka i Maga, że gracze Przymierza tych klas częściej umierają. Może to też wynikać z tego, iż w Hordzie mamy więcej graczy, która gra </a:t>
            </a:r>
            <a:r>
              <a:rPr lang="pl-PL" dirty="0" err="1"/>
              <a:t>healami</a:t>
            </a:r>
            <a:r>
              <a:rPr lang="pl-PL" dirty="0"/>
              <a:t> stąd ich większa przeżywalność.</a:t>
            </a:r>
          </a:p>
        </p:txBody>
      </p:sp>
    </p:spTree>
    <p:extLst>
      <p:ext uri="{BB962C8B-B14F-4D97-AF65-F5344CB8AC3E}">
        <p14:creationId xmlns:p14="http://schemas.microsoft.com/office/powerpoint/2010/main" val="3938519244"/>
      </p:ext>
    </p:extLst>
  </p:cSld>
  <p:clrMapOvr>
    <a:masterClrMapping/>
  </p:clrMapOvr>
</p:sld>
</file>

<file path=ppt/theme/theme1.xml><?xml version="1.0" encoding="utf-8"?>
<a:theme xmlns:a="http://schemas.openxmlformats.org/drawingml/2006/main" name="Retrospekcja">
  <a:themeElements>
    <a:clrScheme name="Retrospekc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kcj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cj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738</TotalTime>
  <Words>1986</Words>
  <Application>Microsoft Office PowerPoint</Application>
  <PresentationFormat>Panoramiczny</PresentationFormat>
  <Paragraphs>94</Paragraphs>
  <Slides>35</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35</vt:i4>
      </vt:variant>
    </vt:vector>
  </HeadingPairs>
  <TitlesOfParts>
    <vt:vector size="38" baseType="lpstr">
      <vt:lpstr>Calibri</vt:lpstr>
      <vt:lpstr>Calibri Light</vt:lpstr>
      <vt:lpstr>Retrospekcja</vt:lpstr>
      <vt:lpstr>World of Warcraft</vt:lpstr>
      <vt:lpstr> Opis projektu</vt:lpstr>
      <vt:lpstr>Cel projektu</vt:lpstr>
      <vt:lpstr>Objaśnienie kolumn</vt:lpstr>
      <vt:lpstr>Heatmap</vt:lpstr>
      <vt:lpstr>Frakcje – analiza </vt:lpstr>
      <vt:lpstr>Frakcje – analiza </vt:lpstr>
      <vt:lpstr>Frakcje – analiza </vt:lpstr>
      <vt:lpstr>Frakcje – analiza </vt:lpstr>
      <vt:lpstr>Klasy - analiza</vt:lpstr>
      <vt:lpstr>Klasy - analiza</vt:lpstr>
      <vt:lpstr>Klasy - analiza</vt:lpstr>
      <vt:lpstr>Klasy - analiza</vt:lpstr>
      <vt:lpstr>Klasy - analiza</vt:lpstr>
      <vt:lpstr>Rola - analiza</vt:lpstr>
      <vt:lpstr>Rola - analiza</vt:lpstr>
      <vt:lpstr>Rola - analiza</vt:lpstr>
      <vt:lpstr>Rola - analiza</vt:lpstr>
      <vt:lpstr>Rola - analiza</vt:lpstr>
      <vt:lpstr>Klasyfikacja</vt:lpstr>
      <vt:lpstr>Macierz pomyłek (MinMax, Standard)</vt:lpstr>
      <vt:lpstr>Macierz pomyłek (decision tree, gradient boosting)</vt:lpstr>
      <vt:lpstr>Macierz pomyłek (random forest i neutral network)</vt:lpstr>
      <vt:lpstr>Krzywa uczenia (gradien i random forest)</vt:lpstr>
      <vt:lpstr>Wykres podsumowujący</vt:lpstr>
      <vt:lpstr>Najważniejsze cechy</vt:lpstr>
      <vt:lpstr>Regresja  </vt:lpstr>
      <vt:lpstr>Krzywa uczenia (gradient i random forest)</vt:lpstr>
      <vt:lpstr>Wykres podsumowujący</vt:lpstr>
      <vt:lpstr>Klasyfikacja</vt:lpstr>
      <vt:lpstr>Macierz pomyłek (minmax, standard)</vt:lpstr>
      <vt:lpstr>Macierz pomyłek (decision tree, gradient boosting)</vt:lpstr>
      <vt:lpstr>Macierz pomyłek (random forest i neutral network)</vt:lpstr>
      <vt:lpstr>Krzywa uczenia (gradien i random forest)</vt:lpstr>
      <vt:lpstr>Wykres podsumowujący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Kowalkowski</dc:creator>
  <cp:lastModifiedBy>Daniel Kowalkowski</cp:lastModifiedBy>
  <cp:revision>5</cp:revision>
  <dcterms:created xsi:type="dcterms:W3CDTF">2024-07-02T14:20:44Z</dcterms:created>
  <dcterms:modified xsi:type="dcterms:W3CDTF">2024-07-03T22:14:21Z</dcterms:modified>
</cp:coreProperties>
</file>