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37" r:id="rId11"/>
    <p:sldId id="338" r:id="rId12"/>
    <p:sldId id="339" r:id="rId13"/>
    <p:sldId id="340" r:id="rId14"/>
    <p:sldId id="264" r:id="rId15"/>
    <p:sldId id="265" r:id="rId16"/>
    <p:sldId id="266" r:id="rId17"/>
    <p:sldId id="267" r:id="rId18"/>
    <p:sldId id="268" r:id="rId19"/>
    <p:sldId id="269" r:id="rId20"/>
    <p:sldId id="320" r:id="rId21"/>
    <p:sldId id="288" r:id="rId22"/>
    <p:sldId id="318" r:id="rId23"/>
    <p:sldId id="319" r:id="rId24"/>
    <p:sldId id="321" r:id="rId25"/>
    <p:sldId id="322" r:id="rId26"/>
    <p:sldId id="325" r:id="rId27"/>
    <p:sldId id="326" r:id="rId28"/>
    <p:sldId id="327" r:id="rId29"/>
    <p:sldId id="328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94" r:id="rId43"/>
    <p:sldId id="283" r:id="rId44"/>
    <p:sldId id="284" r:id="rId45"/>
    <p:sldId id="285" r:id="rId46"/>
    <p:sldId id="295" r:id="rId47"/>
    <p:sldId id="286" r:id="rId48"/>
    <p:sldId id="287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41" r:id="rId57"/>
    <p:sldId id="342" r:id="rId58"/>
    <p:sldId id="343" r:id="rId59"/>
    <p:sldId id="329" r:id="rId60"/>
    <p:sldId id="330" r:id="rId61"/>
    <p:sldId id="331" r:id="rId62"/>
    <p:sldId id="332" r:id="rId63"/>
    <p:sldId id="333" r:id="rId64"/>
    <p:sldId id="334" r:id="rId65"/>
    <p:sldId id="289" r:id="rId66"/>
    <p:sldId id="307" r:id="rId67"/>
    <p:sldId id="308" r:id="rId68"/>
    <p:sldId id="335" r:id="rId69"/>
    <p:sldId id="303" r:id="rId70"/>
    <p:sldId id="314" r:id="rId71"/>
    <p:sldId id="309" r:id="rId72"/>
    <p:sldId id="311" r:id="rId73"/>
    <p:sldId id="310" r:id="rId74"/>
    <p:sldId id="312" r:id="rId75"/>
    <p:sldId id="290" r:id="rId76"/>
    <p:sldId id="304" r:id="rId77"/>
    <p:sldId id="306" r:id="rId78"/>
    <p:sldId id="336" r:id="rId79"/>
    <p:sldId id="344" r:id="rId80"/>
    <p:sldId id="350" r:id="rId81"/>
    <p:sldId id="345" r:id="rId82"/>
    <p:sldId id="347" r:id="rId83"/>
    <p:sldId id="346" r:id="rId84"/>
    <p:sldId id="348" r:id="rId85"/>
    <p:sldId id="291" r:id="rId86"/>
    <p:sldId id="313" r:id="rId87"/>
    <p:sldId id="315" r:id="rId88"/>
    <p:sldId id="316" r:id="rId89"/>
    <p:sldId id="349" r:id="rId90"/>
    <p:sldId id="293" r:id="rId9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942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Styl jasny 2 — Ak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0046" autoAdjust="0"/>
  </p:normalViewPr>
  <p:slideViewPr>
    <p:cSldViewPr snapToGrid="0">
      <p:cViewPr varScale="1">
        <p:scale>
          <a:sx n="52" d="100"/>
          <a:sy n="52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8B16A-9ED7-49EC-A7AC-13601B09653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70D07-58C8-4BAB-B127-FE982AE9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4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DATABASE </a:t>
            </a:r>
            <a:r>
              <a:rPr lang="en-US" dirty="0" err="1"/>
              <a:t>movie_rental</a:t>
            </a:r>
            <a:r>
              <a:rPr lang="en-US" dirty="0"/>
              <a:t>;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0D07-58C8-4BAB-B127-FE982AE9FC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0D07-58C8-4BAB-B127-FE982AE9FC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30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0D07-58C8-4BAB-B127-FE982AE9FC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5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0D07-58C8-4BAB-B127-FE982AE9FC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0D07-58C8-4BAB-B127-FE982AE9FC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0D07-58C8-4BAB-B127-FE982AE9FC6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00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0D07-58C8-4BAB-B127-FE982AE9FC6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40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0D07-58C8-4BAB-B127-FE982AE9FC6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0D07-58C8-4BAB-B127-FE982AE9FC6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0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rot="5400000">
            <a:off x="0" y="0"/>
            <a:ext cx="2497680" cy="249768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50760" cy="12945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89960" cy="9608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6"/>
          <p:cNvPicPr/>
          <p:nvPr/>
        </p:nvPicPr>
        <p:blipFill>
          <a:blip r:embed="rId14"/>
          <a:stretch/>
        </p:blipFill>
        <p:spPr>
          <a:xfrm>
            <a:off x="10895040" y="-23400"/>
            <a:ext cx="2193120" cy="103176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pachefriends.org/pl/download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mailto:leszek.szczotka@o3.p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23880" y="1872000"/>
            <a:ext cx="9141840" cy="15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l-PL" sz="6000" b="0" strike="noStrike" spc="-1" dirty="0">
                <a:solidFill>
                  <a:srgbClr val="FFFFFF"/>
                </a:solidFill>
                <a:latin typeface="Arial Black"/>
                <a:ea typeface="DejaVu Sans"/>
              </a:rPr>
              <a:t>Bazy danych - SQL </a:t>
            </a:r>
            <a:r>
              <a:rPr dirty="0"/>
              <a:t/>
            </a:r>
            <a:br>
              <a:rPr dirty="0"/>
            </a:br>
            <a:endParaRPr lang="pl-PL" sz="60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23880" y="3169440"/>
            <a:ext cx="9141840" cy="165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l-PL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Na przykładzie </a:t>
            </a:r>
            <a:r>
              <a:rPr lang="pl-PL" sz="3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MySQL</a:t>
            </a:r>
            <a:endParaRPr lang="pl-PL" sz="3200" b="1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3511800" y="6356520"/>
            <a:ext cx="52988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144000"/>
            <a:ext cx="1089288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pl-PL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Wprowadzenie do baz danych</a:t>
            </a:r>
            <a:endParaRPr lang="pl-PL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40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417600" y="972000"/>
            <a:ext cx="11244960" cy="1343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pl-PL" sz="3200" b="1" spc="-1" dirty="0">
                <a:solidFill>
                  <a:srgbClr val="000000"/>
                </a:solidFill>
              </a:rPr>
              <a:t>Pierwsza postać normalna 1NF</a:t>
            </a:r>
            <a:endParaRPr lang="pl-PL" sz="32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pl-PL" sz="2400" spc="-1" dirty="0">
                <a:solidFill>
                  <a:srgbClr val="000000"/>
                </a:solidFill>
              </a:rPr>
              <a:t>Tabela jest w pierwszej postaci normalnej gdy pojedyncze pole tabeli zawiera informacje elementarną</a:t>
            </a:r>
            <a:r>
              <a:rPr lang="pl-PL" sz="2400" spc="-1" dirty="0">
                <a:solidFill>
                  <a:srgbClr val="000000"/>
                </a:solidFill>
                <a:latin typeface="Arial"/>
              </a:rPr>
              <a:t>.</a:t>
            </a:r>
            <a:endParaRPr lang="pl-PL" sz="32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3200" b="0" strike="noStrike" spc="-1" dirty="0">
              <a:latin typeface="Arial"/>
            </a:endParaRPr>
          </a:p>
          <a:p>
            <a:pPr marL="108000">
              <a:lnSpc>
                <a:spcPct val="100000"/>
              </a:lnSpc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984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417"/>
              </a:spcBef>
            </a:pPr>
            <a:endParaRPr lang="pl-PL" sz="3200" b="0" strike="noStrike" spc="-1" dirty="0"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89427"/>
              </p:ext>
            </p:extLst>
          </p:nvPr>
        </p:nvGraphicFramePr>
        <p:xfrm>
          <a:off x="838080" y="2477706"/>
          <a:ext cx="9220321" cy="10491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1147">
                  <a:extLst>
                    <a:ext uri="{9D8B030D-6E8A-4147-A177-3AD203B41FA5}">
                      <a16:colId xmlns:a16="http://schemas.microsoft.com/office/drawing/2014/main" xmlns="" val="3170525710"/>
                    </a:ext>
                  </a:extLst>
                </a:gridCol>
                <a:gridCol w="1532224">
                  <a:extLst>
                    <a:ext uri="{9D8B030D-6E8A-4147-A177-3AD203B41FA5}">
                      <a16:colId xmlns:a16="http://schemas.microsoft.com/office/drawing/2014/main" xmlns="" val="3205721575"/>
                    </a:ext>
                  </a:extLst>
                </a:gridCol>
                <a:gridCol w="2005650">
                  <a:extLst>
                    <a:ext uri="{9D8B030D-6E8A-4147-A177-3AD203B41FA5}">
                      <a16:colId xmlns:a16="http://schemas.microsoft.com/office/drawing/2014/main" xmlns="" val="2312936654"/>
                    </a:ext>
                  </a:extLst>
                </a:gridCol>
                <a:gridCol w="2005650">
                  <a:extLst>
                    <a:ext uri="{9D8B030D-6E8A-4147-A177-3AD203B41FA5}">
                      <a16:colId xmlns:a16="http://schemas.microsoft.com/office/drawing/2014/main" xmlns="" val="2374550836"/>
                    </a:ext>
                  </a:extLst>
                </a:gridCol>
                <a:gridCol w="2005650">
                  <a:extLst>
                    <a:ext uri="{9D8B030D-6E8A-4147-A177-3AD203B41FA5}">
                      <a16:colId xmlns:a16="http://schemas.microsoft.com/office/drawing/2014/main" xmlns="" val="2564562242"/>
                    </a:ext>
                  </a:extLst>
                </a:gridCol>
              </a:tblGrid>
              <a:tr h="439599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Nr studenta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bg1"/>
                          </a:solidFill>
                        </a:rPr>
                        <a:t>Promotor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bg1"/>
                          </a:solidFill>
                        </a:rPr>
                        <a:t>Pokój promotora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bg1"/>
                          </a:solidFill>
                        </a:rPr>
                        <a:t>Nr zajęć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chemeClr val="bg1"/>
                          </a:solidFill>
                        </a:rPr>
                        <a:t>Nr zajęć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0177437"/>
                  </a:ext>
                </a:extLst>
              </a:tr>
              <a:tr h="281498">
                <a:tc>
                  <a:txBody>
                    <a:bodyPr/>
                    <a:lstStyle/>
                    <a:p>
                      <a:r>
                        <a:rPr lang="pl-PL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Nowak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201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0199996"/>
                  </a:ext>
                </a:extLst>
              </a:tr>
              <a:tr h="281498">
                <a:tc>
                  <a:txBody>
                    <a:bodyPr/>
                    <a:lstStyle/>
                    <a:p>
                      <a:r>
                        <a:rPr lang="pl-PL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Kowalski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208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2893246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83583"/>
              </p:ext>
            </p:extLst>
          </p:nvPr>
        </p:nvGraphicFramePr>
        <p:xfrm>
          <a:off x="1289539" y="4113145"/>
          <a:ext cx="7764820" cy="17476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1205">
                  <a:extLst>
                    <a:ext uri="{9D8B030D-6E8A-4147-A177-3AD203B41FA5}">
                      <a16:colId xmlns:a16="http://schemas.microsoft.com/office/drawing/2014/main" xmlns="" val="3168506814"/>
                    </a:ext>
                  </a:extLst>
                </a:gridCol>
                <a:gridCol w="1941205">
                  <a:extLst>
                    <a:ext uri="{9D8B030D-6E8A-4147-A177-3AD203B41FA5}">
                      <a16:colId xmlns:a16="http://schemas.microsoft.com/office/drawing/2014/main" xmlns="" val="849946648"/>
                    </a:ext>
                  </a:extLst>
                </a:gridCol>
                <a:gridCol w="1941205">
                  <a:extLst>
                    <a:ext uri="{9D8B030D-6E8A-4147-A177-3AD203B41FA5}">
                      <a16:colId xmlns:a16="http://schemas.microsoft.com/office/drawing/2014/main" xmlns="" val="2961990820"/>
                    </a:ext>
                  </a:extLst>
                </a:gridCol>
                <a:gridCol w="1941205">
                  <a:extLst>
                    <a:ext uri="{9D8B030D-6E8A-4147-A177-3AD203B41FA5}">
                      <a16:colId xmlns:a16="http://schemas.microsoft.com/office/drawing/2014/main" xmlns="" val="1779943132"/>
                    </a:ext>
                  </a:extLst>
                </a:gridCol>
              </a:tblGrid>
              <a:tr h="406536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Nr studenta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bg1"/>
                          </a:solidFill>
                        </a:rPr>
                        <a:t>Promotor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bg1"/>
                          </a:solidFill>
                        </a:rPr>
                        <a:t>Pokój promotora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bg1"/>
                          </a:solidFill>
                        </a:rPr>
                        <a:t>Nr zajęć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3727998"/>
                  </a:ext>
                </a:extLst>
              </a:tr>
              <a:tr h="288572">
                <a:tc>
                  <a:txBody>
                    <a:bodyPr/>
                    <a:lstStyle/>
                    <a:p>
                      <a:r>
                        <a:rPr lang="pl-PL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Nowak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102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103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3980708"/>
                  </a:ext>
                </a:extLst>
              </a:tr>
              <a:tr h="288572">
                <a:tc>
                  <a:txBody>
                    <a:bodyPr/>
                    <a:lstStyle/>
                    <a:p>
                      <a:r>
                        <a:rPr lang="pl-PL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Nowak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102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201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1050095"/>
                  </a:ext>
                </a:extLst>
              </a:tr>
              <a:tr h="288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Kowalski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221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104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4897345"/>
                  </a:ext>
                </a:extLst>
              </a:tr>
              <a:tr h="288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Kowalski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221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208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118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2696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144000"/>
            <a:ext cx="1089288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pl-PL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Wprowadzenie do baz danych</a:t>
            </a:r>
            <a:endParaRPr lang="pl-PL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40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417600" y="925108"/>
            <a:ext cx="11244960" cy="17594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pl-PL" sz="3200" b="1" spc="-1" dirty="0">
                <a:solidFill>
                  <a:srgbClr val="000000"/>
                </a:solidFill>
              </a:rPr>
              <a:t>Druga postać normalna 2NF</a:t>
            </a:r>
            <a:endParaRPr lang="pl-PL" sz="32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pl-PL" sz="2400" spc="-1" dirty="0">
                <a:solidFill>
                  <a:srgbClr val="000000"/>
                </a:solidFill>
              </a:rPr>
              <a:t>Tabel jest w drugiej postaci normalnej jeśli przechowuje dane dotyczące tylko jednej klasy obiektów (np. w tabeli Opiekunowie wszystkie atrybuty powinny dotyczyć opiekunów a nie innych obiektów)</a:t>
            </a:r>
            <a:r>
              <a:rPr lang="pl-PL" sz="2400" spc="-1" dirty="0">
                <a:solidFill>
                  <a:srgbClr val="000000"/>
                </a:solidFill>
                <a:latin typeface="Arial"/>
              </a:rPr>
              <a:t>.</a:t>
            </a:r>
            <a:endParaRPr lang="pl-PL" sz="32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3200" b="0" strike="noStrike" spc="-1" dirty="0">
              <a:latin typeface="Arial"/>
            </a:endParaRPr>
          </a:p>
          <a:p>
            <a:pPr marL="108000">
              <a:lnSpc>
                <a:spcPct val="100000"/>
              </a:lnSpc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984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417"/>
              </a:spcBef>
            </a:pPr>
            <a:endParaRPr lang="pl-PL" sz="3200" b="0" strike="noStrike" spc="-1" dirty="0"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76444"/>
              </p:ext>
            </p:extLst>
          </p:nvPr>
        </p:nvGraphicFramePr>
        <p:xfrm>
          <a:off x="1278589" y="2812837"/>
          <a:ext cx="812799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38366806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3558319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4265090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Nr studenta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Promotor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Pokój promotora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45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Nowak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102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56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Kowalski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221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8479395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93574"/>
              </p:ext>
            </p:extLst>
          </p:nvPr>
        </p:nvGraphicFramePr>
        <p:xfrm>
          <a:off x="3299448" y="4311620"/>
          <a:ext cx="408627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3566">
                  <a:extLst>
                    <a:ext uri="{9D8B030D-6E8A-4147-A177-3AD203B41FA5}">
                      <a16:colId xmlns:a16="http://schemas.microsoft.com/office/drawing/2014/main" xmlns="" val="3125748505"/>
                    </a:ext>
                  </a:extLst>
                </a:gridCol>
                <a:gridCol w="2492713">
                  <a:extLst>
                    <a:ext uri="{9D8B030D-6E8A-4147-A177-3AD203B41FA5}">
                      <a16:colId xmlns:a16="http://schemas.microsoft.com/office/drawing/2014/main" xmlns="" val="1637249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Nr studenta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Nr zajęć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386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103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353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201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198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104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560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208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267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1760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144000"/>
            <a:ext cx="1089288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pl-PL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Wprowadzenie do baz danych</a:t>
            </a:r>
            <a:endParaRPr lang="pl-PL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40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417600" y="972000"/>
            <a:ext cx="11244960" cy="14546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pl-PL" sz="3200" b="1" spc="-1" dirty="0">
                <a:solidFill>
                  <a:srgbClr val="000000"/>
                </a:solidFill>
              </a:rPr>
              <a:t>Trzecia postać normalna 3NF</a:t>
            </a:r>
            <a:endParaRPr lang="pl-PL" sz="32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pl-PL" sz="2400" spc="-1" dirty="0">
                <a:solidFill>
                  <a:srgbClr val="000000"/>
                </a:solidFill>
              </a:rPr>
              <a:t>W trzeciej postaci normalnej żaden atrybut nie będący częścią klucza nie zależy od innego atrybutu nie będącego częścią klucza</a:t>
            </a:r>
            <a:r>
              <a:rPr lang="pl-PL" sz="2400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72000">
              <a:lnSpc>
                <a:spcPct val="100000"/>
              </a:lnSpc>
            </a:pPr>
            <a:endParaRPr lang="pl-PL" sz="32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3200" b="0" strike="noStrike" spc="-1" dirty="0">
              <a:latin typeface="Arial"/>
            </a:endParaRPr>
          </a:p>
          <a:p>
            <a:pPr marL="108000">
              <a:lnSpc>
                <a:spcPct val="100000"/>
              </a:lnSpc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984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417"/>
              </a:spcBef>
            </a:pPr>
            <a:endParaRPr lang="pl-PL" sz="3200" b="0" strike="noStrike" spc="-1" dirty="0">
              <a:latin typeface="Arial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21497"/>
              </p:ext>
            </p:extLst>
          </p:nvPr>
        </p:nvGraphicFramePr>
        <p:xfrm>
          <a:off x="1581733" y="2775998"/>
          <a:ext cx="8128000" cy="1076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164599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741657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Nr studenta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Promotor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53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Nowak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077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Kowalski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1860019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00179"/>
              </p:ext>
            </p:extLst>
          </p:nvPr>
        </p:nvGraphicFramePr>
        <p:xfrm>
          <a:off x="1581734" y="4414206"/>
          <a:ext cx="812799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13943025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9726900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4280329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Nazwisko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Pokój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Zakład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686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Nowak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102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444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Kowalski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221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200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409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52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144000"/>
            <a:ext cx="1089288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pl-PL" sz="4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Wprowadzenie do baz danych</a:t>
            </a:r>
            <a:endParaRPr lang="pl-PL" sz="4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40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417600" y="972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Typy danych</a:t>
            </a:r>
          </a:p>
          <a:p>
            <a:pPr marL="72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108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30794"/>
              </p:ext>
            </p:extLst>
          </p:nvPr>
        </p:nvGraphicFramePr>
        <p:xfrm>
          <a:off x="417600" y="1770563"/>
          <a:ext cx="11153077" cy="2932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654">
                  <a:extLst>
                    <a:ext uri="{9D8B030D-6E8A-4147-A177-3AD203B41FA5}">
                      <a16:colId xmlns:a16="http://schemas.microsoft.com/office/drawing/2014/main" xmlns="" val="3759710708"/>
                    </a:ext>
                  </a:extLst>
                </a:gridCol>
                <a:gridCol w="2980253">
                  <a:extLst>
                    <a:ext uri="{9D8B030D-6E8A-4147-A177-3AD203B41FA5}">
                      <a16:colId xmlns:a16="http://schemas.microsoft.com/office/drawing/2014/main" xmlns="" val="3725415255"/>
                    </a:ext>
                  </a:extLst>
                </a:gridCol>
                <a:gridCol w="6823170">
                  <a:extLst>
                    <a:ext uri="{9D8B030D-6E8A-4147-A177-3AD203B41FA5}">
                      <a16:colId xmlns:a16="http://schemas.microsoft.com/office/drawing/2014/main" xmlns="" val="2069068348"/>
                    </a:ext>
                  </a:extLst>
                </a:gridCol>
              </a:tblGrid>
              <a:tr h="755140">
                <a:tc gridSpan="2">
                  <a:txBody>
                    <a:bodyPr/>
                    <a:lstStyle/>
                    <a:p>
                      <a:pPr algn="l"/>
                      <a:r>
                        <a:rPr lang="pl-PL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Znakowe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CHAR, VARCHAR, BINARY, VARBINARY, BLOB, TEXT, ENUM, SET,...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7352350"/>
                  </a:ext>
                </a:extLst>
              </a:tr>
              <a:tr h="674697">
                <a:tc rowSpan="2">
                  <a:txBody>
                    <a:bodyPr/>
                    <a:lstStyle/>
                    <a:p>
                      <a:r>
                        <a:rPr lang="pl-PL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Liczbowe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Całkowite</a:t>
                      </a:r>
                      <a:endParaRPr lang="en-US" sz="18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BIT, TINYINT, BOOL, BOOLEAN, SMALLINT, MEDIUMINT, INTEGER, BIGINT, ...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6774559"/>
                  </a:ext>
                </a:extLst>
              </a:tr>
              <a:tr h="4396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Zmiennoprzecinkowe</a:t>
                      </a:r>
                      <a:endParaRPr lang="en-US" sz="18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FLOAT, DOUBLE, DECIMAL,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5864510"/>
                  </a:ext>
                </a:extLst>
              </a:tr>
              <a:tr h="4315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Daty i czasu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DATE, TIME, DATETIME, TIMESTAMP, YEAR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052479"/>
                  </a:ext>
                </a:extLst>
              </a:tr>
              <a:tr h="4315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472749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44000"/>
            <a:ext cx="1089288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pl-PL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Wprowadzenie do baz danych</a:t>
            </a:r>
            <a:endParaRPr lang="pl-PL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40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417600" y="972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Klucz podstawowy (ang. </a:t>
            </a:r>
            <a:r>
              <a:rPr lang="pl-PL" sz="2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primary</a:t>
            </a:r>
            <a:r>
              <a:rPr lang="pl-PL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l-PL" sz="2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r>
              <a:rPr lang="pl-PL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pl-PL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/>
              <a:buChar char=""/>
            </a:pPr>
            <a:r>
              <a:rPr lang="pl-PL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Jedno lub więcej pól tabeli, których wartość jednoznacznie identyfikuje  wiersz w tabeli</a:t>
            </a:r>
            <a:endParaRPr lang="pl-PL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/>
              <a:buChar char=""/>
            </a:pPr>
            <a:r>
              <a:rPr lang="pl-PL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Nie może zawierać powtarzających się danych i nie może mieć wartości pustej (</a:t>
            </a:r>
            <a:r>
              <a:rPr lang="pl-PL" sz="2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NULL</a:t>
            </a:r>
            <a:r>
              <a:rPr lang="pl-PL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pl-PL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/>
              <a:buChar char=""/>
            </a:pPr>
            <a:r>
              <a:rPr lang="pl-PL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Zapewnia unikalną wartość dla każdego wiersza danej kolumny</a:t>
            </a:r>
            <a:endParaRPr lang="pl-PL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/>
              <a:buChar char=""/>
            </a:pPr>
            <a:r>
              <a:rPr lang="pl-PL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Każda relacja może mieć najwyżej jeden klucz główny</a:t>
            </a:r>
            <a:endParaRPr lang="pl-PL" sz="22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108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779" y="3689055"/>
            <a:ext cx="4181475" cy="180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44000"/>
            <a:ext cx="1089288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pl-PL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Wprowadzenie do baz danych</a:t>
            </a:r>
            <a:endParaRPr lang="pl-PL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40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417600" y="900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Klucz obcy (ang. </a:t>
            </a:r>
            <a:r>
              <a:rPr lang="pl-PL" sz="2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foreign</a:t>
            </a:r>
            <a:r>
              <a:rPr lang="pl-PL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l-PL" sz="2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r>
              <a:rPr lang="pl-PL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pl-PL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/>
              <a:buChar char=""/>
            </a:pPr>
            <a:r>
              <a:rPr lang="pl-PL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Pole (zbiór pól) odwołujący się do pola (zbioru pól) klucza podstawowego w innej tabeli</a:t>
            </a:r>
            <a:endParaRPr lang="pl-PL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/>
              <a:buChar char=""/>
            </a:pPr>
            <a:r>
              <a:rPr lang="pl-PL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Umożliwia definiowanie relacji pomiędzy tabelami </a:t>
            </a:r>
            <a:endParaRPr lang="pl-PL" sz="22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108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795" y="2752695"/>
            <a:ext cx="7410450" cy="248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144000"/>
            <a:ext cx="1089288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pl-PL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Wprowadzenie do baz danych</a:t>
            </a:r>
            <a:endParaRPr lang="pl-PL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40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417600" y="900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pl-PL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Klucze i więzy integralności</a:t>
            </a:r>
            <a:endParaRPr lang="pl-PL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lang="pl-PL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Więzy integralności zapobiegają powstawaniu osieroconych wierszy w tabelach</a:t>
            </a:r>
            <a:endParaRPr lang="pl-PL" sz="2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lang="pl-PL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Wiersz z tabeli nadrzędnej (rodzica) nie może być usunięty jeśli istnieją wiersze zależne w tablicy podrzędnej (dziecka). </a:t>
            </a:r>
            <a:endParaRPr lang="pl-PL" sz="2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lang="pl-PL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Mechanizm mający na celu wymuszanie więzów integralności to połączenie klucza podstawowego tabeli rodzica oraz klucza obcego odwołującego się do tego klucza dla tabeli dziecka. </a:t>
            </a:r>
            <a:endParaRPr lang="pl-PL" sz="2400" b="0" strike="noStrike" spc="-1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 marL="108000"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984"/>
              </a:spcBef>
            </a:pPr>
            <a:endParaRPr lang="pl-PL" sz="2400" b="0" strike="noStrike" spc="-1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417"/>
              </a:spcBef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44000"/>
            <a:ext cx="1089288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pl-PL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Wprowadzenie do baz danych</a:t>
            </a:r>
            <a:endParaRPr lang="pl-PL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40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17600" y="900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pl-PL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Indeksy</a:t>
            </a:r>
            <a:endParaRPr lang="pl-PL" sz="3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lang="pl-PL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Tworzone na pojedynczych kolumnach lub zbiorze kolumn</a:t>
            </a:r>
            <a:endParaRPr lang="pl-PL" sz="2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lang="pl-PL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Są strukturami fizycznym zajmującym dodatkowe miejsce na dysku</a:t>
            </a:r>
            <a:endParaRPr lang="pl-PL" sz="2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lang="pl-PL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Przyspieszają wyszukiwanie danych</a:t>
            </a:r>
            <a:endParaRPr lang="pl-PL" sz="2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lang="pl-PL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Przyspieszają sortowanie danych</a:t>
            </a:r>
            <a:endParaRPr lang="pl-PL" sz="2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lang="pl-PL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Spowalniają aktualizację danych w kolumnie</a:t>
            </a:r>
            <a:endParaRPr lang="pl-PL" sz="2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lang="pl-PL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Różne rodzaje indeksów</a:t>
            </a:r>
            <a:endParaRPr lang="pl-PL" sz="2400" b="0" strike="noStrike" spc="-1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 marL="108000"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984"/>
              </a:spcBef>
            </a:pPr>
            <a:endParaRPr lang="pl-PL" sz="2400" b="0" strike="noStrike" spc="-1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417"/>
              </a:spcBef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080" algn="ctr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</a:pPr>
            <a:r>
              <a:rPr lang="pl-PL" sz="4000" b="1" spc="-1" dirty="0">
                <a:latin typeface="Calibri" panose="020F0502020204030204" pitchFamily="34" charset="0"/>
              </a:rPr>
              <a:t>Podstawowe pojęcia języka SQL</a:t>
            </a:r>
          </a:p>
        </p:txBody>
      </p:sp>
      <p:sp>
        <p:nvSpPr>
          <p:cNvPr id="146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504000" y="936000"/>
            <a:ext cx="11244960" cy="8300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pl-PL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SQL –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strukturalny język zapytań (</a:t>
            </a:r>
            <a:r>
              <a:rPr lang="pl-PL" sz="2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ang. </a:t>
            </a:r>
            <a:r>
              <a:rPr lang="pl-PL" sz="24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Structured</a:t>
            </a:r>
            <a:r>
              <a:rPr lang="pl-PL" sz="2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Query Language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 Jest to podstawowy język do komunikacji z relacyjnymi bazami danych.</a:t>
            </a: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78900" indent="-342900">
              <a:spcBef>
                <a:spcPts val="1984"/>
              </a:spcBef>
              <a:buFont typeface="Arial" panose="020B0604020202020204" pitchFamily="34" charset="0"/>
              <a:buChar char="•"/>
            </a:pPr>
            <a:r>
              <a:rPr lang="pl-PL" sz="2400" b="1" spc="-1" dirty="0">
                <a:solidFill>
                  <a:srgbClr val="000000"/>
                </a:solidFill>
              </a:rPr>
              <a:t>Standard języka SQL i jego rozszerzenia</a:t>
            </a:r>
            <a:endParaRPr lang="pl-PL" sz="2400" b="1" spc="-1" dirty="0"/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400" b="0" strike="noStrike" spc="-1" dirty="0"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95780"/>
              </p:ext>
            </p:extLst>
          </p:nvPr>
        </p:nvGraphicFramePr>
        <p:xfrm>
          <a:off x="838080" y="1919100"/>
          <a:ext cx="9829012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4506">
                  <a:extLst>
                    <a:ext uri="{9D8B030D-6E8A-4147-A177-3AD203B41FA5}">
                      <a16:colId xmlns:a16="http://schemas.microsoft.com/office/drawing/2014/main" xmlns="" val="2020794290"/>
                    </a:ext>
                  </a:extLst>
                </a:gridCol>
                <a:gridCol w="4914506">
                  <a:extLst>
                    <a:ext uri="{9D8B030D-6E8A-4147-A177-3AD203B41FA5}">
                      <a16:colId xmlns:a16="http://schemas.microsoft.com/office/drawing/2014/main" xmlns="" val="3391178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Podzbiór języka SQL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Instrukcje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995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SQL DQL (ang. </a:t>
                      </a:r>
                      <a:r>
                        <a:rPr lang="pl-PL" sz="1800" b="0" i="1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Data Query Language</a:t>
                      </a: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SELECT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683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SQL DML (</a:t>
                      </a:r>
                      <a:r>
                        <a:rPr lang="pl-PL" sz="1800" b="0" i="1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ang. Data </a:t>
                      </a:r>
                      <a:r>
                        <a:rPr lang="pl-PL" sz="1800" b="0" i="1" strike="noStrike" spc="-1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Manipulation</a:t>
                      </a:r>
                      <a:r>
                        <a:rPr lang="pl-PL" sz="1800" b="0" i="1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Language</a:t>
                      </a: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) </a:t>
                      </a:r>
                      <a:endParaRPr lang="pl-PL" sz="1800" b="0" strike="noStrike" spc="-1" dirty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INSERT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UPDATE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DELETE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457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SQL DDL (</a:t>
                      </a:r>
                      <a:r>
                        <a:rPr lang="pl-PL" sz="1800" b="0" i="1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ang. Data Definition Language</a:t>
                      </a: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pl-PL" sz="1800" b="0" strike="noStrike" spc="-1" dirty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CREATE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DROP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ALTER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132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SQL DCL (</a:t>
                      </a:r>
                      <a:r>
                        <a:rPr lang="pl-PL" sz="1800" b="0" i="1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ang. Data Control Language</a:t>
                      </a: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pl-PL" sz="1800" b="0" strike="noStrike" spc="-1" dirty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GRANT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REVOKE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US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DENY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624867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152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pl-PL" sz="3000" b="1" spc="-1" dirty="0">
              <a:solidFill>
                <a:srgbClr val="000000"/>
              </a:solidFill>
            </a:endParaRPr>
          </a:p>
          <a:p>
            <a:r>
              <a:rPr lang="pl-PL" sz="3000" b="1" spc="-1" dirty="0">
                <a:solidFill>
                  <a:srgbClr val="000000"/>
                </a:solidFill>
              </a:rPr>
              <a:t>Instalator XAMPP </a:t>
            </a:r>
            <a:r>
              <a:rPr lang="pl-PL" sz="2800" spc="-1" dirty="0">
                <a:solidFill>
                  <a:srgbClr val="000000"/>
                </a:solidFill>
              </a:rPr>
              <a:t>(zawierający m.in. MySQL)</a:t>
            </a:r>
          </a:p>
          <a:p>
            <a:pPr lvl="1"/>
            <a:r>
              <a:rPr lang="pl-PL" sz="2400" b="1" spc="-1" dirty="0">
                <a:solidFill>
                  <a:srgbClr val="000000"/>
                </a:solidFill>
                <a:hlinkClick r:id="rId2"/>
              </a:rPr>
              <a:t>https://www.apachefriends.org/pl/download.html</a:t>
            </a:r>
            <a:endParaRPr lang="pl-PL" sz="2400" b="1" spc="-1" dirty="0">
              <a:solidFill>
                <a:srgbClr val="000000"/>
              </a:solidFill>
            </a:endParaRPr>
          </a:p>
          <a:p>
            <a:endParaRPr lang="pl-PL" sz="3000" b="1" spc="-1" dirty="0">
              <a:solidFill>
                <a:srgbClr val="000000"/>
              </a:solidFill>
            </a:endParaRPr>
          </a:p>
          <a:p>
            <a:endParaRPr lang="pl-PL" sz="3000" b="1" spc="-1" dirty="0">
              <a:solidFill>
                <a:srgbClr val="000000"/>
              </a:solidFill>
            </a:endParaRPr>
          </a:p>
          <a:p>
            <a:endParaRPr lang="pl-PL" sz="3000" b="1" spc="-1" dirty="0">
              <a:solidFill>
                <a:srgbClr val="000000"/>
              </a:solidFill>
            </a:endParaRPr>
          </a:p>
          <a:p>
            <a:r>
              <a:rPr lang="pl-PL" sz="3000" b="1" spc="-1" dirty="0">
                <a:solidFill>
                  <a:srgbClr val="000000"/>
                </a:solidFill>
              </a:rPr>
              <a:t>Logowanie z konsoli do serwera bazy danych</a:t>
            </a:r>
          </a:p>
          <a:p>
            <a:pPr lvl="1"/>
            <a:r>
              <a:rPr lang="pl-PL" sz="2400" dirty="0" err="1">
                <a:latin typeface="Courier New" panose="02070309020205020404" pitchFamily="49" charset="0"/>
              </a:rPr>
              <a:t>mysql</a:t>
            </a:r>
            <a:r>
              <a:rPr lang="pl-PL" sz="2400" dirty="0">
                <a:latin typeface="Courier New" panose="02070309020205020404" pitchFamily="49" charset="0"/>
              </a:rPr>
              <a:t> -h host -u użytkownik -p </a:t>
            </a:r>
            <a:r>
              <a:rPr lang="pl-PL" sz="2400" dirty="0" err="1">
                <a:latin typeface="Courier New" panose="02070309020205020404" pitchFamily="49" charset="0"/>
              </a:rPr>
              <a:t>haslo</a:t>
            </a:r>
            <a:r>
              <a:rPr lang="pl-PL" sz="2400" dirty="0">
                <a:latin typeface="Courier New" panose="02070309020205020404" pitchFamily="49" charset="0"/>
              </a:rPr>
              <a:t>; </a:t>
            </a:r>
          </a:p>
          <a:p>
            <a:endParaRPr lang="pl-PL" sz="3200" b="1" spc="-1" dirty="0"/>
          </a:p>
          <a:p>
            <a:endParaRPr lang="pl-PL" sz="3000" b="1" spc="-1" dirty="0">
              <a:solidFill>
                <a:srgbClr val="000000"/>
              </a:solidFill>
            </a:endParaRPr>
          </a:p>
          <a:p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3000" b="0" strike="noStrike" spc="-1" dirty="0">
              <a:latin typeface="Arial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10" y="2519843"/>
            <a:ext cx="68961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903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Agenda</a:t>
            </a:r>
            <a:endParaRPr lang="pl-PL" sz="40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25760" y="926279"/>
            <a:ext cx="10513440" cy="5310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83"/>
              </a:spcBef>
            </a:pPr>
            <a:r>
              <a:rPr lang="pl-PL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Wprowadzenie do baz danych</a:t>
            </a:r>
            <a:endParaRPr lang="pl-PL" sz="2800" b="0" strike="noStrike" spc="-1" dirty="0">
              <a:latin typeface="Arial"/>
            </a:endParaRPr>
          </a:p>
          <a:p>
            <a:pPr marL="343980" indent="-3429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Koncepcja bazy danych</a:t>
            </a:r>
            <a:endParaRPr lang="pl-PL" sz="2000" b="0" strike="noStrike" spc="-1" dirty="0">
              <a:latin typeface="Arial"/>
            </a:endParaRPr>
          </a:p>
          <a:p>
            <a:pPr marL="343980" indent="-3429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Podstawowe pojęcia relacyjnej bazy danych: tabela, wiersz, kolumna, relacja, typ danych, klucz, więzy integralności, indeks, normalizacja</a:t>
            </a:r>
          </a:p>
          <a:p>
            <a:pPr marL="108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</a:pPr>
            <a:r>
              <a:rPr lang="pl-PL" sz="2800" b="1" strike="noStrike" spc="-1" dirty="0">
                <a:latin typeface="Calibri" panose="020F0502020204030204" pitchFamily="34" charset="0"/>
              </a:rPr>
              <a:t>Podstawowe pojęcia języka SQL</a:t>
            </a: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lang="pl-PL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Projekt wypożyczalni samochodów</a:t>
            </a:r>
          </a:p>
          <a:p>
            <a:pPr marL="342900" indent="-342900">
              <a:lnSpc>
                <a:spcPct val="100000"/>
              </a:lnSpc>
              <a:spcBef>
                <a:spcPts val="283"/>
              </a:spcBef>
              <a:buFont typeface="Arial" panose="020B0604020202020204" pitchFamily="34" charset="0"/>
              <a:buChar char="•"/>
            </a:pPr>
            <a:r>
              <a:rPr lang="pl-PL" sz="2000" spc="-1" dirty="0">
                <a:solidFill>
                  <a:srgbClr val="000000"/>
                </a:solidFill>
                <a:latin typeface="Calibri"/>
              </a:rPr>
              <a:t>Instalacja bazy MySQL</a:t>
            </a:r>
          </a:p>
          <a:p>
            <a:pPr marL="342900" indent="-342900">
              <a:lnSpc>
                <a:spcPct val="100000"/>
              </a:lnSpc>
              <a:spcBef>
                <a:spcPts val="283"/>
              </a:spcBef>
              <a:buFont typeface="Arial" panose="020B0604020202020204" pitchFamily="34" charset="0"/>
              <a:buChar char="•"/>
            </a:pPr>
            <a:r>
              <a:rPr lang="pl-PL" sz="2000" spc="-1" dirty="0">
                <a:solidFill>
                  <a:srgbClr val="000000"/>
                </a:solidFill>
                <a:latin typeface="Calibri"/>
              </a:rPr>
              <a:t>Definiowanie danych (DDL)</a:t>
            </a:r>
          </a:p>
          <a:p>
            <a:pPr marL="342900" indent="-342900">
              <a:lnSpc>
                <a:spcPct val="100000"/>
              </a:lnSpc>
              <a:spcBef>
                <a:spcPts val="283"/>
              </a:spcBef>
              <a:buFont typeface="Arial" panose="020B0604020202020204" pitchFamily="34" charset="0"/>
              <a:buChar char="•"/>
            </a:pPr>
            <a:r>
              <a:rPr lang="pl-PL" sz="2000" spc="-1" dirty="0">
                <a:solidFill>
                  <a:srgbClr val="000000"/>
                </a:solidFill>
                <a:latin typeface="Calibri"/>
              </a:rPr>
              <a:t>Zapytania (DQL)</a:t>
            </a:r>
          </a:p>
          <a:p>
            <a:pPr marL="342900" indent="-342900">
              <a:lnSpc>
                <a:spcPct val="100000"/>
              </a:lnSpc>
              <a:spcBef>
                <a:spcPts val="283"/>
              </a:spcBef>
              <a:buFont typeface="Arial" panose="020B0604020202020204" pitchFamily="34" charset="0"/>
              <a:buChar char="•"/>
            </a:pPr>
            <a:r>
              <a:rPr lang="pl-PL" sz="2000" spc="-1" dirty="0">
                <a:solidFill>
                  <a:srgbClr val="000000"/>
                </a:solidFill>
                <a:latin typeface="Calibri"/>
              </a:rPr>
              <a:t>Manipulacja danymi (DML)</a:t>
            </a:r>
          </a:p>
          <a:p>
            <a:pPr marL="342900" indent="-342900">
              <a:lnSpc>
                <a:spcPct val="100000"/>
              </a:lnSpc>
              <a:spcBef>
                <a:spcPts val="283"/>
              </a:spcBef>
              <a:buFont typeface="Arial" panose="020B0604020202020204" pitchFamily="34" charset="0"/>
              <a:buChar char="•"/>
            </a:pPr>
            <a:r>
              <a:rPr lang="pl-PL" sz="2000" spc="-1" dirty="0">
                <a:solidFill>
                  <a:srgbClr val="000000"/>
                </a:solidFill>
                <a:latin typeface="Calibri"/>
              </a:rPr>
              <a:t>Funkcje i procedury składowane</a:t>
            </a:r>
          </a:p>
          <a:p>
            <a:pPr marL="342900" indent="-342900">
              <a:lnSpc>
                <a:spcPct val="100000"/>
              </a:lnSpc>
              <a:spcBef>
                <a:spcPts val="283"/>
              </a:spcBef>
              <a:buFont typeface="Arial" panose="020B0604020202020204" pitchFamily="34" charset="0"/>
              <a:buChar char="•"/>
            </a:pPr>
            <a:r>
              <a:rPr lang="pl-PL" sz="2000" spc="-1" dirty="0">
                <a:solidFill>
                  <a:srgbClr val="000000"/>
                </a:solidFill>
                <a:latin typeface="Calibri"/>
              </a:rPr>
              <a:t>Wyzwalacze</a:t>
            </a:r>
          </a:p>
          <a:p>
            <a:pPr marL="342900" indent="-342900">
              <a:spcBef>
                <a:spcPts val="283"/>
              </a:spcBef>
              <a:buFont typeface="Arial" panose="020B0604020202020204" pitchFamily="34" charset="0"/>
              <a:buChar char="•"/>
            </a:pPr>
            <a:r>
              <a:rPr lang="pl-PL" sz="2000" spc="-1" dirty="0">
                <a:solidFill>
                  <a:srgbClr val="000000"/>
                </a:solidFill>
                <a:latin typeface="Calibri"/>
              </a:rPr>
              <a:t>Zarządzanie dostępem do obiektów bazy danych (DCL)</a:t>
            </a:r>
          </a:p>
          <a:p>
            <a:pPr marL="342900" indent="-342900">
              <a:lnSpc>
                <a:spcPct val="100000"/>
              </a:lnSpc>
              <a:spcBef>
                <a:spcPts val="283"/>
              </a:spcBef>
              <a:buFont typeface="Arial" panose="020B0604020202020204" pitchFamily="34" charset="0"/>
              <a:buChar char="•"/>
            </a:pPr>
            <a:r>
              <a:rPr lang="pl-PL" sz="2000" spc="-1" dirty="0">
                <a:solidFill>
                  <a:srgbClr val="000000"/>
                </a:solidFill>
                <a:latin typeface="Calibri"/>
              </a:rPr>
              <a:t>Transakcje (poziomy izolacji transakcji, ACID)</a:t>
            </a:r>
            <a:endParaRPr lang="pl-PL" sz="160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61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400" b="1" spc="-1" dirty="0"/>
              <a:t>Wyświetlenie wszystkich baz danych na serwerze MySQL</a:t>
            </a:r>
          </a:p>
          <a:p>
            <a:r>
              <a:rPr lang="pl-PL" sz="2400" b="1" spc="-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SHOW DATABASES</a:t>
            </a:r>
            <a:r>
              <a:rPr lang="pl-PL" sz="2400" b="1" spc="-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pl-PL" sz="2400" spc="-1" dirty="0"/>
          </a:p>
          <a:p>
            <a:r>
              <a:rPr lang="pl-PL" sz="2400" b="1" spc="-1" dirty="0"/>
              <a:t>Wyświetlanie tabel w wybranej bazie danych</a:t>
            </a:r>
          </a:p>
          <a:p>
            <a:r>
              <a:rPr lang="pl-PL" sz="2400" b="1" spc="-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SHOW TABLES</a:t>
            </a:r>
            <a:r>
              <a:rPr lang="pl-PL" sz="2400" b="1" spc="-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2800" spc="-1" dirty="0"/>
          </a:p>
          <a:p>
            <a:endParaRPr lang="pl-PL" sz="2400" b="1" spc="-1" dirty="0"/>
          </a:p>
          <a:p>
            <a:r>
              <a:rPr lang="pl-PL" sz="2400" b="1" spc="-1" dirty="0"/>
              <a:t>Wybranie bazy danych z który będzie prowadzona praca</a:t>
            </a:r>
          </a:p>
          <a:p>
            <a:r>
              <a:rPr lang="pl-PL" sz="2400" b="1" dirty="0"/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USE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nazwa_bazy_danych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endParaRPr lang="pl-PL" sz="2800" b="1" spc="-1" dirty="0"/>
          </a:p>
          <a:p>
            <a:r>
              <a:rPr lang="pl-PL" sz="2400" b="1" spc="-1" dirty="0"/>
              <a:t>Wyświetlanie definicji tabeli</a:t>
            </a:r>
          </a:p>
          <a:p>
            <a:r>
              <a:rPr lang="pl-PL" sz="2400" b="1" spc="-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nazwa_tabeli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endParaRPr lang="pl-PL" sz="24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pl-PL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Tworzenie bazy danych</a:t>
            </a:r>
            <a:endParaRPr lang="pl-PL" sz="2400" b="0" strike="noStrike" spc="-1" dirty="0">
              <a:latin typeface="Arial"/>
            </a:endParaRPr>
          </a:p>
          <a:p>
            <a:r>
              <a:rPr lang="pl-PL" sz="2400" b="1" spc="-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l-PL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pl-PL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DATABASE</a:t>
            </a:r>
            <a:r>
              <a:rPr lang="pl-PL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nazwa_bazy_danych</a:t>
            </a:r>
            <a:r>
              <a:rPr lang="pl-PL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pl-PL" sz="2400" dirty="0"/>
          </a:p>
          <a:p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61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400" b="0" strike="noStrike" spc="-1" dirty="0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504000" y="1042200"/>
            <a:ext cx="1053034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spc="-1" dirty="0">
                <a:solidFill>
                  <a:srgbClr val="000000"/>
                </a:solidFill>
              </a:rPr>
              <a:t>ĆWICZENIE</a:t>
            </a:r>
            <a:endParaRPr lang="pl-PL" sz="2400" spc="-1" dirty="0"/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000" spc="-1" dirty="0"/>
              <a:t>Utwórz bazę danych </a:t>
            </a:r>
            <a:r>
              <a:rPr lang="pl-PL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rental_db</a:t>
            </a:r>
            <a:endParaRPr lang="pl-PL" b="1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516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61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504000" y="936000"/>
            <a:ext cx="11254246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Tworzenie tabeli – polecenie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2000" b="1" spc="-1" dirty="0">
              <a:solidFill>
                <a:srgbClr val="000000"/>
              </a:solidFill>
            </a:endParaRPr>
          </a:p>
          <a:p>
            <a:r>
              <a:rPr lang="pl-PL" sz="2000" b="1" spc="-1" dirty="0">
                <a:solidFill>
                  <a:srgbClr val="000000"/>
                </a:solidFill>
              </a:rPr>
              <a:t>Przykłady</a:t>
            </a:r>
          </a:p>
          <a:p>
            <a:endParaRPr lang="pl-PL" sz="2000" b="1" spc="-1" dirty="0">
              <a:solidFill>
                <a:srgbClr val="000000"/>
              </a:solidFill>
            </a:endParaRPr>
          </a:p>
          <a:p>
            <a:endParaRPr lang="pl-PL" sz="2000" spc="-1" dirty="0"/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400" b="0" strike="noStrike" spc="-1" dirty="0"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65726"/>
              </p:ext>
            </p:extLst>
          </p:nvPr>
        </p:nvGraphicFramePr>
        <p:xfrm>
          <a:off x="504001" y="2132483"/>
          <a:ext cx="11160462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9463">
                  <a:extLst>
                    <a:ext uri="{9D8B030D-6E8A-4147-A177-3AD203B41FA5}">
                      <a16:colId xmlns:a16="http://schemas.microsoft.com/office/drawing/2014/main" xmlns="" val="927467679"/>
                    </a:ext>
                  </a:extLst>
                </a:gridCol>
                <a:gridCol w="6220999">
                  <a:extLst>
                    <a:ext uri="{9D8B030D-6E8A-4147-A177-3AD203B41FA5}">
                      <a16:colId xmlns:a16="http://schemas.microsoft.com/office/drawing/2014/main" xmlns="" val="2766656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6000" algn="ctr">
                        <a:lnSpc>
                          <a:spcPct val="100000"/>
                        </a:lnSpc>
                      </a:pPr>
                      <a:r>
                        <a:rPr lang="pl-PL" sz="16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Tablica z kluczem głównym na kolumnie </a:t>
                      </a:r>
                      <a:r>
                        <a:rPr lang="pl-PL" sz="1600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DEPTNO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Tablica z kluczem głównym na kolumnie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EMPNO</a:t>
                      </a:r>
                      <a:r>
                        <a:rPr lang="pl-PL" sz="1600" b="1" i="0" baseline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6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(automatycznie inkrementowana)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oraz kluczem obcym dla</a:t>
                      </a:r>
                      <a:r>
                        <a:rPr lang="pl-PL" sz="1600" b="1" i="0" baseline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kolumny </a:t>
                      </a:r>
                      <a:r>
                        <a:rPr lang="pl-PL" sz="1600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DEPTNO</a:t>
                      </a:r>
                      <a:r>
                        <a:rPr lang="pl-PL" sz="1600" b="1" i="0" baseline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baseline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w tabeli </a:t>
                      </a:r>
                      <a:r>
                        <a:rPr lang="en-US" sz="1600" b="1" i="0" spc="-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department</a:t>
                      </a:r>
                      <a:endParaRPr lang="en-US" sz="16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75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CREATE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TABLE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department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endParaRPr lang="pl-PL" sz="1400" b="1" dirty="0">
                        <a:solidFill>
                          <a:srgbClr val="000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DEPTNO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SMALLINT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UNSIGNED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NULL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pl-PL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DNAME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VARCHAR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400" baseline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LOC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VARCHAR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PRIMARY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KEY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DEPTNO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CREATE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TABLE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employee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endParaRPr lang="pl-PL" sz="1400" b="1" dirty="0">
                        <a:solidFill>
                          <a:srgbClr val="000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EMPNO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SMALLINT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UNSIGNED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NULL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AUTO_INCREMENT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400" baseline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pl-PL" sz="1400" baseline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ENAME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VARCHAR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40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NULL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endParaRPr lang="pl-PL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400" b="0" baseline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JOB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VARCHAR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20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NULL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endParaRPr lang="pl-PL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400" b="0" baseline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HIREDATE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date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endParaRPr lang="pl-PL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400" b="0" baseline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SAL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DECIMAL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),</a:t>
                      </a:r>
                      <a:endParaRPr lang="pl-PL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400" b="0" baseline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DEPTNO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SMALLINT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UNSIGNED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endParaRPr lang="pl-PL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400" b="0" baseline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PRIMARY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KEY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EMPNO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),</a:t>
                      </a:r>
                      <a:endParaRPr lang="pl-PL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400" b="0" baseline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FOREIGN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KEY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DEPTNO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REFERENCES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department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DEPTNO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pl-PL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45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4775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63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504000" y="936000"/>
            <a:ext cx="11254246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Zmiana definicji tabeli – polecenie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2000" b="1" spc="-1" dirty="0">
              <a:solidFill>
                <a:srgbClr val="000000"/>
              </a:solidFill>
            </a:endParaRPr>
          </a:p>
          <a:p>
            <a:r>
              <a:rPr lang="pl-PL" sz="2000" b="1" spc="-1" dirty="0">
                <a:solidFill>
                  <a:srgbClr val="000000"/>
                </a:solidFill>
              </a:rPr>
              <a:t>Przykłady</a:t>
            </a:r>
          </a:p>
          <a:p>
            <a:endParaRPr lang="pl-PL" sz="2000" b="1" spc="-1" dirty="0">
              <a:solidFill>
                <a:srgbClr val="000000"/>
              </a:solidFill>
            </a:endParaRPr>
          </a:p>
          <a:p>
            <a:endParaRPr lang="pl-PL" sz="2000" spc="-1" dirty="0"/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/>
            <a:endParaRPr lang="pl-PL" sz="2400" spc="-1" dirty="0">
              <a:latin typeface="Arial"/>
            </a:endParaRPr>
          </a:p>
          <a:p>
            <a:pPr marL="36000"/>
            <a:endParaRPr lang="pl-PL" sz="2400" b="1" spc="-1" dirty="0">
              <a:solidFill>
                <a:srgbClr val="000000"/>
              </a:solidFill>
            </a:endParaRPr>
          </a:p>
          <a:p>
            <a:pPr marL="36000"/>
            <a:r>
              <a:rPr lang="pl-PL" sz="2800" b="1" spc="-1" dirty="0">
                <a:solidFill>
                  <a:srgbClr val="000000"/>
                </a:solidFill>
              </a:rPr>
              <a:t>Usuwanie tabeli – polecenie </a:t>
            </a:r>
            <a:r>
              <a:rPr lang="pl-PL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DROP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pl-PL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l-PL" sz="2400" b="1" dirty="0" err="1">
                <a:latin typeface="Courier New" panose="02070309020205020404" pitchFamily="49" charset="0"/>
              </a:rPr>
              <a:t>nazwa_tabeli</a:t>
            </a:r>
            <a:r>
              <a:rPr lang="pl-PL" sz="2400" b="1" dirty="0">
                <a:latin typeface="Courier New" panose="02070309020205020404" pitchFamily="49" charset="0"/>
              </a:rPr>
              <a:t>;</a:t>
            </a:r>
            <a:endParaRPr lang="pl-PL" sz="2400" dirty="0">
              <a:latin typeface="Courier New" panose="02070309020205020404" pitchFamily="49" charset="0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400" b="0" strike="noStrike" spc="-1" dirty="0"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669074"/>
              </p:ext>
            </p:extLst>
          </p:nvPr>
        </p:nvGraphicFramePr>
        <p:xfrm>
          <a:off x="584908" y="2138937"/>
          <a:ext cx="11019784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739">
                  <a:extLst>
                    <a:ext uri="{9D8B030D-6E8A-4147-A177-3AD203B41FA5}">
                      <a16:colId xmlns:a16="http://schemas.microsoft.com/office/drawing/2014/main" xmlns="" val="927467679"/>
                    </a:ext>
                  </a:extLst>
                </a:gridCol>
                <a:gridCol w="3575539">
                  <a:extLst>
                    <a:ext uri="{9D8B030D-6E8A-4147-A177-3AD203B41FA5}">
                      <a16:colId xmlns:a16="http://schemas.microsoft.com/office/drawing/2014/main" xmlns="" val="2766656056"/>
                    </a:ext>
                  </a:extLst>
                </a:gridCol>
                <a:gridCol w="3915506">
                  <a:extLst>
                    <a:ext uri="{9D8B030D-6E8A-4147-A177-3AD203B41FA5}">
                      <a16:colId xmlns:a16="http://schemas.microsoft.com/office/drawing/2014/main" xmlns="" val="376594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6000" algn="ctr">
                        <a:lnSpc>
                          <a:spcPct val="100000"/>
                        </a:lnSpc>
                      </a:pPr>
                      <a:r>
                        <a:rPr lang="pl-PL" sz="16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Dodanie nowej kolumny</a:t>
                      </a:r>
                      <a:endParaRPr lang="en-US" sz="16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Modyfikacja istniejącej kolumny</a:t>
                      </a:r>
                      <a:endParaRPr lang="en-US" sz="16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Usunięcie istniejącej kolumny</a:t>
                      </a:r>
                      <a:endParaRPr lang="en-US" sz="16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75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ALTER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TABLE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department 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ADD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DESCRIPTION</a:t>
                      </a:r>
                      <a:r>
                        <a:rPr lang="pl-PL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VARCHAR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ALTER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TABLE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department 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MODIFY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DNAME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VARCHAR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20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en-US" sz="1400" dirty="0">
                        <a:effectLst/>
                      </a:endParaRPr>
                    </a:p>
                    <a:p>
                      <a:endParaRPr lang="en-US" sz="1400" dirty="0">
                        <a:effectLst/>
                      </a:endParaRPr>
                    </a:p>
                    <a:p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ALTER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TABLE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department 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DROP COLUMN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DESCRIPTION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en-US" sz="1400" dirty="0">
                        <a:effectLst/>
                      </a:endParaRPr>
                    </a:p>
                    <a:p>
                      <a:endParaRPr lang="en-US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45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587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61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400" b="0" strike="noStrike" spc="-1" dirty="0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412399" y="960840"/>
            <a:ext cx="1053034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spc="-1" dirty="0">
                <a:solidFill>
                  <a:srgbClr val="000000"/>
                </a:solidFill>
              </a:rPr>
              <a:t>ĆWICZENIA</a:t>
            </a:r>
            <a:endParaRPr lang="pl-PL" sz="2000" spc="-1" dirty="0"/>
          </a:p>
          <a:p>
            <a:pPr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</a:pPr>
            <a:r>
              <a:rPr lang="pl-PL" spc="-1" dirty="0"/>
              <a:t>1. Utwórz tabele o następujących definicjach</a:t>
            </a:r>
          </a:p>
          <a:p>
            <a:pPr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</a:pPr>
            <a:r>
              <a:rPr lang="pl-PL" sz="1600" b="1" spc="-1" dirty="0"/>
              <a:t>    Tabela </a:t>
            </a:r>
            <a:r>
              <a:rPr lang="pl-PL" sz="16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endParaRPr lang="pl-PL" sz="1600" spc="-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49988"/>
              </p:ext>
            </p:extLst>
          </p:nvPr>
        </p:nvGraphicFramePr>
        <p:xfrm>
          <a:off x="809034" y="2086321"/>
          <a:ext cx="10083846" cy="185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335">
                  <a:extLst>
                    <a:ext uri="{9D8B030D-6E8A-4147-A177-3AD203B41FA5}">
                      <a16:colId xmlns:a16="http://schemas.microsoft.com/office/drawing/2014/main" xmlns="" val="306098194"/>
                    </a:ext>
                  </a:extLst>
                </a:gridCol>
                <a:gridCol w="2304504">
                  <a:extLst>
                    <a:ext uri="{9D8B030D-6E8A-4147-A177-3AD203B41FA5}">
                      <a16:colId xmlns:a16="http://schemas.microsoft.com/office/drawing/2014/main" xmlns="" val="3854075915"/>
                    </a:ext>
                  </a:extLst>
                </a:gridCol>
                <a:gridCol w="1414446">
                  <a:extLst>
                    <a:ext uri="{9D8B030D-6E8A-4147-A177-3AD203B41FA5}">
                      <a16:colId xmlns:a16="http://schemas.microsoft.com/office/drawing/2014/main" xmlns="" val="1585153558"/>
                    </a:ext>
                  </a:extLst>
                </a:gridCol>
                <a:gridCol w="4144561">
                  <a:extLst>
                    <a:ext uri="{9D8B030D-6E8A-4147-A177-3AD203B41FA5}">
                      <a16:colId xmlns:a16="http://schemas.microsoft.com/office/drawing/2014/main" xmlns="" val="3772709646"/>
                    </a:ext>
                  </a:extLst>
                </a:gridCol>
              </a:tblGrid>
              <a:tr h="309632">
                <a:tc>
                  <a:txBody>
                    <a:bodyPr/>
                    <a:lstStyle/>
                    <a:p>
                      <a:pPr algn="ctr"/>
                      <a:r>
                        <a:rPr lang="pl-PL" sz="1400" b="1" i="0" dirty="0">
                          <a:latin typeface="+mn-lt"/>
                        </a:rPr>
                        <a:t>Nazwa kolumny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i="0" dirty="0">
                          <a:latin typeface="+mn-lt"/>
                        </a:rPr>
                        <a:t>Typ danych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i="0" dirty="0">
                          <a:latin typeface="+mn-lt"/>
                        </a:rPr>
                        <a:t>Wymagana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i="0" dirty="0">
                          <a:latin typeface="+mn-lt"/>
                        </a:rPr>
                        <a:t>Inne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307880"/>
                  </a:ext>
                </a:extLst>
              </a:tr>
              <a:tr h="309632">
                <a:tc>
                  <a:txBody>
                    <a:bodyPr/>
                    <a:lstStyle/>
                    <a:p>
                      <a:r>
                        <a:rPr lang="pl-PL" sz="1400" b="1" i="0" spc="-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cust_id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1" i="0" spc="-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SMALLINT UNSIGNED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TAK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Automatycznie inkrementowana, Klucz główny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6563399"/>
                  </a:ext>
                </a:extLst>
              </a:tr>
              <a:tr h="309632">
                <a:tc>
                  <a:txBody>
                    <a:bodyPr/>
                    <a:lstStyle/>
                    <a:p>
                      <a:r>
                        <a:rPr lang="pl-PL" sz="1400" b="1" i="0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first_name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1" i="0" spc="-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VARCHAR(15)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TAK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2074145"/>
                  </a:ext>
                </a:extLst>
              </a:tr>
              <a:tr h="309632">
                <a:tc>
                  <a:txBody>
                    <a:bodyPr/>
                    <a:lstStyle/>
                    <a:p>
                      <a:r>
                        <a:rPr lang="pl-PL" sz="1400" b="1" i="0" spc="-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last_name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1" i="0" spc="-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VARCHAR(15)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TAK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4230354"/>
                  </a:ext>
                </a:extLst>
              </a:tr>
              <a:tr h="309632">
                <a:tc>
                  <a:txBody>
                    <a:bodyPr/>
                    <a:lstStyle/>
                    <a:p>
                      <a:r>
                        <a:rPr lang="pl-PL" sz="1400" b="1" i="0" spc="-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address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1" i="0" spc="-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VARCHAR(30)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TAK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8618521"/>
                  </a:ext>
                </a:extLst>
              </a:tr>
              <a:tr h="229043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postal_code</a:t>
                      </a:r>
                      <a:endParaRPr lang="en-US" sz="14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VARCHAR(6)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TAK</a:t>
                      </a:r>
                      <a:endParaRPr lang="en-US" sz="14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2628150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34930"/>
              </p:ext>
            </p:extLst>
          </p:nvPr>
        </p:nvGraphicFramePr>
        <p:xfrm>
          <a:off x="809838" y="4451881"/>
          <a:ext cx="10083041" cy="1543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158">
                  <a:extLst>
                    <a:ext uri="{9D8B030D-6E8A-4147-A177-3AD203B41FA5}">
                      <a16:colId xmlns:a16="http://schemas.microsoft.com/office/drawing/2014/main" xmlns="" val="306098194"/>
                    </a:ext>
                  </a:extLst>
                </a:gridCol>
                <a:gridCol w="2304320">
                  <a:extLst>
                    <a:ext uri="{9D8B030D-6E8A-4147-A177-3AD203B41FA5}">
                      <a16:colId xmlns:a16="http://schemas.microsoft.com/office/drawing/2014/main" xmlns="" val="3854075915"/>
                    </a:ext>
                  </a:extLst>
                </a:gridCol>
                <a:gridCol w="1414333">
                  <a:extLst>
                    <a:ext uri="{9D8B030D-6E8A-4147-A177-3AD203B41FA5}">
                      <a16:colId xmlns:a16="http://schemas.microsoft.com/office/drawing/2014/main" xmlns="" val="1585153558"/>
                    </a:ext>
                  </a:extLst>
                </a:gridCol>
                <a:gridCol w="4144230">
                  <a:extLst>
                    <a:ext uri="{9D8B030D-6E8A-4147-A177-3AD203B41FA5}">
                      <a16:colId xmlns:a16="http://schemas.microsoft.com/office/drawing/2014/main" xmlns="" val="3772709646"/>
                    </a:ext>
                  </a:extLst>
                </a:gridCol>
              </a:tblGrid>
              <a:tr h="256407">
                <a:tc>
                  <a:txBody>
                    <a:bodyPr/>
                    <a:lstStyle/>
                    <a:p>
                      <a:pPr algn="ctr"/>
                      <a:r>
                        <a:rPr lang="pl-PL" sz="1400" b="1" i="0" dirty="0">
                          <a:latin typeface="+mn-lt"/>
                        </a:rPr>
                        <a:t>Nazwa kolumny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i="0" dirty="0">
                          <a:latin typeface="+mn-lt"/>
                        </a:rPr>
                        <a:t>Typ danych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i="0" dirty="0">
                          <a:latin typeface="+mn-lt"/>
                        </a:rPr>
                        <a:t>Wymagana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i="0" dirty="0">
                          <a:latin typeface="+mn-lt"/>
                        </a:rPr>
                        <a:t>Inne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307880"/>
                  </a:ext>
                </a:extLst>
              </a:tr>
              <a:tr h="309632">
                <a:tc>
                  <a:txBody>
                    <a:bodyPr/>
                    <a:lstStyle/>
                    <a:p>
                      <a:r>
                        <a:rPr lang="pl-PL" sz="1400" b="1" i="0" spc="-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reg_number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1" i="0" spc="-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VARCHAR(8)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TAK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Klucz główny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6563399"/>
                  </a:ext>
                </a:extLst>
              </a:tr>
              <a:tr h="309632">
                <a:tc>
                  <a:txBody>
                    <a:bodyPr/>
                    <a:lstStyle/>
                    <a:p>
                      <a:r>
                        <a:rPr lang="pl-PL" sz="1400" b="1" i="0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mark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1" i="0" spc="-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VARCHAR(15)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TAK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2074145"/>
                  </a:ext>
                </a:extLst>
              </a:tr>
              <a:tr h="309632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VARCHAR(15)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TAK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7787089"/>
                  </a:ext>
                </a:extLst>
              </a:tr>
              <a:tr h="309632">
                <a:tc>
                  <a:txBody>
                    <a:bodyPr/>
                    <a:lstStyle/>
                    <a:p>
                      <a:r>
                        <a:rPr lang="pl-PL" sz="1400" b="1" i="0" spc="-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rate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1" i="0" spc="-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TINYINT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TAK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Wartość domyślna 1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4230354"/>
                  </a:ext>
                </a:extLst>
              </a:tr>
            </a:tbl>
          </a:graphicData>
        </a:graphic>
      </p:graphicFrame>
      <p:sp>
        <p:nvSpPr>
          <p:cNvPr id="8" name="Prostokąt 7"/>
          <p:cNvSpPr/>
          <p:nvPr/>
        </p:nvSpPr>
        <p:spPr>
          <a:xfrm>
            <a:off x="711275" y="4042454"/>
            <a:ext cx="1374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</a:pPr>
            <a:r>
              <a:rPr lang="pl-PL" b="1" spc="-1" dirty="0"/>
              <a:t>Tabela </a:t>
            </a:r>
            <a:r>
              <a:rPr lang="pl-PL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endParaRPr lang="pl-PL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5519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63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400" b="0" strike="noStrike" spc="-1" dirty="0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412399" y="960840"/>
            <a:ext cx="10530346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spc="-1" dirty="0">
                <a:solidFill>
                  <a:srgbClr val="000000"/>
                </a:solidFill>
              </a:rPr>
              <a:t>ĆWICZENIA c.d.</a:t>
            </a:r>
            <a:endParaRPr lang="pl-PL" sz="2400" spc="-1" dirty="0"/>
          </a:p>
          <a:p>
            <a:pPr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</a:pPr>
            <a:r>
              <a:rPr lang="pl-PL" sz="1600" b="1" spc="-1" dirty="0"/>
              <a:t>  </a:t>
            </a:r>
            <a:r>
              <a:rPr lang="pl-PL" b="1" spc="-1" dirty="0"/>
              <a:t>Tabela </a:t>
            </a:r>
            <a:r>
              <a:rPr lang="pl-PL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rent</a:t>
            </a:r>
            <a:endParaRPr lang="pl-PL" sz="1600" spc="-1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54295"/>
              </p:ext>
            </p:extLst>
          </p:nvPr>
        </p:nvGraphicFramePr>
        <p:xfrm>
          <a:off x="646818" y="1833647"/>
          <a:ext cx="1024606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4859">
                  <a:extLst>
                    <a:ext uri="{9D8B030D-6E8A-4147-A177-3AD203B41FA5}">
                      <a16:colId xmlns:a16="http://schemas.microsoft.com/office/drawing/2014/main" xmlns="" val="1839010095"/>
                    </a:ext>
                  </a:extLst>
                </a:gridCol>
                <a:gridCol w="2306639">
                  <a:extLst>
                    <a:ext uri="{9D8B030D-6E8A-4147-A177-3AD203B41FA5}">
                      <a16:colId xmlns:a16="http://schemas.microsoft.com/office/drawing/2014/main" xmlns="" val="3992640507"/>
                    </a:ext>
                  </a:extLst>
                </a:gridCol>
                <a:gridCol w="1449888">
                  <a:extLst>
                    <a:ext uri="{9D8B030D-6E8A-4147-A177-3AD203B41FA5}">
                      <a16:colId xmlns:a16="http://schemas.microsoft.com/office/drawing/2014/main" xmlns="" val="2765621777"/>
                    </a:ext>
                  </a:extLst>
                </a:gridCol>
                <a:gridCol w="4204676">
                  <a:extLst>
                    <a:ext uri="{9D8B030D-6E8A-4147-A177-3AD203B41FA5}">
                      <a16:colId xmlns:a16="http://schemas.microsoft.com/office/drawing/2014/main" xmlns="" val="1409165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dirty="0">
                          <a:latin typeface="+mn-lt"/>
                        </a:rPr>
                        <a:t>Nazwa kolumny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dirty="0">
                          <a:latin typeface="+mn-lt"/>
                        </a:rPr>
                        <a:t>Typ danych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dirty="0">
                          <a:latin typeface="+mn-lt"/>
                        </a:rPr>
                        <a:t>Wymagana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dirty="0">
                          <a:latin typeface="+mn-lt"/>
                        </a:rPr>
                        <a:t>Inne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656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latin typeface="+mn-lt"/>
                        </a:rPr>
                        <a:t>rent_id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1" i="0" spc="-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SMALLINT UNSIGNED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i="0" dirty="0">
                          <a:latin typeface="+mn-lt"/>
                        </a:rPr>
                        <a:t>TAK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Automatycznie inkrementowana, Klucz główny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44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latin typeface="+mn-lt"/>
                        </a:rPr>
                        <a:t>cust_id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+mn-lt"/>
                        </a:rPr>
                        <a:t>SMALLINT 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dirty="0">
                          <a:latin typeface="+mn-lt"/>
                        </a:rPr>
                        <a:t>TAK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Klucz obcy do</a:t>
                      </a:r>
                      <a:r>
                        <a:rPr lang="pl-PL" sz="1400" b="1" i="0" baseline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tabeli </a:t>
                      </a:r>
                      <a:r>
                        <a:rPr lang="pl-PL" sz="14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customer</a:t>
                      </a:r>
                      <a:endParaRPr lang="en-US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569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latin typeface="+mn-lt"/>
                        </a:rPr>
                        <a:t>reg_number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spc="-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VARCHAR(8)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dirty="0">
                          <a:latin typeface="+mn-lt"/>
                        </a:rPr>
                        <a:t>TAK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1" i="0" dirty="0">
                          <a:latin typeface="+mn-lt"/>
                        </a:rPr>
                        <a:t>Klucz obcy do tabeli</a:t>
                      </a:r>
                      <a:r>
                        <a:rPr lang="pl-PL" sz="1400" b="1" i="0" baseline="0" dirty="0">
                          <a:latin typeface="+mn-lt"/>
                        </a:rPr>
                        <a:t> </a:t>
                      </a:r>
                      <a:r>
                        <a:rPr lang="pl-PL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</a:t>
                      </a:r>
                      <a:endParaRPr lang="en-US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932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latin typeface="+mn-lt"/>
                        </a:rPr>
                        <a:t>rent_date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+mn-lt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dirty="0">
                          <a:latin typeface="+mn-lt"/>
                        </a:rPr>
                        <a:t>TAK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547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latin typeface="+mn-lt"/>
                        </a:rPr>
                        <a:t>return_date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+mn-lt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dirty="0">
                          <a:latin typeface="+mn-lt"/>
                        </a:rPr>
                        <a:t>NIE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8069413"/>
                  </a:ext>
                </a:extLst>
              </a:tr>
            </a:tbl>
          </a:graphicData>
        </a:graphic>
      </p:graphicFrame>
      <p:sp>
        <p:nvSpPr>
          <p:cNvPr id="3" name="Prostokąt 2"/>
          <p:cNvSpPr/>
          <p:nvPr/>
        </p:nvSpPr>
        <p:spPr>
          <a:xfrm>
            <a:off x="504000" y="4227120"/>
            <a:ext cx="973707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</a:pPr>
            <a:r>
              <a:rPr lang="pl-PL" spc="-1" dirty="0"/>
              <a:t>2. Dodaj do tabeli </a:t>
            </a:r>
            <a:r>
              <a:rPr lang="pl-PL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pl-PL" spc="-1" dirty="0"/>
              <a:t> niewymaganą kolumnę email o typie </a:t>
            </a:r>
            <a:r>
              <a:rPr lang="pl-PL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VARCHAR(30)</a:t>
            </a:r>
          </a:p>
          <a:p>
            <a:pPr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</a:pPr>
            <a:r>
              <a:rPr lang="pl-PL" spc="-1" dirty="0"/>
              <a:t>3. Zmodyfikuj kolumnę </a:t>
            </a:r>
            <a:r>
              <a:rPr lang="pl-PL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pl-PL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pc="-1" dirty="0"/>
              <a:t>rozszerzając jej długość do 25 znaków.</a:t>
            </a:r>
          </a:p>
        </p:txBody>
      </p:sp>
    </p:spTree>
    <p:extLst>
      <p:ext uri="{BB962C8B-B14F-4D97-AF65-F5344CB8AC3E}">
        <p14:creationId xmlns:p14="http://schemas.microsoft.com/office/powerpoint/2010/main" val="22455256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61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504000" y="936000"/>
            <a:ext cx="11254246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Wstawianie wierszy – polecenie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2000" b="1" spc="-1" dirty="0">
              <a:solidFill>
                <a:srgbClr val="000000"/>
              </a:solidFill>
            </a:endParaRPr>
          </a:p>
          <a:p>
            <a:r>
              <a:rPr lang="pl-PL" sz="2000" b="1" spc="-1" dirty="0">
                <a:solidFill>
                  <a:srgbClr val="000000"/>
                </a:solidFill>
              </a:rPr>
              <a:t>Składnia polecenia</a:t>
            </a:r>
          </a:p>
          <a:p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nazwa_tabeli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kolumna_1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kolumna_2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…)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’wartosc_1’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wart</a:t>
            </a:r>
            <a:r>
              <a:rPr lang="pl-PL" dirty="0" err="1">
                <a:solidFill>
                  <a:srgbClr val="000000"/>
                </a:solidFill>
                <a:latin typeface="Courier New" panose="02070309020205020404" pitchFamily="49" charset="0"/>
              </a:rPr>
              <a:t>osc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_2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…)</a:t>
            </a:r>
            <a:endParaRPr lang="en-US" dirty="0"/>
          </a:p>
          <a:p>
            <a:endParaRPr lang="pl-PL" sz="2000" b="1" spc="-1" dirty="0">
              <a:solidFill>
                <a:srgbClr val="000000"/>
              </a:solidFill>
            </a:endParaRPr>
          </a:p>
          <a:p>
            <a:r>
              <a:rPr lang="pl-PL" sz="2000" b="1" spc="-1" dirty="0">
                <a:solidFill>
                  <a:srgbClr val="000000"/>
                </a:solidFill>
              </a:rPr>
              <a:t>Przykłady</a:t>
            </a:r>
          </a:p>
          <a:p>
            <a:endParaRPr lang="pl-PL" sz="2000" b="1" spc="-1" dirty="0">
              <a:solidFill>
                <a:srgbClr val="000000"/>
              </a:solidFill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400" b="0" strike="noStrike" spc="-1" dirty="0">
              <a:latin typeface="Arial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71141"/>
              </p:ext>
            </p:extLst>
          </p:nvPr>
        </p:nvGraphicFramePr>
        <p:xfrm>
          <a:off x="629259" y="3277160"/>
          <a:ext cx="1125424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459">
                  <a:extLst>
                    <a:ext uri="{9D8B030D-6E8A-4147-A177-3AD203B41FA5}">
                      <a16:colId xmlns:a16="http://schemas.microsoft.com/office/drawing/2014/main" xmlns="" val="2362820697"/>
                    </a:ext>
                  </a:extLst>
                </a:gridCol>
                <a:gridCol w="6484788">
                  <a:extLst>
                    <a:ext uri="{9D8B030D-6E8A-4147-A177-3AD203B41FA5}">
                      <a16:colId xmlns:a16="http://schemas.microsoft.com/office/drawing/2014/main" xmlns="" val="534781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/>
                        <a:t>Wstawienie</a:t>
                      </a:r>
                      <a:r>
                        <a:rPr lang="pl-PL" sz="1600" b="1" baseline="0" dirty="0"/>
                        <a:t> wierszy bez wymieniania nazwy kolumn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dirty="0"/>
                        <a:t>Wstawienie</a:t>
                      </a:r>
                      <a:r>
                        <a:rPr lang="pl-PL" sz="1600" b="1" baseline="0" dirty="0"/>
                        <a:t> wierszy z wymieniem nazwy kolumn</a:t>
                      </a:r>
                      <a:endParaRPr lang="en-US" sz="1600" b="1" dirty="0"/>
                    </a:p>
                    <a:p>
                      <a:pPr algn="ctr"/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34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INSERT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INTO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department </a:t>
                      </a:r>
                      <a:endParaRPr lang="pl-PL" sz="16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VALUES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'ACCOUNTING'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'NEW YORK'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INSERT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INTO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employee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ENAME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HIREDATE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SAL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DEPTNO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pl-PL" sz="16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VALUES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'KING'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'1964-06-02'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5000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6156524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45621"/>
              </p:ext>
            </p:extLst>
          </p:nvPr>
        </p:nvGraphicFramePr>
        <p:xfrm>
          <a:off x="1733951" y="4934720"/>
          <a:ext cx="7424977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4977">
                  <a:extLst>
                    <a:ext uri="{9D8B030D-6E8A-4147-A177-3AD203B41FA5}">
                      <a16:colId xmlns:a16="http://schemas.microsoft.com/office/drawing/2014/main" xmlns="" val="3831150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dirty="0"/>
                        <a:t>Wstawienie</a:t>
                      </a:r>
                      <a:r>
                        <a:rPr lang="pl-PL" sz="1800" b="1" baseline="0" dirty="0"/>
                        <a:t> wierszy na podstawie wykonania zapytania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916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INSERT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INTO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department </a:t>
                      </a:r>
                      <a:endParaRPr lang="pl-PL" sz="16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SELECT DEPTNO, DNAME,</a:t>
                      </a:r>
                      <a:r>
                        <a:rPr lang="pl-PL" sz="1600" b="1" baseline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LOC FROM </a:t>
                      </a:r>
                      <a:r>
                        <a:rPr lang="pl-PL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migrated_d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epartment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879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28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61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400" b="0" strike="noStrike" spc="-1" dirty="0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412399" y="937394"/>
            <a:ext cx="10530346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spc="-1" dirty="0">
                <a:solidFill>
                  <a:srgbClr val="000000"/>
                </a:solidFill>
              </a:rPr>
              <a:t>ĆWICZENIA</a:t>
            </a:r>
            <a:endParaRPr lang="pl-PL" sz="2000" spc="-1" dirty="0"/>
          </a:p>
          <a:p>
            <a:pPr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</a:pPr>
            <a:r>
              <a:rPr lang="pl-PL" spc="-1" dirty="0"/>
              <a:t>1. Wstaw do tabeli </a:t>
            </a:r>
            <a:r>
              <a:rPr lang="pl-PL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pl-PL" spc="-1" dirty="0"/>
              <a:t> następujące wiersze</a:t>
            </a:r>
            <a:endParaRPr lang="pl-PL" sz="1600" spc="-1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72068"/>
              </p:ext>
            </p:extLst>
          </p:nvPr>
        </p:nvGraphicFramePr>
        <p:xfrm>
          <a:off x="785352" y="1657389"/>
          <a:ext cx="10388881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7776">
                  <a:extLst>
                    <a:ext uri="{9D8B030D-6E8A-4147-A177-3AD203B41FA5}">
                      <a16:colId xmlns:a16="http://schemas.microsoft.com/office/drawing/2014/main" xmlns="" val="1975677481"/>
                    </a:ext>
                  </a:extLst>
                </a:gridCol>
                <a:gridCol w="2077776">
                  <a:extLst>
                    <a:ext uri="{9D8B030D-6E8A-4147-A177-3AD203B41FA5}">
                      <a16:colId xmlns:a16="http://schemas.microsoft.com/office/drawing/2014/main" xmlns="" val="679678599"/>
                    </a:ext>
                  </a:extLst>
                </a:gridCol>
                <a:gridCol w="1666093">
                  <a:extLst>
                    <a:ext uri="{9D8B030D-6E8A-4147-A177-3AD203B41FA5}">
                      <a16:colId xmlns:a16="http://schemas.microsoft.com/office/drawing/2014/main" xmlns="" val="408584608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391211709"/>
                    </a:ext>
                  </a:extLst>
                </a:gridCol>
                <a:gridCol w="2738436">
                  <a:extLst>
                    <a:ext uri="{9D8B030D-6E8A-4147-A177-3AD203B41FA5}">
                      <a16:colId xmlns:a16="http://schemas.microsoft.com/office/drawing/2014/main" xmlns="" val="20704979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first_name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last_name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postal_code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email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53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Nowak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Malinowa</a:t>
                      </a:r>
                      <a:r>
                        <a:rPr lang="en-US" dirty="0"/>
                        <a:t>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40-10</a:t>
                      </a:r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adam.nowak@o2.pl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364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Zabawa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Agrestowa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ewa.zabawa@wp.pl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147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Leszek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Szczotka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Mieszka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486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Kowal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Centralna</a:t>
                      </a:r>
                      <a:r>
                        <a:rPr lang="en-US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celina.kowal@gmail.pl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2847540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447"/>
              </p:ext>
            </p:extLst>
          </p:nvPr>
        </p:nvGraphicFramePr>
        <p:xfrm>
          <a:off x="773628" y="4012976"/>
          <a:ext cx="650240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17802350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06526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561248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800382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reg_number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mark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646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SK 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Toyota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Yaris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765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SI 60606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Fiat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126p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765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SL 234455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Opel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Astra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22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SJ 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Fiat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125p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69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 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Syrena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6364815"/>
                  </a:ext>
                </a:extLst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468830" y="3644345"/>
            <a:ext cx="540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2. Wstaw do tabeli </a:t>
            </a:r>
            <a:r>
              <a:rPr lang="pl-PL" spc="-1" dirty="0"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pl-PL" dirty="0"/>
              <a:t>następujące wiersze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63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400" b="0" strike="noStrike" spc="-1" dirty="0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412398" y="960840"/>
            <a:ext cx="11124073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b="1" spc="-1" dirty="0">
                <a:solidFill>
                  <a:srgbClr val="000000"/>
                </a:solidFill>
              </a:rPr>
              <a:t>ĆWICZENIA</a:t>
            </a:r>
            <a:endParaRPr lang="pl-PL" sz="2800" spc="-1" dirty="0"/>
          </a:p>
          <a:p>
            <a:pPr marL="342900" indent="-3429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AutoNum type="arabicPeriod"/>
            </a:pPr>
            <a:r>
              <a:rPr lang="pl-PL" spc="-1" dirty="0"/>
              <a:t>Wstaw do tabeli </a:t>
            </a:r>
            <a:r>
              <a:rPr lang="pl-PL" spc="-1" dirty="0">
                <a:latin typeface="Courier New" panose="02070309020205020404" pitchFamily="49" charset="0"/>
                <a:cs typeface="Courier New" panose="02070309020205020404" pitchFamily="49" charset="0"/>
              </a:rPr>
              <a:t>rent</a:t>
            </a:r>
            <a:r>
              <a:rPr lang="pl-PL" spc="-1" dirty="0"/>
              <a:t> wiersze spełniające następujące założenia:</a:t>
            </a:r>
          </a:p>
          <a:p>
            <a:pPr marL="285750" indent="-28575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1600" spc="-1" dirty="0"/>
              <a:t>Adam Nowak wypożyczył samochód o nr rejestracyjnym SK 12345 dnia 2015-01-01 i zwrócił go dnia 2015-02-03</a:t>
            </a:r>
          </a:p>
          <a:p>
            <a:pPr marL="285750" indent="-28575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1600" spc="-1" dirty="0"/>
              <a:t>Adam Nowak wypożyczył samochód o nr rejestracyjnym SL 234455 dnia 2015-02-05</a:t>
            </a:r>
          </a:p>
          <a:p>
            <a:pPr marL="285750" indent="-28575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1600" spc="-1" dirty="0"/>
              <a:t>Ewa Zabawa wypożyczyła samochód o nr rejestracyjnym SI 60606 dnia 2015-03-07 i zwróciła go dnia 2016-03-08</a:t>
            </a:r>
          </a:p>
          <a:p>
            <a:pPr marL="285750" indent="-28575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1600" spc="-1" dirty="0"/>
              <a:t>Leszek Szczotka wypożyczył samochód o nr rejestracyjnym SL 234455 dnia 2014-03-05 i zwrócił go dnia 2015-02-01</a:t>
            </a:r>
          </a:p>
          <a:p>
            <a:pPr marL="285750" indent="-28575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1600" spc="-1" dirty="0"/>
              <a:t>Leszek Szczotka wypożyczył samochód o nr rejestracyjnym SK 12345 dnia 2016-03-05 i zwrócił go dnia 2016-12-01</a:t>
            </a:r>
          </a:p>
          <a:p>
            <a:pPr marL="285750" indent="-28575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1600" spc="-1" dirty="0"/>
              <a:t>Leszek Szczotka wypożyczył samochód o nr rejestracyjnym SL 234455 dnia 2017-12-02</a:t>
            </a:r>
          </a:p>
        </p:txBody>
      </p:sp>
    </p:spTree>
    <p:extLst>
      <p:ext uri="{BB962C8B-B14F-4D97-AF65-F5344CB8AC3E}">
        <p14:creationId xmlns:p14="http://schemas.microsoft.com/office/powerpoint/2010/main" val="1861608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159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Wybieranie danych – instrukcja </a:t>
            </a:r>
            <a:r>
              <a:rPr lang="pl-PL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</a:p>
          <a:p>
            <a:endParaRPr lang="pl-PL" sz="3000" b="1" spc="-1" dirty="0">
              <a:solidFill>
                <a:srgbClr val="21409A"/>
              </a:solidFill>
              <a:latin typeface="Courier New"/>
            </a:endParaRPr>
          </a:p>
          <a:p>
            <a:endParaRPr lang="pl-PL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98041"/>
              </p:ext>
            </p:extLst>
          </p:nvPr>
        </p:nvGraphicFramePr>
        <p:xfrm>
          <a:off x="645292" y="1755720"/>
          <a:ext cx="10369455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1977">
                  <a:extLst>
                    <a:ext uri="{9D8B030D-6E8A-4147-A177-3AD203B41FA5}">
                      <a16:colId xmlns:a16="http://schemas.microsoft.com/office/drawing/2014/main" xmlns="" val="3768057588"/>
                    </a:ext>
                  </a:extLst>
                </a:gridCol>
                <a:gridCol w="5607478">
                  <a:extLst>
                    <a:ext uri="{9D8B030D-6E8A-4147-A177-3AD203B41FA5}">
                      <a16:colId xmlns:a16="http://schemas.microsoft.com/office/drawing/2014/main" xmlns="" val="952064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Wybieranie wszystkich kolumn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(symbol </a:t>
                      </a:r>
                      <a:r>
                        <a:rPr lang="pl-PL" sz="1800" b="1" strike="noStrike" spc="-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/>
                          <a:ea typeface="+mn-ea"/>
                        </a:rPr>
                        <a:t>*</a:t>
                      </a: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) </a:t>
                      </a:r>
                      <a:endParaRPr lang="pl-PL" sz="1800" b="0" strike="noStrike" spc="-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SELECT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nazwa_tabeli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en-US" dirty="0">
                        <a:effectLst/>
                      </a:endParaRPr>
                    </a:p>
                    <a:p>
                      <a:endParaRPr lang="en-US" sz="18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0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Ograniczenie wybierania ilości wierszy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(słowo kluczowe </a:t>
                      </a:r>
                      <a: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LIMIT</a:t>
                      </a: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pl-PL" sz="1800" b="0" strike="noStrike" spc="-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SELECT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nazwa_tabeli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pl-PL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LIMIT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ilość_wierszy</a:t>
                      </a:r>
                      <a:r>
                        <a:rPr lang="pl-PL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pl-P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377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Wybieranie określonych kolumn</a:t>
                      </a:r>
                      <a:endParaRPr lang="pl-PL" sz="1800" b="0" strike="noStrike" spc="-1" dirty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SELECT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kolumna_1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kolumna_2 </a:t>
                      </a:r>
                      <a:endParaRPr lang="pl-PL" sz="18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nazwa_tabeli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30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Wybieranie unikalnych wartości kolumn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(słowo kluczowe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DISTINCT</a:t>
                      </a: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pl-PL" sz="1800" b="0" strike="noStrike" spc="-1" dirty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SELECT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DISTINCT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kolumna_1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kolumna_2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nazwa_tabeli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514075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16000"/>
            <a:ext cx="10892880" cy="6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pl-PL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Wprowadzenie do baz danych</a:t>
            </a:r>
            <a:endParaRPr lang="pl-PL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40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464492" y="958615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pl-PL" sz="3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Czym jest baza danych?</a:t>
            </a:r>
            <a:endParaRPr lang="pl-PL" sz="3000" b="0" strike="noStrike" spc="-1" dirty="0">
              <a:latin typeface="Arial"/>
            </a:endParaRPr>
          </a:p>
          <a:p>
            <a:pPr marL="252000">
              <a:lnSpc>
                <a:spcPct val="100000"/>
              </a:lnSpc>
              <a:spcBef>
                <a:spcPts val="283"/>
              </a:spcBef>
            </a:pPr>
            <a:r>
              <a:rPr lang="pl-PL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Zbiór danych z określonej dziedziny uporządkowany zgodnie z określonymi regułami i zorganizowany w sposób ułatwiający do nich dostęp</a:t>
            </a:r>
            <a:endParaRPr lang="pl-PL" sz="22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pl-PL" sz="3000" b="1" spc="-1" dirty="0">
                <a:solidFill>
                  <a:srgbClr val="000000"/>
                </a:solidFill>
                <a:latin typeface="Calibri"/>
              </a:rPr>
              <a:t>Tradycyjne bazy danych</a:t>
            </a:r>
            <a:endParaRPr lang="pl-PL" sz="3000" spc="-1" dirty="0"/>
          </a:p>
          <a:p>
            <a:pPr marL="216000">
              <a:spcBef>
                <a:spcPts val="850"/>
              </a:spcBef>
            </a:pPr>
            <a:r>
              <a:rPr lang="pl-PL" sz="2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Przykłady</a:t>
            </a:r>
            <a:r>
              <a:rPr lang="pl-PL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pl-PL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Papierowa kartoteka pacjentów, dziennik lekcyjny, książka telefoniczna</a:t>
            </a:r>
            <a:endParaRPr lang="pl-PL" sz="2200" b="0" strike="noStrike" spc="-1" dirty="0">
              <a:latin typeface="Arial"/>
            </a:endParaRPr>
          </a:p>
          <a:p>
            <a:pPr marL="216000">
              <a:lnSpc>
                <a:spcPct val="100000"/>
              </a:lnSpc>
              <a:spcBef>
                <a:spcPts val="850"/>
              </a:spcBef>
            </a:pPr>
            <a:r>
              <a:rPr lang="pl-PL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Wady</a:t>
            </a:r>
            <a:endParaRPr lang="pl-PL" sz="2600" b="0" strike="noStrike" spc="-1" dirty="0">
              <a:latin typeface="Arial"/>
            </a:endParaRPr>
          </a:p>
          <a:p>
            <a:pPr marL="745200" lvl="1" indent="-21564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Zgromadzone dane zajmują dużą powierzchnię</a:t>
            </a:r>
            <a:endParaRPr lang="pl-PL" sz="2200" b="0" strike="noStrike" spc="-1" dirty="0">
              <a:latin typeface="Arial"/>
            </a:endParaRPr>
          </a:p>
          <a:p>
            <a:pPr marL="745200" lvl="1" indent="-21564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Odnalezienie danych może zajmować dużo czasu</a:t>
            </a:r>
            <a:endParaRPr lang="pl-PL" sz="2200" b="0" strike="noStrike" spc="-1" dirty="0">
              <a:latin typeface="Arial"/>
            </a:endParaRPr>
          </a:p>
          <a:p>
            <a:pPr marL="745200" lvl="1" indent="-21564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Utrudniona analiza zgromadzonych danych</a:t>
            </a:r>
            <a:endParaRPr lang="pl-PL" sz="2200" b="0" strike="noStrike" spc="-1" dirty="0">
              <a:latin typeface="Arial"/>
            </a:endParaRPr>
          </a:p>
          <a:p>
            <a:pPr marL="745200" lvl="1" indent="-21564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Brak możliwości łatwego tworzenia kopii zapasowych</a:t>
            </a: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165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504000" y="936000"/>
            <a:ext cx="11244960" cy="2991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ĆWICZENIA</a:t>
            </a:r>
            <a:endParaRPr lang="pl-PL" sz="3000" b="0" strike="noStrike" spc="-1" dirty="0">
              <a:latin typeface="Arial"/>
            </a:endParaRPr>
          </a:p>
          <a:p>
            <a:endParaRPr lang="pl-PL" sz="3000" b="0" strike="noStrike" spc="-1" dirty="0">
              <a:latin typeface="Arial"/>
            </a:endParaRPr>
          </a:p>
          <a:p>
            <a:pPr marL="36000" indent="-215640">
              <a:lnSpc>
                <a:spcPct val="100000"/>
              </a:lnSpc>
              <a:spcBef>
                <a:spcPts val="283"/>
              </a:spcBef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  <a:ea typeface="DejaVu Sans"/>
              </a:rPr>
              <a:t>Wyświetl wszystkie wiersze z tabeli </a:t>
            </a:r>
            <a:r>
              <a:rPr lang="pl-PL" sz="2600" strike="noStrike" spc="-1" dirty="0">
                <a:latin typeface="Courier New"/>
                <a:ea typeface="DejaVu Sans"/>
              </a:rPr>
              <a:t>rent</a:t>
            </a:r>
            <a:endParaRPr lang="pl-PL" sz="2600" strike="noStrike" spc="-1" dirty="0">
              <a:latin typeface="Arial"/>
            </a:endParaRPr>
          </a:p>
          <a:p>
            <a:pPr marL="36000" indent="-215640">
              <a:lnSpc>
                <a:spcPct val="100000"/>
              </a:lnSpc>
              <a:spcBef>
                <a:spcPts val="283"/>
              </a:spcBef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  <a:ea typeface="DejaVu Sans"/>
              </a:rPr>
              <a:t>Wyświetl 3 wiersze z tabeli </a:t>
            </a:r>
            <a:r>
              <a:rPr lang="pl-PL" sz="2600" spc="-1" dirty="0" err="1">
                <a:latin typeface="Courier New"/>
              </a:rPr>
              <a:t>customer</a:t>
            </a:r>
            <a:r>
              <a:rPr lang="pl-PL" sz="2600" spc="-1" dirty="0">
                <a:latin typeface="Courier New"/>
              </a:rPr>
              <a:t> </a:t>
            </a:r>
          </a:p>
          <a:p>
            <a:pPr marL="36000" indent="-215640">
              <a:lnSpc>
                <a:spcPct val="100000"/>
              </a:lnSpc>
              <a:spcBef>
                <a:spcPts val="283"/>
              </a:spcBef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  <a:ea typeface="DejaVu Sans"/>
              </a:rPr>
              <a:t>Wyświetl unikalne numery rejestracyjne bazując na tablicy </a:t>
            </a:r>
            <a:r>
              <a:rPr lang="pl-PL" sz="260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rent</a:t>
            </a:r>
          </a:p>
          <a:p>
            <a:pPr>
              <a:lnSpc>
                <a:spcPct val="100000"/>
              </a:lnSpc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171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504000" y="936000"/>
            <a:ext cx="10847520" cy="24320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Używanie aliasów kolumn</a:t>
            </a:r>
            <a:endParaRPr lang="pl-PL" sz="3000" b="0" strike="noStrike" spc="-1" dirty="0">
              <a:latin typeface="Arial"/>
            </a:endParaRPr>
          </a:p>
          <a:p>
            <a:r>
              <a:rPr lang="pl-PL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SELECT</a:t>
            </a:r>
            <a:r>
              <a:rPr lang="pl-PL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nazwa_kolumny</a:t>
            </a:r>
            <a:r>
              <a:rPr lang="pl-PL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nazwa_aliasu</a:t>
            </a:r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l-PL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FROM</a:t>
            </a:r>
            <a:r>
              <a:rPr lang="pl-PL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nazwa_tabeli</a:t>
            </a:r>
            <a:r>
              <a:rPr lang="pl-PL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2200" b="0" strike="noStrike" spc="-1" dirty="0">
              <a:latin typeface="Arial"/>
            </a:endParaRPr>
          </a:p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Sortowanie wybieranych danych – instrukcja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 BY</a:t>
            </a:r>
            <a:endParaRPr lang="pl-PL" sz="2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24923"/>
              </p:ext>
            </p:extLst>
          </p:nvPr>
        </p:nvGraphicFramePr>
        <p:xfrm>
          <a:off x="694199" y="2987059"/>
          <a:ext cx="999138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693">
                  <a:extLst>
                    <a:ext uri="{9D8B030D-6E8A-4147-A177-3AD203B41FA5}">
                      <a16:colId xmlns:a16="http://schemas.microsoft.com/office/drawing/2014/main" xmlns="" val="2225229572"/>
                    </a:ext>
                  </a:extLst>
                </a:gridCol>
                <a:gridCol w="4995693">
                  <a:extLst>
                    <a:ext uri="{9D8B030D-6E8A-4147-A177-3AD203B41FA5}">
                      <a16:colId xmlns:a16="http://schemas.microsoft.com/office/drawing/2014/main" xmlns="" val="180133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Wyznaczanie kolumny sortującej przez podanie jej nazwy</a:t>
                      </a:r>
                      <a:endParaRPr lang="pl-PL" sz="1800" b="0" strike="noStrike" spc="-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SELECT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nazwa_tabeli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pl-PL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ORDER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BY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nazwa_kolumny</a:t>
                      </a:r>
                      <a:r>
                        <a:rPr lang="pl-PL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pl-P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66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Wyznaczanie kolumny sortującej przez podanie jej numeru</a:t>
                      </a:r>
                      <a:endParaRPr lang="pl-PL" sz="1800" b="0" strike="noStrike" spc="-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SELECT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nazwa_tabeli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pl-PL" sz="18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ORDER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BY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numer_kolumny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82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Sortowanie w porządku narastającym</a:t>
                      </a:r>
                      <a:endParaRPr lang="pl-PL" sz="1800" b="0" strike="noStrike" spc="-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SELECT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nazwa_tabeli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pl-PL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ORDER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BY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nazwa_kolumny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ASC</a:t>
                      </a:r>
                      <a:r>
                        <a:rPr lang="pl-PL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pl-P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132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Sortowanie w porządku malejącym</a:t>
                      </a:r>
                      <a:endParaRPr lang="pl-PL" sz="1800" b="0" strike="noStrike" spc="-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SELECT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nazwa_tabeli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pl-PL" sz="18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ORDER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BY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nazwa_kolumny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DESC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57808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177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504000" y="936000"/>
            <a:ext cx="11244960" cy="27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800" b="1" spc="-1" dirty="0">
                <a:solidFill>
                  <a:srgbClr val="000000"/>
                </a:solidFill>
              </a:rPr>
              <a:t>Sortowanie wybieranych danych – instrukcja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 BY</a:t>
            </a:r>
            <a:r>
              <a:rPr lang="pl-PL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l-PL" sz="2800" spc="-1" dirty="0">
                <a:latin typeface="Arial" panose="020B0604020202020204" pitchFamily="34" charset="0"/>
                <a:cs typeface="Arial" panose="020B0604020202020204" pitchFamily="34" charset="0"/>
              </a:rPr>
              <a:t>c.d.</a:t>
            </a: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21577"/>
              </p:ext>
            </p:extLst>
          </p:nvPr>
        </p:nvGraphicFramePr>
        <p:xfrm>
          <a:off x="585760" y="1552537"/>
          <a:ext cx="1014964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632">
                  <a:extLst>
                    <a:ext uri="{9D8B030D-6E8A-4147-A177-3AD203B41FA5}">
                      <a16:colId xmlns:a16="http://schemas.microsoft.com/office/drawing/2014/main" xmlns="" val="451099991"/>
                    </a:ext>
                  </a:extLst>
                </a:gridCol>
                <a:gridCol w="5926016">
                  <a:extLst>
                    <a:ext uri="{9D8B030D-6E8A-4147-A177-3AD203B41FA5}">
                      <a16:colId xmlns:a16="http://schemas.microsoft.com/office/drawing/2014/main" xmlns="" val="7503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Sortowanie na podstawie kilku kolumn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SELECT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nazwa_tabeli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pl-PL" sz="18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ORDER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BY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nazwa_kolumny_1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ASC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nazwa_kolumny_2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DESC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94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Sortowanie na podstawie kolumn nie występujących na liście selekcji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SELECT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kolumna_1</a:t>
                      </a:r>
                      <a:r>
                        <a:rPr lang="pl-PL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kolumna_2</a:t>
                      </a:r>
                    </a:p>
                    <a:p>
                      <a:r>
                        <a:rPr lang="pl-PL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nazwa_tabeli</a:t>
                      </a:r>
                      <a:endParaRPr lang="pl-PL" sz="18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ORDER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BY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nazwa_kolumny_3</a:t>
                      </a:r>
                      <a:r>
                        <a:rPr lang="pl-PL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pl-P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62887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183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ĆWICZENIA</a:t>
            </a:r>
          </a:p>
          <a:p>
            <a:endParaRPr lang="pl-PL" sz="3000" b="0" strike="noStrike" spc="-1" dirty="0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  <a:ea typeface="DejaVu Sans"/>
              </a:rPr>
              <a:t>Wyświetl nazwy marek samochodów w porządku narastającym.</a:t>
            </a: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spc="-1" dirty="0"/>
              <a:t>Wyświetl wszystkie modele samochodów i zwróć wyniki  gdzie opis kolumny jest zmieniony na </a:t>
            </a:r>
            <a:r>
              <a:rPr lang="pl-PL" sz="26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marka_samochodu</a:t>
            </a:r>
            <a:endParaRPr lang="pl-PL" sz="26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  <a:ea typeface="DejaVu Sans"/>
              </a:rPr>
              <a:t>Wyświetl unikalne numery rejestracyjne samochodów </a:t>
            </a:r>
            <a:r>
              <a:rPr lang="pl-PL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posortowane w porządku malejącym</a:t>
            </a:r>
            <a:endParaRPr lang="pl-PL" sz="2600" b="0" strike="noStrike" spc="-1" dirty="0">
              <a:latin typeface="Arial"/>
            </a:endParaRPr>
          </a:p>
          <a:p>
            <a:pPr marL="36000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  <a:ea typeface="DejaVu Sans"/>
              </a:rPr>
              <a:t> Wyświetl najstarszą datę wypożyczenia samochodu</a:t>
            </a:r>
            <a:endParaRPr lang="pl-PL" sz="280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189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Podstawowe funkcje tekstowe</a:t>
            </a:r>
          </a:p>
          <a:p>
            <a:endParaRPr lang="pl-PL" sz="3000" b="1" spc="-1" dirty="0">
              <a:solidFill>
                <a:srgbClr val="000000"/>
              </a:solidFill>
              <a:latin typeface="Arial"/>
            </a:endParaRPr>
          </a:p>
          <a:p>
            <a:endParaRPr lang="pl-PL" sz="3000" b="1" spc="-1" dirty="0">
              <a:solidFill>
                <a:srgbClr val="000000"/>
              </a:solidFill>
              <a:latin typeface="Arial"/>
            </a:endParaRPr>
          </a:p>
          <a:p>
            <a:endParaRPr lang="pl-PL" sz="3000" b="1" spc="-1" dirty="0">
              <a:solidFill>
                <a:srgbClr val="000000"/>
              </a:solidFill>
              <a:latin typeface="Arial"/>
            </a:endParaRPr>
          </a:p>
          <a:p>
            <a:endParaRPr lang="pl-PL" sz="3000" b="1" spc="-1" dirty="0">
              <a:solidFill>
                <a:srgbClr val="000000"/>
              </a:solidFill>
              <a:latin typeface="Arial"/>
            </a:endParaRPr>
          </a:p>
          <a:p>
            <a:endParaRPr lang="pl-PL" sz="3000" b="1" spc="-1" dirty="0">
              <a:solidFill>
                <a:srgbClr val="000000"/>
              </a:solidFill>
              <a:latin typeface="Arial"/>
            </a:endParaRPr>
          </a:p>
          <a:p>
            <a:endParaRPr lang="pl-PL" sz="3000" b="1" spc="-1" dirty="0">
              <a:solidFill>
                <a:srgbClr val="000000"/>
              </a:solidFill>
              <a:latin typeface="Arial"/>
            </a:endParaRPr>
          </a:p>
          <a:p>
            <a:endParaRPr lang="pl-PL" sz="3000" b="1" strike="noStrike" spc="-1" dirty="0">
              <a:solidFill>
                <a:srgbClr val="000000"/>
              </a:solidFill>
              <a:latin typeface="Arial"/>
            </a:endParaRPr>
          </a:p>
          <a:p>
            <a:endParaRPr lang="pl-PL" sz="2200" b="1" strike="noStrike" spc="-1" dirty="0">
              <a:solidFill>
                <a:srgbClr val="21409A"/>
              </a:solidFill>
              <a:latin typeface="Courier New"/>
              <a:ea typeface="DejaVu Sans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935542"/>
              </p:ext>
            </p:extLst>
          </p:nvPr>
        </p:nvGraphicFramePr>
        <p:xfrm>
          <a:off x="504000" y="1509360"/>
          <a:ext cx="10898554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277">
                  <a:extLst>
                    <a:ext uri="{9D8B030D-6E8A-4147-A177-3AD203B41FA5}">
                      <a16:colId xmlns:a16="http://schemas.microsoft.com/office/drawing/2014/main" xmlns="" val="2849851942"/>
                    </a:ext>
                  </a:extLst>
                </a:gridCol>
                <a:gridCol w="5449277">
                  <a:extLst>
                    <a:ext uri="{9D8B030D-6E8A-4147-A177-3AD203B41FA5}">
                      <a16:colId xmlns:a16="http://schemas.microsoft.com/office/drawing/2014/main" xmlns="" val="2620531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CONCAT(argument1, …)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zwraca połączone ze sobą argumenty</a:t>
                      </a:r>
                      <a:endParaRPr lang="pl-PL" sz="1800" b="0" strike="noStrike" spc="-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2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LENGTH(argument)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zwraca długość argumentu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852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SUBSTRING(</a:t>
                      </a:r>
                      <a:r>
                        <a:rPr lang="pl-PL" sz="1800" b="1" kern="120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argument,pozycja</a:t>
                      </a:r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, długość)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zwraca argument począwszy od wskazanej pozycji o zadanej ilości znaków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09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LOWER(argument)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zwraca argument pisany małymi literami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931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UPPER(argument)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zwraca argument pisany dużymi literami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604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LPAD(argument, długość, znaki)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zwraca argument uzupełniony do lewej strony określonym ciągiem znaków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249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LTRIM(argument)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usuwa znaki spacji z lewej strony argumentu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285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RPAD(argument, długość, znaki)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zwraca argument uzupełniony do prawej strony określonym ciągiem znaków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382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RTRIM(argument)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usuwa znaki spacji z prawej strony argumentu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586228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195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ĆWICZENIA</a:t>
            </a:r>
            <a:endParaRPr lang="pl-PL" sz="3000" b="0" strike="noStrike" spc="-1" dirty="0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  <a:ea typeface="DejaVu Sans"/>
              </a:rPr>
              <a:t> Wyświetl 3 wiersze z tabeli </a:t>
            </a:r>
            <a:r>
              <a:rPr lang="pl-PL" sz="2600" strike="noStrike" spc="-1" dirty="0" err="1">
                <a:latin typeface="Courier New"/>
                <a:ea typeface="DejaVu Sans"/>
              </a:rPr>
              <a:t>customer</a:t>
            </a:r>
            <a:r>
              <a:rPr lang="pl-PL" sz="2600" b="0" strike="noStrike" spc="-1" dirty="0">
                <a:latin typeface="Arial"/>
                <a:ea typeface="DejaVu Sans"/>
              </a:rPr>
              <a:t> wyświetlając imię i nazwisko klienta rozdzielone spacją - wszystkie znaki imienia mają być zapisane małymi literami, a wszystkie znaki nazwiska dużymi literami</a:t>
            </a:r>
            <a:endParaRPr lang="pl-PL" sz="2600" b="0" strike="noStrike" spc="-1" dirty="0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  <a:ea typeface="DejaVu Sans"/>
              </a:rPr>
              <a:t> Wyświetl 2 wiersze z tabeli </a:t>
            </a:r>
            <a:r>
              <a:rPr lang="pl-PL" sz="2600" strike="noStrike" spc="-1" dirty="0" err="1">
                <a:latin typeface="Courier New"/>
                <a:ea typeface="DejaVu Sans"/>
              </a:rPr>
              <a:t>cars</a:t>
            </a:r>
            <a:r>
              <a:rPr lang="pl-PL" sz="2600" b="0" strike="noStrike" spc="-1" dirty="0">
                <a:latin typeface="Arial"/>
                <a:ea typeface="DejaVu Sans"/>
              </a:rPr>
              <a:t> w postaci dwóch kolumn, gdzie w pierwszej kolumnie znajduje się numer rejestracyjny pojazdu zapisany małymi literami, a w drugiej kolumnie ilość znaków dla każdego modelu.</a:t>
            </a:r>
            <a:endParaRPr lang="pl-PL" sz="2600" b="0" strike="noStrike" spc="-1" dirty="0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  <a:ea typeface="DejaVu Sans"/>
              </a:rPr>
              <a:t> Wyświetl pierwsze 4 znaki z imienia klienta dla wszystkich wierszy</a:t>
            </a:r>
            <a:endParaRPr lang="pl-PL" sz="2600" b="0" strike="noStrike" spc="-1" dirty="0">
              <a:latin typeface="Arial"/>
            </a:endParaRPr>
          </a:p>
          <a:p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01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504000" y="936000"/>
            <a:ext cx="11244960" cy="42807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Podstawowe funkcje związane z datami i określaniem czasu</a:t>
            </a:r>
          </a:p>
          <a:p>
            <a:endParaRPr lang="pl-PL" sz="3000" b="1" spc="-1" dirty="0">
              <a:solidFill>
                <a:srgbClr val="000000"/>
              </a:solidFill>
              <a:latin typeface="Arial"/>
            </a:endParaRPr>
          </a:p>
          <a:p>
            <a:endParaRPr lang="pl-PL" sz="3000" b="1" spc="-1" dirty="0">
              <a:solidFill>
                <a:srgbClr val="000000"/>
              </a:solidFill>
              <a:latin typeface="Arial"/>
            </a:endParaRPr>
          </a:p>
          <a:p>
            <a:endParaRPr lang="pl-PL" sz="3000" b="1" spc="-1" dirty="0">
              <a:solidFill>
                <a:srgbClr val="000000"/>
              </a:solidFill>
              <a:latin typeface="Arial"/>
            </a:endParaRPr>
          </a:p>
          <a:p>
            <a:endParaRPr lang="pl-PL" sz="3000" b="1" strike="noStrike" spc="-1" dirty="0">
              <a:solidFill>
                <a:srgbClr val="000000"/>
              </a:solidFill>
              <a:latin typeface="Arial"/>
            </a:endParaRPr>
          </a:p>
          <a:p>
            <a:endParaRPr lang="pl-PL" sz="30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70648"/>
              </p:ext>
            </p:extLst>
          </p:nvPr>
        </p:nvGraphicFramePr>
        <p:xfrm>
          <a:off x="629721" y="1634282"/>
          <a:ext cx="10598055" cy="3192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8756">
                  <a:extLst>
                    <a:ext uri="{9D8B030D-6E8A-4147-A177-3AD203B41FA5}">
                      <a16:colId xmlns:a16="http://schemas.microsoft.com/office/drawing/2014/main" xmlns="" val="1379935636"/>
                    </a:ext>
                  </a:extLst>
                </a:gridCol>
                <a:gridCol w="5829299">
                  <a:extLst>
                    <a:ext uri="{9D8B030D-6E8A-4147-A177-3AD203B41FA5}">
                      <a16:colId xmlns:a16="http://schemas.microsoft.com/office/drawing/2014/main" xmlns="" val="235472165"/>
                    </a:ext>
                  </a:extLst>
                </a:gridCol>
              </a:tblGrid>
              <a:tr h="324625"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CURDATE()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zwraca bieżącą datę</a:t>
                      </a:r>
                      <a:endParaRPr lang="pl-PL" sz="1800" b="0" strike="noStrike" spc="-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2115337"/>
                  </a:ext>
                </a:extLst>
              </a:tr>
              <a:tr h="324625"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CURTIME()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zwraca bieżący czas</a:t>
                      </a:r>
                      <a:endParaRPr lang="pl-PL" sz="1800" b="0" strike="noStrike" spc="-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6776313"/>
                  </a:ext>
                </a:extLst>
              </a:tr>
              <a:tr h="485119"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DATE(argument)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zwraca datę z przekazanego argumentu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9270648"/>
                  </a:ext>
                </a:extLst>
              </a:tr>
              <a:tr h="568094"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DATEDIFF(wyrażenie_1,wyrażenie_2)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zwraca ilość dni pomiędzy datami przekazanymi jako argumenty funkcji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2322470"/>
                  </a:ext>
                </a:extLst>
              </a:tr>
              <a:tr h="485119"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MONTH(argument)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zwraca miesiąc z przekazanego argumentu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5917443"/>
                  </a:ext>
                </a:extLst>
              </a:tr>
              <a:tr h="324625"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NOW()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zwraca bieżącą datę i czas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250783"/>
                  </a:ext>
                </a:extLst>
              </a:tr>
              <a:tr h="485119"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YEAR(argument)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zwraca rok z przekazanego argumentu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618534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07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ĆWICZENIA</a:t>
            </a:r>
            <a:endParaRPr lang="pl-PL" sz="3000" b="0" strike="noStrike" spc="-1" dirty="0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  <a:ea typeface="DejaVu Sans"/>
              </a:rPr>
              <a:t> Wyświetl bieżącą datę i czas</a:t>
            </a:r>
            <a:endParaRPr lang="pl-PL" sz="2600" b="0" strike="noStrike" spc="-1" dirty="0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  <a:ea typeface="DejaVu Sans"/>
              </a:rPr>
              <a:t> Wyświetl ilość dni jaką wypożyczony były samochody</a:t>
            </a: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  <a:ea typeface="DejaVu Sans"/>
              </a:rPr>
              <a:t> Wyświetl maksymalny rok wypożyczenia  samochodu</a:t>
            </a:r>
            <a:endParaRPr lang="pl-PL" sz="2600" b="0" strike="noStrike" spc="-1" dirty="0">
              <a:latin typeface="Arial"/>
            </a:endParaRPr>
          </a:p>
          <a:p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13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Agregowanie podzbiorów wierszy – fraza </a:t>
            </a:r>
            <a:r>
              <a:rPr lang="pl-PL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 BY</a:t>
            </a:r>
            <a:endParaRPr lang="pl-PL" sz="3000" b="1" strike="noStrike" spc="-1" dirty="0">
              <a:solidFill>
                <a:schemeClr val="accent4">
                  <a:lumMod val="75000"/>
                </a:schemeClr>
              </a:solidFill>
              <a:latin typeface="Courier New"/>
              <a:ea typeface="DejaVu Sans"/>
            </a:endParaRPr>
          </a:p>
          <a:p>
            <a:endParaRPr lang="pl-PL" sz="3000" b="0" strike="noStrike" spc="-1" dirty="0">
              <a:latin typeface="Arial"/>
            </a:endParaRPr>
          </a:p>
          <a:p>
            <a:r>
              <a:rPr lang="pl-PL" sz="3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 języku SQL </a:t>
            </a:r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podzbiór</a:t>
            </a:r>
            <a:r>
              <a:rPr lang="pl-PL" sz="3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to grupa stworzona przez </a:t>
            </a:r>
          </a:p>
          <a:p>
            <a:r>
              <a:rPr lang="pl-PL" sz="3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frazę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 BY</a:t>
            </a:r>
            <a:r>
              <a:rPr lang="pl-PL" sz="3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lang="pl-PL" sz="3000" b="0" strike="noStrike" spc="-1" dirty="0">
              <a:latin typeface="Arial"/>
            </a:endParaRPr>
          </a:p>
          <a:p>
            <a:r>
              <a:rPr lang="pl-PL" sz="3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Grupa jest definiowana na podstawie pewnej wspólnej cechy, np. posiadanie takiej samej wartości w ramach jednej kolumny.</a:t>
            </a:r>
            <a:endParaRPr lang="pl-PL" sz="3000" b="0" strike="noStrike" spc="-1" dirty="0">
              <a:latin typeface="Arial"/>
            </a:endParaRPr>
          </a:p>
          <a:p>
            <a:r>
              <a:rPr lang="pl-PL" sz="3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Jeśli za przykład weźmiemy tabele z pracownikami, gdzie znajduje się kolumna określająca płeć, to wynikiem będą dwa zbiory: zbiór kobiet i zbiór mężczyzn.</a:t>
            </a:r>
            <a:endParaRPr lang="pl-PL" sz="3000" b="0" strike="noStrike" spc="-1" dirty="0">
              <a:latin typeface="Arial"/>
            </a:endParaRPr>
          </a:p>
          <a:p>
            <a:endParaRPr lang="pl-PL" sz="3000" b="0" strike="noStrike" spc="-1" dirty="0">
              <a:latin typeface="Arial"/>
            </a:endParaRPr>
          </a:p>
          <a:p>
            <a:endParaRPr lang="pl-PL" sz="3000" b="0" strike="noStrike" spc="-1" dirty="0">
              <a:latin typeface="Arial"/>
            </a:endParaRPr>
          </a:p>
          <a:p>
            <a:endParaRPr lang="pl-PL" sz="3000" b="0" strike="noStrike" spc="-1" dirty="0">
              <a:latin typeface="Arial"/>
            </a:endParaRPr>
          </a:p>
          <a:p>
            <a:endParaRPr lang="pl-PL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30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3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19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Składnia frazy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 BY</a:t>
            </a:r>
            <a:endParaRPr lang="pl-PL" sz="2800" b="1" spc="-1" dirty="0">
              <a:solidFill>
                <a:schemeClr val="accent4">
                  <a:lumMod val="75000"/>
                </a:schemeClr>
              </a:solidFill>
              <a:latin typeface="Courier New"/>
            </a:endParaRPr>
          </a:p>
          <a:p>
            <a:r>
              <a:rPr lang="pl-PL" sz="2200" b="1" strike="noStrike" spc="-1" dirty="0">
                <a:solidFill>
                  <a:srgbClr val="21409A"/>
                </a:solidFill>
                <a:latin typeface="Courier New"/>
                <a:ea typeface="DejaVu Sans"/>
              </a:rPr>
              <a:t> 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…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tabela</a:t>
            </a:r>
            <a:endParaRPr lang="pl-PL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2200" b="0" strike="noStrike" spc="-1" dirty="0">
              <a:latin typeface="Arial"/>
            </a:endParaRPr>
          </a:p>
          <a:p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np.</a:t>
            </a:r>
          </a:p>
          <a:p>
            <a:r>
              <a:rPr lang="pl-PL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gender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employees</a:t>
            </a:r>
            <a:endParaRPr lang="pl-PL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gender</a:t>
            </a:r>
          </a:p>
          <a:p>
            <a:endParaRPr lang="pl-PL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pl-PL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Ważne jest, aby pamiętać, że wszystkie wymienione kolumny, które zostaną wyświetlone muszą zostać wymienione w ramach frazy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 BY </a:t>
            </a:r>
            <a:r>
              <a:rPr lang="pl-PL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lub użyte w funkcji agregującej.</a:t>
            </a:r>
            <a:endParaRPr lang="pl-PL" sz="2800" b="0" strike="noStrike" spc="-1" dirty="0">
              <a:latin typeface="Arial"/>
            </a:endParaRPr>
          </a:p>
          <a:p>
            <a:endParaRPr lang="pl-PL" sz="2800" b="0" strike="noStrike" spc="-1" dirty="0">
              <a:latin typeface="Arial"/>
            </a:endParaRPr>
          </a:p>
          <a:p>
            <a:endParaRPr lang="pl-PL" sz="2800" b="0" strike="noStrike" spc="-1" dirty="0">
              <a:latin typeface="Arial"/>
            </a:endParaRPr>
          </a:p>
          <a:p>
            <a:endParaRPr lang="pl-PL" sz="2800" b="0" strike="noStrike" spc="-1" dirty="0">
              <a:latin typeface="Arial"/>
            </a:endParaRPr>
          </a:p>
          <a:p>
            <a:endParaRPr lang="pl-PL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8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8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8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8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8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8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8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8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8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8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8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8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8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144000"/>
            <a:ext cx="1089288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pl-PL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Wprowadzenie do baz danych</a:t>
            </a:r>
            <a:endParaRPr lang="pl-PL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40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417600" y="1008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pl-PL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Komputerowe bazy danych</a:t>
            </a:r>
            <a:endParaRPr lang="pl-PL" sz="3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Szybkie wyszukiwanie informacji</a:t>
            </a:r>
            <a:endParaRPr lang="pl-PL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Przechowywanie dużej ilości danych na małej powierzchni</a:t>
            </a:r>
            <a:endParaRPr lang="pl-PL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Łatwe analiza zgromadzonych danych</a:t>
            </a:r>
            <a:endParaRPr lang="pl-PL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Łatwy dostęp i możliwość dostępu zdalnego</a:t>
            </a:r>
            <a:endParaRPr lang="pl-PL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Łatwe tworzenie kopii zapasowych</a:t>
            </a:r>
            <a:endParaRPr lang="pl-PL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Zachowanie spójności danych</a:t>
            </a:r>
            <a:endParaRPr lang="pl-PL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pl-PL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25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Funkcje grupowe używane wraz z frazą </a:t>
            </a:r>
            <a:r>
              <a:rPr lang="pl-PL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 BY</a:t>
            </a:r>
            <a:endParaRPr lang="pl-PL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pl-PL" sz="3000" b="1" spc="-1" dirty="0">
              <a:solidFill>
                <a:srgbClr val="21409A"/>
              </a:solidFill>
              <a:latin typeface="Courier New"/>
            </a:endParaRPr>
          </a:p>
          <a:p>
            <a:endParaRPr lang="pl-PL" sz="3000" b="0" strike="noStrike" spc="-1" dirty="0">
              <a:latin typeface="Arial"/>
            </a:endParaRPr>
          </a:p>
          <a:p>
            <a:endParaRPr lang="pl-PL" sz="2200" b="1" strike="noStrike" spc="-1" dirty="0">
              <a:solidFill>
                <a:srgbClr val="21409A"/>
              </a:solidFill>
              <a:latin typeface="Courier New"/>
              <a:ea typeface="DejaVu Sans"/>
            </a:endParaRPr>
          </a:p>
          <a:p>
            <a:endParaRPr lang="pl-PL" sz="2200" b="1" spc="-1" dirty="0">
              <a:solidFill>
                <a:srgbClr val="21409A"/>
              </a:solidFill>
              <a:latin typeface="Courier New"/>
              <a:ea typeface="DejaVu Sans"/>
            </a:endParaRPr>
          </a:p>
          <a:p>
            <a:endParaRPr lang="pl-PL" sz="2200" b="1" strike="noStrike" spc="-1" dirty="0">
              <a:solidFill>
                <a:srgbClr val="21409A"/>
              </a:solidFill>
              <a:latin typeface="Courier New"/>
              <a:ea typeface="DejaVu Sans"/>
            </a:endParaRPr>
          </a:p>
          <a:p>
            <a:endParaRPr lang="pl-PL" sz="2800" b="0" strike="noStrike" spc="-1" dirty="0">
              <a:latin typeface="Arial"/>
            </a:endParaRPr>
          </a:p>
          <a:p>
            <a:endParaRPr lang="pl-PL" sz="2800" b="0" strike="noStrike" spc="-1" dirty="0">
              <a:latin typeface="Arial"/>
            </a:endParaRPr>
          </a:p>
          <a:p>
            <a:r>
              <a:rPr lang="pl-PL" sz="2200" b="1" strike="noStrike" spc="-1" dirty="0">
                <a:solidFill>
                  <a:srgbClr val="21409A"/>
                </a:solidFill>
                <a:latin typeface="Courier New"/>
                <a:ea typeface="DejaVu Sans"/>
              </a:rPr>
              <a:t> </a:t>
            </a:r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885833"/>
              </p:ext>
            </p:extLst>
          </p:nvPr>
        </p:nvGraphicFramePr>
        <p:xfrm>
          <a:off x="576179" y="1755720"/>
          <a:ext cx="10140855" cy="1841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3181">
                  <a:extLst>
                    <a:ext uri="{9D8B030D-6E8A-4147-A177-3AD203B41FA5}">
                      <a16:colId xmlns:a16="http://schemas.microsoft.com/office/drawing/2014/main" xmlns="" val="3556513935"/>
                    </a:ext>
                  </a:extLst>
                </a:gridCol>
                <a:gridCol w="6677674">
                  <a:extLst>
                    <a:ext uri="{9D8B030D-6E8A-4147-A177-3AD203B41FA5}">
                      <a16:colId xmlns:a16="http://schemas.microsoft.com/office/drawing/2014/main" xmlns="" val="3223286438"/>
                    </a:ext>
                  </a:extLst>
                </a:gridCol>
              </a:tblGrid>
              <a:tr h="378700">
                <a:tc>
                  <a:txBody>
                    <a:bodyPr/>
                    <a:lstStyle/>
                    <a:p>
                      <a:r>
                        <a:rPr lang="pl-PL" sz="1800" b="1" kern="120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()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określa ilość wierszy uzyskany w wyniku wykonania zapytania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1392177"/>
                  </a:ext>
                </a:extLst>
              </a:tr>
              <a:tr h="333573"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sum(wyrażenie/kolumna)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wylicza sumę ze zbioru wartości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4477473"/>
                  </a:ext>
                </a:extLst>
              </a:tr>
              <a:tr h="333573"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min(wyrażenie/kolumna) 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wylicza najmniejszą wartość ze zbioru wartości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4565233"/>
                  </a:ext>
                </a:extLst>
              </a:tr>
              <a:tr h="333573"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max(wyrażenie/kolumna) 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wylicza największą wartość ze zbioru wartości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7813007"/>
                  </a:ext>
                </a:extLst>
              </a:tr>
              <a:tr h="333573">
                <a:tc>
                  <a:txBody>
                    <a:bodyPr/>
                    <a:lstStyle/>
                    <a:p>
                      <a:r>
                        <a:rPr lang="pl-PL" sz="1800" b="1" kern="120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avg</a:t>
                      </a:r>
                      <a:r>
                        <a:rPr lang="pl-PL" sz="18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(wyrażenie/kolumna)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wylicza średnią wartość ze zbioru wartości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984825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25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Odrzucanie grup wierszy po wykonaniu obliczeń - fraza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HAVING</a:t>
            </a:r>
            <a:endParaRPr lang="pl-PL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pl-PL" spc="-1" dirty="0">
              <a:solidFill>
                <a:srgbClr val="000000"/>
              </a:solidFill>
            </a:endParaRPr>
          </a:p>
          <a:p>
            <a:r>
              <a:rPr lang="pl-PL" spc="-1" dirty="0">
                <a:solidFill>
                  <a:srgbClr val="000000"/>
                </a:solidFill>
              </a:rPr>
              <a:t>Pozwala ograniczyć zbiór wyników do tych grup, w których prawdziwy jest warunek zdefiniowany za pomocą dowolnej funkcji agregującej. </a:t>
            </a:r>
            <a:endParaRPr lang="pl-PL" spc="-1" dirty="0"/>
          </a:p>
          <a:p>
            <a:endParaRPr lang="pl-PL" dirty="0">
              <a:latin typeface="+mj-lt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nazwa_kolumny1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nazwa_tabeli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warunki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nazwa_kolumny1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HAVING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warunki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  <a:p>
            <a:r>
              <a:rPr lang="pl-PL" dirty="0"/>
              <a:t>np.</a:t>
            </a:r>
          </a:p>
          <a:p>
            <a:endParaRPr lang="pl-PL" dirty="0"/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COUNT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(*),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country </a:t>
            </a: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employees </a:t>
            </a: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country </a:t>
            </a: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HAVING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COUNT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endParaRPr lang="pl-PL" sz="2800" b="0" strike="noStrike" spc="-1" dirty="0">
              <a:latin typeface="Arial"/>
            </a:endParaRPr>
          </a:p>
          <a:p>
            <a:endParaRPr lang="pl-PL" sz="2800" b="0" strike="noStrike" spc="-1" dirty="0">
              <a:latin typeface="Arial"/>
            </a:endParaRPr>
          </a:p>
          <a:p>
            <a:endParaRPr lang="pl-PL" sz="2800" b="0" strike="noStrike" spc="-1" dirty="0">
              <a:latin typeface="Arial"/>
            </a:endParaRPr>
          </a:p>
          <a:p>
            <a:r>
              <a:rPr lang="pl-PL" sz="2200" b="1" strike="noStrike" spc="-1" dirty="0">
                <a:solidFill>
                  <a:srgbClr val="21409A"/>
                </a:solidFill>
                <a:latin typeface="Courier New"/>
                <a:ea typeface="DejaVu Sans"/>
              </a:rPr>
              <a:t> </a:t>
            </a:r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r>
              <a:rPr lang="pl-PL" sz="2200" b="0" strike="noStrike" spc="-1" dirty="0">
                <a:latin typeface="Arial"/>
              </a:rPr>
              <a:t>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22" y="3702960"/>
            <a:ext cx="37242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37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31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ĆWICZENIA</a:t>
            </a:r>
            <a:endParaRPr lang="pl-PL" sz="3000" b="0" strike="noStrike" spc="-1" dirty="0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  <a:ea typeface="DejaVu Sans"/>
              </a:rPr>
              <a:t> Wyświetl największą oraz najmniejsz</a:t>
            </a:r>
            <a:r>
              <a:rPr lang="pl-PL" sz="2600" spc="-1" dirty="0">
                <a:latin typeface="Arial"/>
                <a:ea typeface="DejaVu Sans"/>
              </a:rPr>
              <a:t>ą datę wypożyczenia samochodu</a:t>
            </a: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  <a:ea typeface="DejaVu Sans"/>
              </a:rPr>
              <a:t> Wyświetl ile razy samochód o danym numerze rejestracyjnym został wypożyczony</a:t>
            </a: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  <a:ea typeface="DejaVu Sans"/>
              </a:rPr>
              <a:t> Wyświetl numery rejestracyjne samochodów, które zostały wypożyczone więcej niż jeden raz</a:t>
            </a: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37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Ograniczanie zakresu wybieranych wierszy - fraza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</a:p>
          <a:p>
            <a:endParaRPr lang="pl-PL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pl-PL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Fraza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pl-PL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pozwala zdefiniować listę warunków określających, które z wybranych wierszy powinny zostać zwrócone jako wynik.</a:t>
            </a:r>
          </a:p>
          <a:p>
            <a:endParaRPr lang="pl-PL" sz="2800" b="0" strike="noStrike" spc="-1" dirty="0">
              <a:latin typeface="Arial"/>
            </a:endParaRPr>
          </a:p>
          <a:p>
            <a:r>
              <a:rPr lang="pl-PL" sz="2400" b="1" strike="noStrike" spc="-1" dirty="0">
                <a:solidFill>
                  <a:srgbClr val="21409A"/>
                </a:solidFill>
                <a:latin typeface="Courier New"/>
                <a:ea typeface="DejaVu Sans"/>
              </a:rPr>
              <a:t>	</a:t>
            </a:r>
            <a:r>
              <a:rPr lang="pl-PL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pl-PL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pl-PL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pl-PL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nazwa_tabeli</a:t>
            </a:r>
            <a:r>
              <a:rPr lang="pl-PL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pl-PL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pl-PL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warunek</a:t>
            </a:r>
            <a:r>
              <a:rPr lang="pl-PL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pl-PL" sz="2000" dirty="0">
                <a:solidFill>
                  <a:srgbClr val="000000"/>
                </a:solidFill>
                <a:latin typeface="Courier New" panose="02070309020205020404" pitchFamily="49" charset="0"/>
              </a:rPr>
              <a:t>warunki</a:t>
            </a:r>
            <a:r>
              <a:rPr lang="pl-PL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pl-PL" sz="2000" dirty="0"/>
          </a:p>
          <a:p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np.</a:t>
            </a:r>
            <a:endParaRPr lang="pl-PL" sz="2000" b="0" strike="noStrike" spc="-1" dirty="0">
              <a:latin typeface="Arial"/>
            </a:endParaRPr>
          </a:p>
          <a:p>
            <a:r>
              <a:rPr lang="pl-PL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employees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gender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’F’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pl-PL" sz="2600" b="0" strike="noStrike" spc="-1" dirty="0">
              <a:latin typeface="Arial"/>
            </a:endParaRPr>
          </a:p>
          <a:p>
            <a:r>
              <a:rPr lang="pl-PL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Klauzula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pl-PL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musi </a:t>
            </a:r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zawsze</a:t>
            </a:r>
            <a:r>
              <a:rPr lang="pl-PL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znajdować się pomiędzy frazą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pl-PL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 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pl-PL" sz="2800" b="1" strike="noStrike" spc="-1" dirty="0">
                <a:solidFill>
                  <a:schemeClr val="accent4">
                    <a:lumMod val="75000"/>
                  </a:schemeClr>
                </a:solidFill>
                <a:latin typeface="Courier New"/>
                <a:ea typeface="DejaVu Sans"/>
              </a:rPr>
              <a:t>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pl-PL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l-PL" sz="2800" b="0" strike="noStrike" spc="-1" dirty="0">
              <a:latin typeface="Arial"/>
            </a:endParaRPr>
          </a:p>
          <a:p>
            <a:endParaRPr lang="pl-PL" sz="2800" b="0" strike="noStrike" spc="-1" dirty="0">
              <a:latin typeface="Arial"/>
            </a:endParaRPr>
          </a:p>
          <a:p>
            <a:endParaRPr lang="pl-PL" sz="2800" b="0" strike="noStrike" spc="-1" dirty="0">
              <a:latin typeface="Arial"/>
            </a:endParaRPr>
          </a:p>
          <a:p>
            <a:r>
              <a:rPr lang="pl-PL" sz="2200" b="1" strike="noStrike" spc="-1" dirty="0">
                <a:solidFill>
                  <a:srgbClr val="21409A"/>
                </a:solidFill>
                <a:latin typeface="Courier New"/>
                <a:ea typeface="DejaVu Sans"/>
              </a:rPr>
              <a:t> </a:t>
            </a:r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43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453817" y="873924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Operatory porównania, operatory logiczne i wartość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endParaRPr lang="pl-PL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pl-PL" sz="3000" b="1" spc="-1" dirty="0">
              <a:solidFill>
                <a:srgbClr val="000000"/>
              </a:solidFill>
              <a:latin typeface="Arial"/>
            </a:endParaRPr>
          </a:p>
          <a:p>
            <a:endParaRPr lang="pl-PL" sz="3000" b="1" strike="noStrike" spc="-1" dirty="0">
              <a:solidFill>
                <a:srgbClr val="000000"/>
              </a:solidFill>
              <a:latin typeface="Arial"/>
            </a:endParaRPr>
          </a:p>
          <a:p>
            <a:endParaRPr lang="pl-PL" sz="3000" b="1" spc="-1" dirty="0">
              <a:solidFill>
                <a:srgbClr val="000000"/>
              </a:solidFill>
              <a:latin typeface="Arial"/>
            </a:endParaRPr>
          </a:p>
          <a:p>
            <a:endParaRPr lang="pl-PL" sz="3000" b="1" spc="-1" dirty="0">
              <a:solidFill>
                <a:srgbClr val="000000"/>
              </a:solidFill>
              <a:latin typeface="Arial"/>
            </a:endParaRPr>
          </a:p>
          <a:p>
            <a:endParaRPr lang="pl-PL" sz="3000" b="1" spc="-1" dirty="0">
              <a:solidFill>
                <a:srgbClr val="000000"/>
              </a:solidFill>
              <a:latin typeface="Arial"/>
            </a:endParaRPr>
          </a:p>
          <a:p>
            <a:endParaRPr lang="pl-PL" sz="30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1" strike="noStrike" spc="-1" dirty="0">
              <a:solidFill>
                <a:srgbClr val="21409A"/>
              </a:solidFill>
              <a:latin typeface="Courier New"/>
              <a:ea typeface="DejaVu Sans"/>
            </a:endParaRPr>
          </a:p>
          <a:p>
            <a:endParaRPr lang="pl-PL" sz="2200" b="1" spc="-1" dirty="0">
              <a:solidFill>
                <a:srgbClr val="21409A"/>
              </a:solidFill>
              <a:latin typeface="Courier New"/>
              <a:ea typeface="DejaVu Sans"/>
            </a:endParaRPr>
          </a:p>
          <a:p>
            <a:endParaRPr lang="pl-PL" sz="2200" b="1" strike="noStrike" spc="-1" dirty="0">
              <a:solidFill>
                <a:srgbClr val="21409A"/>
              </a:solidFill>
              <a:latin typeface="Courier New"/>
              <a:ea typeface="DejaVu Sans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85829"/>
              </p:ext>
            </p:extLst>
          </p:nvPr>
        </p:nvGraphicFramePr>
        <p:xfrm>
          <a:off x="555540" y="1340563"/>
          <a:ext cx="11041514" cy="501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4394">
                  <a:extLst>
                    <a:ext uri="{9D8B030D-6E8A-4147-A177-3AD203B41FA5}">
                      <a16:colId xmlns:a16="http://schemas.microsoft.com/office/drawing/2014/main" xmlns="" val="2453824079"/>
                    </a:ext>
                  </a:extLst>
                </a:gridCol>
                <a:gridCol w="7617120">
                  <a:extLst>
                    <a:ext uri="{9D8B030D-6E8A-4147-A177-3AD203B41FA5}">
                      <a16:colId xmlns:a16="http://schemas.microsoft.com/office/drawing/2014/main" xmlns="" val="2219167094"/>
                    </a:ext>
                  </a:extLst>
                </a:gridCol>
              </a:tblGrid>
              <a:tr h="318388">
                <a:tc>
                  <a:txBody>
                    <a:bodyPr/>
                    <a:lstStyle/>
                    <a:p>
                      <a:r>
                        <a:rPr lang="pl-PL" sz="16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=</a:t>
                      </a:r>
                      <a:endParaRPr lang="en-US" sz="16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równość</a:t>
                      </a:r>
                      <a:endParaRPr lang="pl-PL" sz="1400" b="0" strike="noStrike" spc="-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6453955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r>
                        <a:rPr lang="pl-PL" sz="16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&lt;&gt;</a:t>
                      </a:r>
                      <a:endParaRPr lang="en-US" sz="16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nierówność</a:t>
                      </a:r>
                      <a:endParaRPr lang="pl-PL" sz="1400" b="0" strike="noStrike" spc="-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1898603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r>
                        <a:rPr lang="pl-PL" sz="16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&lt;</a:t>
                      </a:r>
                      <a:endParaRPr lang="en-US" sz="16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mniejsze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0469769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r>
                        <a:rPr lang="pl-PL" sz="16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&gt;</a:t>
                      </a:r>
                      <a:endParaRPr lang="en-US" sz="16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większe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7824313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r>
                        <a:rPr lang="pl-PL" sz="16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&gt;=</a:t>
                      </a:r>
                      <a:endParaRPr lang="en-US" sz="16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większe lub równe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2113340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r>
                        <a:rPr lang="pl-PL" sz="16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&lt;=</a:t>
                      </a:r>
                      <a:endParaRPr lang="en-US" sz="16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mniejsze lub równe</a:t>
                      </a:r>
                      <a:endParaRPr lang="pl-PL" sz="1400" b="0" strike="noStrike" spc="-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6799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r>
                        <a:rPr lang="pl-PL" sz="16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and</a:t>
                      </a:r>
                      <a:endParaRPr lang="en-US" sz="16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koniunkcja logiczna</a:t>
                      </a:r>
                      <a:endParaRPr lang="pl-PL" sz="1400" b="0" strike="noStrike" spc="-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27803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r>
                        <a:rPr lang="pl-PL" sz="1600" b="1" kern="1200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or</a:t>
                      </a:r>
                      <a:endParaRPr lang="en-US" sz="16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alternatywa logiczna</a:t>
                      </a:r>
                      <a:endParaRPr lang="pl-PL" sz="1400" b="0" strike="noStrike" spc="-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3614737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r>
                        <a:rPr lang="pl-PL" sz="16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not</a:t>
                      </a:r>
                      <a:endParaRPr lang="en-US" sz="16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logiczne zaprzeczenie</a:t>
                      </a:r>
                      <a:endParaRPr lang="pl-PL" sz="1400" b="0" strike="noStrike" spc="-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0419562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r>
                        <a:rPr lang="pl-PL" sz="1600" b="1" kern="1200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pl-PL" sz="16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...and</a:t>
                      </a:r>
                      <a:endParaRPr lang="en-US" sz="16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zakres od … do</a:t>
                      </a:r>
                      <a:endParaRPr lang="pl-PL" sz="1400" b="0" strike="noStrike" spc="-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4952183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r>
                        <a:rPr lang="pl-PL" sz="16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in (lista wartości) </a:t>
                      </a:r>
                      <a:endParaRPr lang="en-US" sz="16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znajdujący się w liście wartości</a:t>
                      </a:r>
                      <a:endParaRPr lang="pl-PL" sz="1400" b="0" strike="noStrike" spc="-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1498182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r>
                        <a:rPr lang="pl-PL" sz="16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not in (lista wartości)</a:t>
                      </a:r>
                      <a:endParaRPr lang="en-US" sz="16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nie znajdujący się w liście wartości</a:t>
                      </a:r>
                      <a:endParaRPr lang="pl-PL" sz="1400" b="0" strike="noStrike" spc="-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3765541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r>
                        <a:rPr lang="pl-PL" sz="1600" b="1" kern="1200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like</a:t>
                      </a:r>
                      <a:endParaRPr lang="en-US" sz="16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pozwala porównywać wyrażenie tekstowe z innym wyrażeniem tekstowym zawierającym znaki uniwersalne </a:t>
                      </a:r>
                      <a:r>
                        <a:rPr lang="pl-PL" sz="14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%</a:t>
                      </a:r>
                      <a:r>
                        <a:rPr lang="pl-PL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(znak procenta), </a:t>
                      </a:r>
                      <a:r>
                        <a:rPr lang="pl-PL" sz="14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pl-PL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(znak</a:t>
                      </a:r>
                      <a:r>
                        <a:rPr lang="pl-PL" sz="1400" b="0" strike="noStrike" spc="-1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pl-PL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podkreślenia)</a:t>
                      </a:r>
                      <a:endParaRPr lang="pl-PL" sz="1400" b="0" strike="noStrike" spc="-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4998812"/>
                  </a:ext>
                </a:extLst>
              </a:tr>
              <a:tr h="474437">
                <a:tc>
                  <a:txBody>
                    <a:bodyPr/>
                    <a:lstStyle/>
                    <a:p>
                      <a:r>
                        <a:rPr lang="pl-PL" sz="16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NULL</a:t>
                      </a:r>
                      <a:endParaRPr lang="en-US" sz="16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strike="noStrike" spc="-1" dirty="0">
                          <a:latin typeface="+mn-lt"/>
                        </a:rPr>
                        <a:t>brak wartości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571964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43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Operatory porównania i operatory logiczne – przykłady użycia</a:t>
            </a:r>
          </a:p>
          <a:p>
            <a:endParaRPr lang="pl-PL" sz="2000" spc="-1" dirty="0">
              <a:solidFill>
                <a:srgbClr val="21409A"/>
              </a:solidFill>
              <a:latin typeface="Courier New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departments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dept_no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location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description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/>
          </a:p>
          <a:p>
            <a:endParaRPr lang="pl-PL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salaries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salary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salary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employees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LIKE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’A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’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gender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’M’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departments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LIKE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’S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’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departments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’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Finance’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’Sales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’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2000" dirty="0"/>
          </a:p>
          <a:p>
            <a:endParaRPr lang="pl-PL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endParaRPr lang="pl-PL" sz="3000" b="1" spc="-1" dirty="0">
              <a:solidFill>
                <a:srgbClr val="000000"/>
              </a:solidFill>
              <a:latin typeface="Arial"/>
            </a:endParaRPr>
          </a:p>
          <a:p>
            <a:endParaRPr lang="pl-PL" sz="3000" b="1" strike="noStrike" spc="-1" dirty="0">
              <a:solidFill>
                <a:srgbClr val="000000"/>
              </a:solidFill>
              <a:latin typeface="Arial"/>
            </a:endParaRPr>
          </a:p>
          <a:p>
            <a:endParaRPr lang="pl-PL" sz="3000" b="1" spc="-1" dirty="0">
              <a:solidFill>
                <a:srgbClr val="000000"/>
              </a:solidFill>
              <a:latin typeface="Arial"/>
            </a:endParaRPr>
          </a:p>
          <a:p>
            <a:endParaRPr lang="pl-PL" sz="3000" b="1" spc="-1" dirty="0">
              <a:solidFill>
                <a:srgbClr val="000000"/>
              </a:solidFill>
              <a:latin typeface="Arial"/>
            </a:endParaRPr>
          </a:p>
          <a:p>
            <a:endParaRPr lang="pl-PL" sz="3000" b="1" spc="-1" dirty="0">
              <a:solidFill>
                <a:srgbClr val="000000"/>
              </a:solidFill>
              <a:latin typeface="Arial"/>
            </a:endParaRPr>
          </a:p>
          <a:p>
            <a:endParaRPr lang="pl-PL" sz="30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1" strike="noStrike" spc="-1" dirty="0">
              <a:solidFill>
                <a:srgbClr val="21409A"/>
              </a:solidFill>
              <a:latin typeface="Courier New"/>
              <a:ea typeface="DejaVu Sans"/>
            </a:endParaRPr>
          </a:p>
          <a:p>
            <a:endParaRPr lang="pl-PL" sz="2200" b="1" spc="-1" dirty="0">
              <a:solidFill>
                <a:srgbClr val="21409A"/>
              </a:solidFill>
              <a:latin typeface="Courier New"/>
              <a:ea typeface="DejaVu Sans"/>
            </a:endParaRPr>
          </a:p>
          <a:p>
            <a:endParaRPr lang="pl-PL" sz="2200" b="1" strike="noStrike" spc="-1" dirty="0">
              <a:solidFill>
                <a:srgbClr val="21409A"/>
              </a:solidFill>
              <a:latin typeface="Courier New"/>
              <a:ea typeface="DejaVu Sans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2093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ĆWICZENIA</a:t>
            </a:r>
            <a:endParaRPr lang="pl-PL" sz="3000" b="0" strike="noStrike" spc="-1" dirty="0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  <a:ea typeface="DejaVu Sans"/>
              </a:rPr>
              <a:t> Wyświetl numer rejestracyjny samochodu, który </a:t>
            </a:r>
            <a:r>
              <a:rPr lang="pl-PL" sz="2600" spc="-1" dirty="0"/>
              <a:t>zostały wypożyczony </a:t>
            </a:r>
            <a:r>
              <a:rPr lang="pl-PL" sz="2600" b="1" spc="-1" dirty="0"/>
              <a:t>2014-03-05</a:t>
            </a:r>
            <a:r>
              <a:rPr lang="pl-PL" sz="2600" spc="-1" dirty="0"/>
              <a:t>.</a:t>
            </a:r>
            <a:endParaRPr lang="pl-PL" sz="2600" b="0" strike="noStrike" spc="-1" dirty="0">
              <a:latin typeface="Arial"/>
              <a:ea typeface="DejaVu Sans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spc="-1" dirty="0">
                <a:latin typeface="Arial"/>
                <a:ea typeface="DejaVu Sans"/>
              </a:rPr>
              <a:t> Wyświetl wszystkie marki samochodów różne od </a:t>
            </a:r>
            <a:r>
              <a:rPr lang="pl-PL" sz="2600" b="1" spc="-1" dirty="0">
                <a:latin typeface="Arial"/>
                <a:ea typeface="DejaVu Sans"/>
              </a:rPr>
              <a:t>FIAT</a:t>
            </a: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spc="-1" dirty="0">
                <a:latin typeface="Arial"/>
                <a:ea typeface="DejaVu Sans"/>
              </a:rPr>
              <a:t> Wyświetl wszystkie numery rejestracyjne, które </a:t>
            </a:r>
            <a:r>
              <a:rPr lang="pl-PL" sz="2600" spc="-1" dirty="0"/>
              <a:t>są różne od </a:t>
            </a:r>
            <a:r>
              <a:rPr lang="pl-PL" sz="2600" b="1" spc="-1" dirty="0"/>
              <a:t>SI 60606 </a:t>
            </a:r>
            <a:r>
              <a:rPr lang="pl-PL" sz="2600" spc="-1" dirty="0"/>
              <a:t>i </a:t>
            </a:r>
            <a:r>
              <a:rPr lang="pl-PL" sz="2600" b="1" spc="-1" dirty="0"/>
              <a:t>SL 234455</a:t>
            </a:r>
            <a:endParaRPr lang="pl-PL" sz="2600" b="1" spc="-1" dirty="0">
              <a:latin typeface="Arial"/>
              <a:ea typeface="DejaVu Sans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  <a:ea typeface="DejaVu Sans"/>
              </a:rPr>
              <a:t> </a:t>
            </a:r>
            <a:r>
              <a:rPr lang="pl-PL" sz="2600" spc="-1" dirty="0"/>
              <a:t>Wyświetl wszystkie modele samochodów które kończą się na literę </a:t>
            </a:r>
            <a:r>
              <a:rPr lang="pl-PL" sz="2600" b="1" spc="-1" dirty="0"/>
              <a:t>p</a:t>
            </a:r>
            <a:endParaRPr lang="pl-PL" sz="2600" b="1" strike="noStrike" spc="-1" dirty="0">
              <a:latin typeface="Arial"/>
              <a:ea typeface="DejaVu Sans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  <a:ea typeface="DejaVu Sans"/>
              </a:rPr>
              <a:t> Wyświetl wszystkie samochody, które zostały wypożyczone pomiędzy </a:t>
            </a:r>
            <a:r>
              <a:rPr lang="pl-PL" sz="2600" b="1" spc="-1" dirty="0"/>
              <a:t>2015-01-05</a:t>
            </a:r>
            <a:r>
              <a:rPr lang="pl-PL" sz="2600" spc="-1" dirty="0"/>
              <a:t>, </a:t>
            </a:r>
            <a:r>
              <a:rPr lang="pl-PL" sz="2600" b="0" strike="noStrike" spc="-1" dirty="0">
                <a:latin typeface="Arial"/>
                <a:ea typeface="DejaVu Sans"/>
              </a:rPr>
              <a:t>a </a:t>
            </a:r>
            <a:r>
              <a:rPr lang="pl-PL" sz="2600" b="1" spc="-1" dirty="0"/>
              <a:t>2015-12-31</a:t>
            </a:r>
            <a:endParaRPr lang="pl-PL" sz="2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55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Złączenia tabel</a:t>
            </a:r>
          </a:p>
          <a:p>
            <a:r>
              <a:rPr lang="pl-PL" sz="24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Proces połączenia danych z różnych tabel nazywany jest złączeniem (ang. </a:t>
            </a:r>
            <a:r>
              <a:rPr lang="pl-PL" sz="24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join</a:t>
            </a:r>
            <a:r>
              <a:rPr lang="pl-PL" sz="24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</a:p>
          <a:p>
            <a:r>
              <a:rPr lang="pl-PL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</a:p>
          <a:p>
            <a:r>
              <a:rPr lang="pl-PL" sz="2800" spc="-1" dirty="0">
                <a:solidFill>
                  <a:srgbClr val="000000"/>
                </a:solidFill>
                <a:latin typeface="Arial"/>
                <a:ea typeface="DejaVu Sans"/>
              </a:rPr>
              <a:t>Ze względu na sposób łączenia operacje złączeń dzielą się na następujące grupy: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b="1" strike="noStrike" spc="-1" dirty="0">
                <a:latin typeface="Arial"/>
                <a:ea typeface="DejaVu Sans"/>
              </a:rPr>
              <a:t>złączenia wewnętrzne </a:t>
            </a:r>
            <a:r>
              <a:rPr lang="pl-PL" sz="28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lang="pl-PL" sz="2800" dirty="0"/>
              <a:t>wyniki tych zapytań zawierają jedynie wiersze spełniające warunek złączenia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b="1" dirty="0"/>
              <a:t>złączenia zewnętrzne </a:t>
            </a:r>
            <a:r>
              <a:rPr lang="pl-PL" sz="2800" dirty="0"/>
              <a:t>– wynik tych zapytań zawiera wiersze,  nawet jeżeli jedna z jego wartości zawiera wartość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NULL</a:t>
            </a:r>
            <a:r>
              <a:rPr lang="pl-PL" sz="2800" i="1" dirty="0"/>
              <a:t>. </a:t>
            </a:r>
            <a:r>
              <a:rPr lang="pl-PL" sz="2800" dirty="0"/>
              <a:t>Zewnętrzne złączenia dzielą się na lewostronne, prawostronne oraz pełne</a:t>
            </a:r>
            <a:endParaRPr lang="pl-PL" sz="3200" b="0" strike="noStrike" spc="-1" dirty="0">
              <a:latin typeface="Arial"/>
            </a:endParaRPr>
          </a:p>
          <a:p>
            <a:r>
              <a:rPr lang="pl-PL" sz="2200" b="1" strike="noStrike" spc="-1" dirty="0">
                <a:solidFill>
                  <a:srgbClr val="21409A"/>
                </a:solidFill>
                <a:latin typeface="Courier New"/>
                <a:ea typeface="DejaVu Sans"/>
              </a:rPr>
              <a:t> </a:t>
            </a:r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55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Złączenia tabel – </a:t>
            </a:r>
            <a:r>
              <a:rPr lang="pl-PL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CROSS JOIN </a:t>
            </a:r>
            <a:r>
              <a:rPr lang="pl-PL" sz="3000" strike="noStrike" spc="-1" dirty="0">
                <a:latin typeface="Arial"/>
                <a:ea typeface="DejaVu Sans"/>
              </a:rPr>
              <a:t>(iloczyn kartezjański)</a:t>
            </a:r>
          </a:p>
          <a:p>
            <a:endParaRPr lang="pl-PL" sz="2400" b="1" strike="noStrike" spc="-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lista_kolumn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tabela_1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CROSS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table_2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/>
          </a:p>
          <a:p>
            <a:endParaRPr lang="pl-PL" sz="3000" b="0" strike="noStrike" spc="-1" dirty="0">
              <a:latin typeface="Arial"/>
            </a:endParaRPr>
          </a:p>
          <a:p>
            <a:r>
              <a:rPr lang="pl-PL" sz="2800" spc="-1" dirty="0"/>
              <a:t> Przykład</a:t>
            </a:r>
          </a:p>
          <a:p>
            <a:endParaRPr lang="pl-PL" sz="3000" spc="-1" dirty="0">
              <a:latin typeface="Arial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emp_no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l-PL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l-PL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dept_name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employees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CROSS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departments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200" b="1" strike="noStrike" spc="-1" dirty="0">
                <a:solidFill>
                  <a:srgbClr val="21409A"/>
                </a:solidFill>
                <a:latin typeface="Courier New"/>
                <a:ea typeface="DejaVu Sans"/>
              </a:rPr>
              <a:t> </a:t>
            </a:r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45" y="2619345"/>
            <a:ext cx="48196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55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Złączenia tabel – </a:t>
            </a:r>
            <a:r>
              <a:rPr lang="pl-PL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endParaRPr lang="pl-PL" sz="3200" b="1" strike="noStrike" spc="-1" dirty="0">
              <a:solidFill>
                <a:schemeClr val="accent4">
                  <a:lumMod val="75000"/>
                </a:schemeClr>
              </a:solidFill>
              <a:latin typeface="Arial"/>
              <a:ea typeface="DejaVu Sans"/>
            </a:endParaRPr>
          </a:p>
          <a:p>
            <a:endParaRPr lang="pl-PL" b="1" strike="noStrike" spc="-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1" strike="noStrike" spc="-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tabela_1 </a:t>
            </a: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table_2 </a:t>
            </a: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tabela_1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kolumna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tabela_2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kolumna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3000" spc="-1" dirty="0">
              <a:latin typeface="Arial"/>
            </a:endParaRPr>
          </a:p>
          <a:p>
            <a:r>
              <a:rPr lang="pl-PL" sz="3000" spc="-1" dirty="0">
                <a:latin typeface="Arial"/>
              </a:rPr>
              <a:t> </a:t>
            </a:r>
            <a:r>
              <a:rPr lang="pl-PL" sz="2800" spc="-1" dirty="0">
                <a:latin typeface="Arial"/>
              </a:rPr>
              <a:t>Przykład</a:t>
            </a:r>
          </a:p>
          <a:p>
            <a:endParaRPr lang="pl-PL" sz="3000" spc="-1" dirty="0">
              <a:latin typeface="Arial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emp_no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dept_name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employees e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departments d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dept_no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dept_no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200" b="1" strike="noStrike" spc="-1" dirty="0">
                <a:solidFill>
                  <a:srgbClr val="21409A"/>
                </a:solidFill>
                <a:latin typeface="Courier New"/>
                <a:ea typeface="DejaVu Sans"/>
              </a:rPr>
              <a:t> </a:t>
            </a:r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53" y="3293565"/>
            <a:ext cx="47815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126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44000"/>
            <a:ext cx="1089288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pl-PL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Wprowadzenie do baz danych</a:t>
            </a:r>
            <a:endParaRPr lang="pl-PL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40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417600" y="1008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pl-PL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System zarządzania bazą danych (SZBD)  </a:t>
            </a:r>
            <a:endParaRPr lang="pl-PL" sz="3200" b="0" strike="noStrike" spc="-1" dirty="0">
              <a:latin typeface="Arial"/>
            </a:endParaRPr>
          </a:p>
          <a:p>
            <a:pPr marL="180000">
              <a:lnSpc>
                <a:spcPct val="100000"/>
              </a:lnSpc>
              <a:spcBef>
                <a:spcPts val="283"/>
              </a:spcBef>
            </a:pPr>
            <a:r>
              <a:rPr lang="pl-PL" sz="3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Oprogramowanie bądź system informatyczny służący do zarządzania bazą danych.</a:t>
            </a:r>
            <a:endParaRPr lang="pl-PL" sz="3000" b="0" strike="noStrike" spc="-1" dirty="0">
              <a:latin typeface="Arial"/>
            </a:endParaRPr>
          </a:p>
          <a:p>
            <a:pPr marL="180000">
              <a:lnSpc>
                <a:spcPct val="100000"/>
              </a:lnSpc>
              <a:spcBef>
                <a:spcPts val="1417"/>
              </a:spcBef>
            </a:pPr>
            <a:r>
              <a:rPr lang="pl-PL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CRUD</a:t>
            </a: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r>
              <a:rPr lang="pl-PL" sz="3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Skrót CRUD oznacza cztery podstawowe operacje wykonywane na danych implementowane w aplikacjach bazodanowych</a:t>
            </a:r>
            <a:endParaRPr lang="pl-PL" sz="3000" b="0" strike="noStrike" spc="-1" dirty="0">
              <a:latin typeface="Arial"/>
            </a:endParaRPr>
          </a:p>
          <a:p>
            <a:pPr marL="889200" lvl="1" indent="-322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 – </a:t>
            </a:r>
            <a:r>
              <a:rPr lang="pl-PL" sz="30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create</a:t>
            </a:r>
            <a:r>
              <a:rPr lang="pl-PL" sz="3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l-PL" sz="3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(tworzenie)</a:t>
            </a:r>
            <a:endParaRPr lang="pl-PL" sz="3000" b="0" strike="noStrike" spc="-1" dirty="0">
              <a:latin typeface="Arial"/>
            </a:endParaRPr>
          </a:p>
          <a:p>
            <a:pPr marL="889200" lvl="1" indent="-322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 – </a:t>
            </a:r>
            <a:r>
              <a:rPr lang="pl-PL" sz="30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read</a:t>
            </a:r>
            <a:r>
              <a:rPr lang="pl-PL" sz="3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(odczyt)</a:t>
            </a:r>
            <a:endParaRPr lang="pl-PL" sz="3000" b="0" strike="noStrike" spc="-1" dirty="0">
              <a:latin typeface="Arial"/>
            </a:endParaRPr>
          </a:p>
          <a:p>
            <a:pPr marL="889200" lvl="1" indent="-322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 – update</a:t>
            </a:r>
            <a:r>
              <a:rPr lang="pl-PL" sz="3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(aktualizacja)</a:t>
            </a:r>
            <a:endParaRPr lang="pl-PL" sz="3000" b="0" strike="noStrike" spc="-1" dirty="0">
              <a:latin typeface="Arial"/>
            </a:endParaRPr>
          </a:p>
          <a:p>
            <a:pPr marL="889200" lvl="1" indent="-322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 – </a:t>
            </a:r>
            <a:r>
              <a:rPr lang="pl-PL" sz="30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delete</a:t>
            </a:r>
            <a:r>
              <a:rPr lang="pl-PL" sz="3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(usuwanie)</a:t>
            </a:r>
            <a:endParaRPr lang="pl-PL" sz="3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55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Złączenia tabel – </a:t>
            </a:r>
            <a:r>
              <a:rPr lang="pl-PL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LEFT</a:t>
            </a:r>
            <a:r>
              <a:rPr lang="pl-PL" sz="3200" b="1" strike="noStrike" spc="-1" dirty="0">
                <a:solidFill>
                  <a:schemeClr val="accent4">
                    <a:lumMod val="75000"/>
                  </a:schemeClr>
                </a:solidFill>
                <a:latin typeface="Arial"/>
                <a:ea typeface="DejaVu Sans"/>
              </a:rPr>
              <a:t> </a:t>
            </a:r>
            <a:r>
              <a:rPr lang="pl-PL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endParaRPr lang="pl-PL" sz="3200" b="1" strike="noStrike" spc="-1" dirty="0">
              <a:solidFill>
                <a:schemeClr val="accent4">
                  <a:lumMod val="75000"/>
                </a:schemeClr>
              </a:solidFill>
              <a:latin typeface="Arial"/>
              <a:ea typeface="DejaVu Sans"/>
            </a:endParaRPr>
          </a:p>
          <a:p>
            <a:endParaRPr lang="pl-PL" sz="2400" b="1" strike="noStrike" spc="-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tabela_1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LEFT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table_2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tabela_1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kolumna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tabela_2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kolumna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3000" b="0" strike="noStrike" spc="-1" dirty="0">
              <a:latin typeface="Arial"/>
            </a:endParaRPr>
          </a:p>
          <a:p>
            <a:r>
              <a:rPr lang="pl-PL" sz="2400" spc="-1" dirty="0"/>
              <a:t> Przykład</a:t>
            </a:r>
          </a:p>
          <a:p>
            <a:endParaRPr lang="pl-PL" sz="1600" b="1" strike="noStrike" spc="-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emp_no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dept_name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employees e 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LEFT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departments d 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dept_no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dept_no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200" b="1" strike="noStrike" spc="-1" dirty="0">
                <a:solidFill>
                  <a:srgbClr val="21409A"/>
                </a:solidFill>
                <a:latin typeface="Courier New"/>
                <a:ea typeface="DejaVu Sans"/>
              </a:rPr>
              <a:t> </a:t>
            </a:r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530" y="3440275"/>
            <a:ext cx="47815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195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55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Złączenia tabel – </a:t>
            </a:r>
            <a:r>
              <a:rPr lang="pl-PL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RIGHT</a:t>
            </a:r>
            <a:r>
              <a:rPr lang="pl-PL" sz="3200" b="1" strike="noStrike" spc="-1" dirty="0">
                <a:solidFill>
                  <a:schemeClr val="accent4">
                    <a:lumMod val="75000"/>
                  </a:schemeClr>
                </a:solidFill>
                <a:latin typeface="Arial"/>
                <a:ea typeface="DejaVu Sans"/>
              </a:rPr>
              <a:t> </a:t>
            </a:r>
            <a:r>
              <a:rPr lang="pl-PL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endParaRPr lang="pl-PL" sz="3200" b="1" strike="noStrike" spc="-1" dirty="0">
              <a:solidFill>
                <a:schemeClr val="accent4">
                  <a:lumMod val="75000"/>
                </a:schemeClr>
              </a:solidFill>
              <a:latin typeface="Arial"/>
              <a:ea typeface="DejaVu Sans"/>
            </a:endParaRPr>
          </a:p>
          <a:p>
            <a:endParaRPr lang="pl-PL" sz="2400" b="1" strike="noStrike" spc="-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tabela_1 </a:t>
            </a:r>
            <a:endParaRPr lang="pl-PL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RIGHT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table_2</a:t>
            </a:r>
            <a:endParaRPr lang="pl-PL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tabela_1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kolumna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tabela_2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kolumna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3000" b="0" strike="noStrike" spc="-1" dirty="0">
              <a:latin typeface="Arial"/>
            </a:endParaRPr>
          </a:p>
          <a:p>
            <a:r>
              <a:rPr lang="pl-PL" sz="2400" spc="-1" dirty="0"/>
              <a:t> Przykład</a:t>
            </a:r>
          </a:p>
          <a:p>
            <a:endParaRPr lang="pl-PL" sz="1600" b="1" strike="noStrike" spc="-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emp_no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dept_name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employees e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RIGHT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departments d 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dept_no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dept_no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200" b="1" strike="noStrike" spc="-1" dirty="0">
                <a:solidFill>
                  <a:srgbClr val="21409A"/>
                </a:solidFill>
                <a:latin typeface="Courier New"/>
                <a:ea typeface="DejaVu Sans"/>
              </a:rPr>
              <a:t> </a:t>
            </a:r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495" y="3569580"/>
            <a:ext cx="47815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073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55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Złączenia tabel – </a:t>
            </a:r>
            <a:r>
              <a:rPr lang="pl-PL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UNION</a:t>
            </a:r>
            <a:endParaRPr lang="pl-PL" sz="3000" b="1" strike="noStrike" spc="-1" dirty="0">
              <a:solidFill>
                <a:schemeClr val="accent4">
                  <a:lumMod val="75000"/>
                </a:schemeClr>
              </a:solidFill>
              <a:latin typeface="Arial"/>
              <a:ea typeface="DejaVu Sans"/>
            </a:endParaRPr>
          </a:p>
          <a:p>
            <a:endParaRPr lang="pl-PL" sz="2400" b="1" strike="noStrike" spc="-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kolumny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tabela_1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UNION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kolumny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tabela_2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pl-PL" sz="3000" b="0" strike="noStrike" spc="-1" dirty="0">
              <a:latin typeface="Arial"/>
            </a:endParaRPr>
          </a:p>
          <a:p>
            <a:r>
              <a:rPr lang="pl-PL" sz="2400" spc="-1" dirty="0"/>
              <a:t> Przykład</a:t>
            </a:r>
          </a:p>
          <a:p>
            <a:endParaRPr lang="pl-PL" sz="1600" b="1" strike="noStrike" spc="-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employees 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UNION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external_employees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200" b="1" strike="noStrike" spc="-1" dirty="0">
                <a:solidFill>
                  <a:srgbClr val="21409A"/>
                </a:solidFill>
                <a:latin typeface="Courier New"/>
                <a:ea typeface="DejaVu Sans"/>
              </a:rPr>
              <a:t> </a:t>
            </a:r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14" y="3314985"/>
            <a:ext cx="48101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334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55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Złączenia tabel – </a:t>
            </a:r>
            <a:r>
              <a:rPr lang="pl-PL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UNION</a:t>
            </a:r>
            <a:r>
              <a:rPr lang="pl-PL" sz="3200" b="1" strike="noStrike" spc="-1" dirty="0">
                <a:solidFill>
                  <a:schemeClr val="accent4">
                    <a:lumMod val="75000"/>
                  </a:schemeClr>
                </a:solidFill>
                <a:latin typeface="Arial"/>
                <a:ea typeface="DejaVu Sans"/>
              </a:rPr>
              <a:t> </a:t>
            </a:r>
            <a:r>
              <a:rPr lang="pl-PL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ALL</a:t>
            </a:r>
          </a:p>
          <a:p>
            <a:endParaRPr lang="pl-PL" sz="2400" b="1" strike="noStrike" spc="-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kolumny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tabela_1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UNION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ALL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kolumny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tabela_2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3000" b="0" strike="noStrike" spc="-1" dirty="0">
              <a:latin typeface="Arial"/>
            </a:endParaRPr>
          </a:p>
          <a:p>
            <a:r>
              <a:rPr lang="pl-PL" sz="2400" spc="-1" dirty="0"/>
              <a:t> Przykład</a:t>
            </a:r>
          </a:p>
          <a:p>
            <a:endParaRPr lang="pl-PL" sz="1600" b="1" strike="noStrike" spc="-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employees 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UNION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ALL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external_employees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200" b="1" strike="noStrike" spc="-1" dirty="0">
                <a:solidFill>
                  <a:srgbClr val="21409A"/>
                </a:solidFill>
                <a:latin typeface="Courier New"/>
                <a:ea typeface="DejaVu Sans"/>
              </a:rPr>
              <a:t> </a:t>
            </a:r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2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200" b="0" strike="noStrike" spc="-1" dirty="0">
              <a:latin typeface="Arial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33" y="3214972"/>
            <a:ext cx="48101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695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ĆWICZENIA</a:t>
            </a:r>
            <a:endParaRPr lang="pl-PL" sz="3000" b="0" strike="noStrike" spc="-1" dirty="0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400" spc="-1" dirty="0"/>
              <a:t> Wyświetl imię, nazwisko oraz numer rejestracyjny samochodu dla wszystkich klientów, którzy wypożyczyli kiedykolwiek samochodów. Wyświetlane imię, nazwisko oraz numer rejestracyjny powinny być wartościami unikalnymi</a:t>
            </a:r>
            <a:endParaRPr lang="pl-PL" sz="2400" strike="noStrike" spc="-1" dirty="0">
              <a:ea typeface="DejaVu Sans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400" strike="noStrike" spc="-1" dirty="0"/>
              <a:t> Wyświetl ile razy dany model samochodu zostały razy wypożyczony </a:t>
            </a: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400" spc="-1" dirty="0"/>
              <a:t> Wyświetl unikalne nazwiska oraz numery rejestracyjne samochodów dla wszystkich klientów (nawet tych, którzy nigdy nie wypożyczyli samochodu)</a:t>
            </a: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400" spc="-1" dirty="0"/>
              <a:t> Wyświetl numer rejestracyjny samochodu, datę wypożyczenia nawet jeśli samochód nigdy nie został wypożyczony</a:t>
            </a: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400" spc="-1" dirty="0"/>
              <a:t> Używając operatora </a:t>
            </a:r>
            <a:r>
              <a:rPr lang="pl-PL" sz="2400" b="1" spc="-1" dirty="0"/>
              <a:t>UNION </a:t>
            </a:r>
            <a:r>
              <a:rPr lang="pl-PL" sz="2400" spc="-1" dirty="0"/>
              <a:t>oraz tabel </a:t>
            </a:r>
            <a:r>
              <a:rPr lang="pl-PL" sz="2400" b="1" spc="-1" dirty="0"/>
              <a:t>rent</a:t>
            </a:r>
            <a:r>
              <a:rPr lang="pl-PL" sz="2400" spc="-1" dirty="0"/>
              <a:t> i </a:t>
            </a:r>
            <a:r>
              <a:rPr lang="pl-PL" sz="2400" b="1" spc="-1" dirty="0"/>
              <a:t>car</a:t>
            </a:r>
            <a:r>
              <a:rPr lang="pl-PL" sz="2400" spc="-1" dirty="0"/>
              <a:t> wypisz numery rejestracyjne samochodów</a:t>
            </a:r>
          </a:p>
          <a:p>
            <a:pPr>
              <a:lnSpc>
                <a:spcPct val="100000"/>
              </a:lnSpc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7355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504000" y="936000"/>
            <a:ext cx="11244960" cy="36594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Podzapytania</a:t>
            </a:r>
            <a:endParaRPr lang="pl-PL" sz="2800" b="0" strike="noStrike" spc="-1" dirty="0">
              <a:latin typeface="Arial"/>
            </a:endParaRPr>
          </a:p>
          <a:p>
            <a:pPr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</a:pPr>
            <a:r>
              <a:rPr lang="pl-PL" sz="2000" b="1" spc="-1" dirty="0"/>
              <a:t>Podzapytanie </a:t>
            </a:r>
            <a:r>
              <a:rPr lang="pl-PL" sz="2000" spc="-1" dirty="0"/>
              <a:t>- instrukcja </a:t>
            </a:r>
            <a:r>
              <a:rPr lang="pl-PL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pl-PL" sz="2000" spc="-1" dirty="0"/>
              <a:t> zagnieżdżona w innej instrukcji SQL, która dostarcza dla tej drugiej danych wejściowych</a:t>
            </a:r>
            <a:r>
              <a:rPr lang="pl-PL" sz="2400" spc="-1" dirty="0"/>
              <a:t>.</a:t>
            </a: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800" b="1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pl-PL" sz="2400" b="1" spc="-1" dirty="0">
                <a:latin typeface="Arial"/>
              </a:rPr>
              <a:t>Typy podzapytań</a:t>
            </a:r>
          </a:p>
          <a:p>
            <a:pPr marL="36000">
              <a:spcBef>
                <a:spcPts val="283"/>
              </a:spcBef>
              <a:spcAft>
                <a:spcPts val="283"/>
              </a:spcAft>
            </a:pPr>
            <a:r>
              <a:rPr lang="pl-PL" sz="2000" b="1" spc="-1" dirty="0"/>
              <a:t>Zagnieżdżone</a:t>
            </a:r>
            <a:r>
              <a:rPr lang="pl-PL" sz="2000" spc="-1" dirty="0"/>
              <a:t> – wynik wewnętrznego zapytania zostaje przekazany do zewnętrznego zapytania, które zostaje wykonane bazując na otrzymanych danych.</a:t>
            </a:r>
          </a:p>
          <a:p>
            <a:pPr marL="36000">
              <a:spcBef>
                <a:spcPts val="283"/>
              </a:spcBef>
              <a:spcAft>
                <a:spcPts val="283"/>
              </a:spcAft>
            </a:pPr>
            <a:endParaRPr lang="pl-PL" sz="2000" b="0" strike="noStrike" spc="-1" dirty="0">
              <a:latin typeface="Arial"/>
            </a:endParaRPr>
          </a:p>
          <a:p>
            <a:pPr marL="36000">
              <a:spcBef>
                <a:spcPts val="283"/>
              </a:spcBef>
              <a:spcAft>
                <a:spcPts val="283"/>
              </a:spcAft>
            </a:pPr>
            <a:r>
              <a:rPr lang="pl-PL" b="1" spc="-1" dirty="0">
                <a:latin typeface="Arial"/>
              </a:rPr>
              <a:t>Przykład</a:t>
            </a:r>
          </a:p>
          <a:p>
            <a:pPr marL="36000">
              <a:spcBef>
                <a:spcPts val="283"/>
              </a:spcBef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600" b="0" strike="noStrike" spc="-1" dirty="0">
              <a:latin typeface="Arial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961292" y="4595446"/>
            <a:ext cx="6939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surname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salary </a:t>
            </a: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employee </a:t>
            </a: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salary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avg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salary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employee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47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504000" y="936000"/>
            <a:ext cx="10847520" cy="18540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pl-PL" sz="2000" b="1" strike="noStrike" spc="-1" dirty="0">
                <a:latin typeface="Arial"/>
              </a:rPr>
              <a:t>Skorelowane</a:t>
            </a:r>
            <a:r>
              <a:rPr lang="pl-PL" sz="2000" spc="-1" dirty="0">
                <a:latin typeface="Arial"/>
              </a:rPr>
              <a:t> – </a:t>
            </a:r>
            <a:r>
              <a:rPr lang="pl-PL" sz="2000" spc="-1" dirty="0"/>
              <a:t>najpierw zapytanie zewnętrzne pobiera wszystkie ewentualne wiersze wyniku, a następnie dla każdego wiersza zapytania zewnętrznego uruchamiane jest zapytanie wewnętrzne.</a:t>
            </a:r>
            <a:r>
              <a:rPr lang="pl-PL" sz="2000" strike="noStrike" spc="-1" dirty="0"/>
              <a:t> </a:t>
            </a: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000" spc="-1" dirty="0"/>
          </a:p>
          <a:p>
            <a:pPr marL="36000">
              <a:spcBef>
                <a:spcPts val="283"/>
              </a:spcBef>
              <a:spcAft>
                <a:spcPts val="283"/>
              </a:spcAft>
            </a:pPr>
            <a:r>
              <a:rPr lang="pl-PL" sz="2000" b="1" spc="-1" dirty="0"/>
              <a:t>Przykład</a:t>
            </a: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000" strike="noStrike" spc="-1" dirty="0"/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600" b="0" strike="noStrike" spc="-1" dirty="0">
              <a:latin typeface="Arial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712331" y="2851034"/>
            <a:ext cx="7215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surname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salary </a:t>
            </a: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employee e1 </a:t>
            </a: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e1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salary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avg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salary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employee e2 </a:t>
            </a: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e2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dept_id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e1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dept_id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00295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ĆWICZENIA</a:t>
            </a:r>
            <a:endParaRPr lang="pl-PL" sz="3000" b="0" strike="noStrike" spc="-1" dirty="0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400" spc="-1" dirty="0"/>
              <a:t> Napisz podzapytanie zagnieżdżone w którym wypisane zostaną wszystkie samochody, których ocena jest wyższa niż średnia ocen wszystkich samochodów.</a:t>
            </a: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400" b="0" strike="noStrike" spc="-1" dirty="0">
                <a:latin typeface="Arial"/>
              </a:rPr>
              <a:t> Używając zapytania skorelowanego wypisz samochody, które zostały wypożyczone więcej niż raz.</a:t>
            </a: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249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61" name="CustomShape 2"/>
          <p:cNvSpPr/>
          <p:nvPr/>
        </p:nvSpPr>
        <p:spPr>
          <a:xfrm>
            <a:off x="726829" y="3992910"/>
            <a:ext cx="10513440" cy="43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pl-PL" b="1" spc="-1" dirty="0"/>
              <a:t>Przykłady</a:t>
            </a:r>
          </a:p>
          <a:p>
            <a:endParaRPr lang="en-US" dirty="0"/>
          </a:p>
        </p:txBody>
      </p:sp>
      <p:sp>
        <p:nvSpPr>
          <p:cNvPr id="263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467677" y="1030029"/>
            <a:ext cx="11254246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Aktualizacja wierszy – polecenie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UPDATE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2000" b="1" spc="-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endParaRPr lang="pl-PL" sz="2000" b="1" spc="-1" dirty="0">
              <a:solidFill>
                <a:srgbClr val="000000"/>
              </a:solidFill>
            </a:endParaRPr>
          </a:p>
          <a:p>
            <a:endParaRPr lang="pl-PL" sz="2000" b="1" spc="-1" dirty="0">
              <a:solidFill>
                <a:srgbClr val="000000"/>
              </a:solidFill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400" b="0" strike="noStrike" spc="-1" dirty="0"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38834"/>
              </p:ext>
            </p:extLst>
          </p:nvPr>
        </p:nvGraphicFramePr>
        <p:xfrm>
          <a:off x="668214" y="1603882"/>
          <a:ext cx="10683306" cy="214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1653">
                  <a:extLst>
                    <a:ext uri="{9D8B030D-6E8A-4147-A177-3AD203B41FA5}">
                      <a16:colId xmlns:a16="http://schemas.microsoft.com/office/drawing/2014/main" xmlns="" val="2943423618"/>
                    </a:ext>
                  </a:extLst>
                </a:gridCol>
                <a:gridCol w="5341653">
                  <a:extLst>
                    <a:ext uri="{9D8B030D-6E8A-4147-A177-3AD203B41FA5}">
                      <a16:colId xmlns:a16="http://schemas.microsoft.com/office/drawing/2014/main" xmlns="" val="2527837999"/>
                    </a:ext>
                  </a:extLst>
                </a:gridCol>
              </a:tblGrid>
              <a:tr h="341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spc="-1" dirty="0">
                          <a:solidFill>
                            <a:srgbClr val="000000"/>
                          </a:solidFill>
                        </a:rPr>
                        <a:t>Składnia polecenia aktualizująca</a:t>
                      </a:r>
                      <a:r>
                        <a:rPr lang="pl-PL" sz="1600" b="1" spc="-1" baseline="0" dirty="0">
                          <a:solidFill>
                            <a:srgbClr val="000000"/>
                          </a:solidFill>
                        </a:rPr>
                        <a:t> wszystkie wiersze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spc="-1" dirty="0">
                          <a:solidFill>
                            <a:srgbClr val="000000"/>
                          </a:solidFill>
                        </a:rPr>
                        <a:t>Składnia polecenia aktualizująca</a:t>
                      </a:r>
                      <a:r>
                        <a:rPr lang="pl-PL" sz="1600" b="1" spc="-1" baseline="0" dirty="0">
                          <a:solidFill>
                            <a:srgbClr val="000000"/>
                          </a:solidFill>
                        </a:rPr>
                        <a:t> wybrane wiersze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4976671"/>
                  </a:ext>
                </a:extLst>
              </a:tr>
              <a:tr h="1657125">
                <a:tc>
                  <a:txBody>
                    <a:bodyPr/>
                    <a:lstStyle/>
                    <a:p>
                      <a: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UPDATE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nazwa_tabeli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pl-PL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SET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nazwa_kolumny_1 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nowa_wartość_1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nazwa_kolumny_2 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nowa_wartość_2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pl-PL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…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</a:t>
                      </a:r>
                      <a:r>
                        <a:rPr lang="pl-PL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nazwa_kolumny_N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nowa_wartość_3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pl-PL" sz="1600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UPDATE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nazwa_tabeli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pl-PL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SET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nazwa_kolumny_1 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nowa_wartość_1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nazwa_kolumny_2 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nowa_wartość_2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pl-PL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…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</a:t>
                      </a:r>
                      <a:r>
                        <a:rPr lang="pl-PL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nazwa_kolumny_N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nowa_wartość_3</a:t>
                      </a:r>
                    </a:p>
                    <a:p>
                      <a:r>
                        <a:rPr lang="pl-PL" sz="16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WHERE</a:t>
                      </a:r>
                      <a:r>
                        <a:rPr lang="pl-PL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nazwa_kolumny_x</a:t>
                      </a:r>
                      <a:r>
                        <a:rPr lang="pl-PL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warunek</a:t>
                      </a:r>
                      <a:r>
                        <a:rPr lang="pl-PL" sz="1600" b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pl-PL" sz="1600" b="0" dirty="0">
                        <a:effectLst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6017053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35756"/>
              </p:ext>
            </p:extLst>
          </p:nvPr>
        </p:nvGraphicFramePr>
        <p:xfrm>
          <a:off x="668214" y="4504894"/>
          <a:ext cx="10683306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1653">
                  <a:extLst>
                    <a:ext uri="{9D8B030D-6E8A-4147-A177-3AD203B41FA5}">
                      <a16:colId xmlns:a16="http://schemas.microsoft.com/office/drawing/2014/main" xmlns="" val="2943423618"/>
                    </a:ext>
                  </a:extLst>
                </a:gridCol>
                <a:gridCol w="5341653">
                  <a:extLst>
                    <a:ext uri="{9D8B030D-6E8A-4147-A177-3AD203B41FA5}">
                      <a16:colId xmlns:a16="http://schemas.microsoft.com/office/drawing/2014/main" xmlns="" val="2527837999"/>
                    </a:ext>
                  </a:extLst>
                </a:gridCol>
              </a:tblGrid>
              <a:tr h="658848">
                <a:tc>
                  <a:txBody>
                    <a:bodyPr/>
                    <a:lstStyle/>
                    <a:p>
                      <a: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UPDATE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department</a:t>
                      </a:r>
                      <a:endParaRPr lang="pl-PL" sz="16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SET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dept_name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’Finance’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pl-PL" sz="1600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UPDATE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department</a:t>
                      </a:r>
                      <a:endParaRPr lang="pl-PL" sz="16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SET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dept_name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’Sales’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pl-PL" sz="16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pl-PL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dept_name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 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’Finance’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6017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1352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ĆWICZENIA</a:t>
            </a:r>
            <a:endParaRPr lang="pl-PL" sz="3000" b="0" strike="noStrike" spc="-1" dirty="0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400" spc="-1" dirty="0"/>
              <a:t> Przypisz wypożyczenie samochodu o numerze rejestracyjnym </a:t>
            </a:r>
            <a:r>
              <a:rPr lang="pl-PL" sz="2400" b="1" spc="-1" dirty="0"/>
              <a:t>SK 12345</a:t>
            </a:r>
            <a:r>
              <a:rPr lang="pl-PL" sz="2400" spc="-1" dirty="0"/>
              <a:t>, które odbyło się między </a:t>
            </a:r>
            <a:r>
              <a:rPr lang="pl-PL" sz="2400" b="1" spc="-1" dirty="0"/>
              <a:t>2016-03-05</a:t>
            </a:r>
            <a:r>
              <a:rPr lang="pl-PL" sz="2400" spc="-1" dirty="0"/>
              <a:t> i </a:t>
            </a:r>
            <a:r>
              <a:rPr lang="pl-PL" sz="2400" b="1" spc="-1" dirty="0"/>
              <a:t>2016-12-01</a:t>
            </a:r>
            <a:r>
              <a:rPr lang="pl-PL" sz="2400" spc="-1" dirty="0"/>
              <a:t> do użytkownika </a:t>
            </a:r>
            <a:r>
              <a:rPr lang="pl-PL" sz="2400" b="1" spc="-1" dirty="0"/>
              <a:t>Celina Kowal</a:t>
            </a: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spc="-1" dirty="0">
                <a:latin typeface="Arial"/>
              </a:rPr>
              <a:t> Zwiększ ocenę samochodu (kolumna </a:t>
            </a:r>
            <a:r>
              <a:rPr lang="pl-PL" sz="2600" b="1" spc="-1" dirty="0" err="1">
                <a:latin typeface="Arial"/>
              </a:rPr>
              <a:t>rate</a:t>
            </a:r>
            <a:r>
              <a:rPr lang="pl-PL" sz="2600" spc="-1" dirty="0">
                <a:latin typeface="Arial"/>
              </a:rPr>
              <a:t> w tabeli </a:t>
            </a:r>
            <a:r>
              <a:rPr lang="pl-PL" sz="2600" b="1" spc="-1" dirty="0">
                <a:latin typeface="Arial"/>
              </a:rPr>
              <a:t>car</a:t>
            </a:r>
            <a:r>
              <a:rPr lang="pl-PL" sz="2600" spc="-1" dirty="0">
                <a:latin typeface="Arial"/>
              </a:rPr>
              <a:t>) do wartości </a:t>
            </a:r>
            <a:r>
              <a:rPr lang="pl-PL" sz="2600" b="1" spc="-1" dirty="0">
                <a:latin typeface="Arial"/>
              </a:rPr>
              <a:t>2</a:t>
            </a:r>
            <a:r>
              <a:rPr lang="pl-PL" sz="2600" spc="-1" dirty="0">
                <a:latin typeface="Arial"/>
              </a:rPr>
              <a:t> dla samochodów, które mają obecnie wartość </a:t>
            </a:r>
            <a:r>
              <a:rPr lang="pl-PL" sz="2600" b="1" spc="-1" dirty="0">
                <a:latin typeface="Arial"/>
              </a:rPr>
              <a:t>1</a:t>
            </a: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</a:rPr>
              <a:t> Uzupełnij email klienta </a:t>
            </a:r>
            <a:r>
              <a:rPr lang="pl-PL" sz="2600" spc="-1" dirty="0">
                <a:latin typeface="Arial"/>
              </a:rPr>
              <a:t>o nazwisku </a:t>
            </a:r>
            <a:r>
              <a:rPr lang="pl-PL" sz="2600" b="1" spc="-1" dirty="0">
                <a:latin typeface="Arial"/>
              </a:rPr>
              <a:t>Szczotka</a:t>
            </a:r>
            <a:r>
              <a:rPr lang="pl-PL" sz="2600" spc="-1" dirty="0">
                <a:latin typeface="Arial"/>
              </a:rPr>
              <a:t> </a:t>
            </a:r>
            <a:r>
              <a:rPr lang="pl-PL" sz="2600" b="0" strike="noStrike" spc="-1" dirty="0">
                <a:latin typeface="Arial"/>
              </a:rPr>
              <a:t>wartością </a:t>
            </a:r>
            <a:r>
              <a:rPr lang="pl-PL" sz="2600" b="0" strike="noStrike" spc="-1" dirty="0">
                <a:latin typeface="Arial"/>
                <a:hlinkClick r:id="rId2"/>
              </a:rPr>
              <a:t>leszek.szczotka</a:t>
            </a:r>
            <a:r>
              <a:rPr lang="pl-PL" sz="2600" spc="-1" dirty="0">
                <a:latin typeface="Arial"/>
                <a:hlinkClick r:id="rId2"/>
              </a:rPr>
              <a:t>@o3.pl</a:t>
            </a:r>
            <a:r>
              <a:rPr lang="pl-PL" sz="2600" spc="-1" dirty="0">
                <a:latin typeface="Arial"/>
              </a:rPr>
              <a:t> </a:t>
            </a: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963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144000"/>
            <a:ext cx="1089288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pl-PL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Wprowadzenie do baz danych</a:t>
            </a:r>
            <a:endParaRPr lang="pl-PL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40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417600" y="972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Relacyjna baza danych</a:t>
            </a:r>
            <a:endParaRPr lang="pl-PL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Zbiór danych przechowywanych w </a:t>
            </a:r>
            <a:r>
              <a:rPr lang="pl-PL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tabelach</a:t>
            </a:r>
            <a:r>
              <a:rPr lang="pl-PL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połączonych </a:t>
            </a:r>
            <a:r>
              <a:rPr lang="pl-PL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relacjami</a:t>
            </a:r>
            <a:endParaRPr lang="pl-PL" sz="2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Tabela</a:t>
            </a:r>
            <a:endParaRPr lang="pl-PL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Dwuwymiarowa struktura zbudowana z wierszy i kolumn zawierająca dane na określony temat, np. dane o uczniach, lekcjach itp.</a:t>
            </a:r>
            <a:endParaRPr lang="pl-PL" sz="26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984"/>
              </a:spcBef>
            </a:pPr>
            <a:endParaRPr lang="pl-PL" sz="26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417"/>
              </a:spcBef>
            </a:pPr>
            <a:endParaRPr lang="pl-PL" sz="2600" b="0" strike="noStrike" spc="-1" dirty="0">
              <a:latin typeface="Arial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03" y="3605580"/>
            <a:ext cx="5076825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61" name="CustomShape 2"/>
          <p:cNvSpPr/>
          <p:nvPr/>
        </p:nvSpPr>
        <p:spPr>
          <a:xfrm>
            <a:off x="668214" y="3268662"/>
            <a:ext cx="10513440" cy="43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pl-PL" b="1" spc="-1" dirty="0"/>
              <a:t>Przykłady</a:t>
            </a:r>
          </a:p>
          <a:p>
            <a:endParaRPr lang="en-US" dirty="0"/>
          </a:p>
        </p:txBody>
      </p:sp>
      <p:sp>
        <p:nvSpPr>
          <p:cNvPr id="264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467677" y="1006583"/>
            <a:ext cx="11254246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Usuwanie wierszy – polecenie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2000" b="1" spc="-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endParaRPr lang="pl-PL" sz="2000" b="1" spc="-1" dirty="0">
              <a:solidFill>
                <a:srgbClr val="000000"/>
              </a:solidFill>
            </a:endParaRPr>
          </a:p>
          <a:p>
            <a:endParaRPr lang="pl-PL" sz="2000" b="1" spc="-1" dirty="0">
              <a:solidFill>
                <a:srgbClr val="000000"/>
              </a:solidFill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400" b="0" strike="noStrike" spc="-1" dirty="0"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94699"/>
              </p:ext>
            </p:extLst>
          </p:nvPr>
        </p:nvGraphicFramePr>
        <p:xfrm>
          <a:off x="668214" y="1603882"/>
          <a:ext cx="10683306" cy="1237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1653">
                  <a:extLst>
                    <a:ext uri="{9D8B030D-6E8A-4147-A177-3AD203B41FA5}">
                      <a16:colId xmlns:a16="http://schemas.microsoft.com/office/drawing/2014/main" xmlns="" val="2943423618"/>
                    </a:ext>
                  </a:extLst>
                </a:gridCol>
                <a:gridCol w="5341653">
                  <a:extLst>
                    <a:ext uri="{9D8B030D-6E8A-4147-A177-3AD203B41FA5}">
                      <a16:colId xmlns:a16="http://schemas.microsoft.com/office/drawing/2014/main" xmlns="" val="2527837999"/>
                    </a:ext>
                  </a:extLst>
                </a:gridCol>
              </a:tblGrid>
              <a:tr h="2836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spc="-1" dirty="0">
                          <a:solidFill>
                            <a:srgbClr val="000000"/>
                          </a:solidFill>
                        </a:rPr>
                        <a:t>Składnia polecenia aktualizująca</a:t>
                      </a:r>
                      <a:r>
                        <a:rPr lang="pl-PL" sz="1600" b="1" spc="-1" baseline="0" dirty="0">
                          <a:solidFill>
                            <a:srgbClr val="000000"/>
                          </a:solidFill>
                        </a:rPr>
                        <a:t> wszystkie wiersze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spc="-1" dirty="0">
                          <a:solidFill>
                            <a:srgbClr val="000000"/>
                          </a:solidFill>
                        </a:rPr>
                        <a:t>Składnia polecenia aktualizująca</a:t>
                      </a:r>
                      <a:r>
                        <a:rPr lang="pl-PL" sz="1600" b="1" spc="-1" baseline="0" dirty="0">
                          <a:solidFill>
                            <a:srgbClr val="000000"/>
                          </a:solidFill>
                        </a:rPr>
                        <a:t> wybrane wiersze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4976671"/>
                  </a:ext>
                </a:extLst>
              </a:tr>
              <a:tr h="902551">
                <a:tc>
                  <a:txBody>
                    <a:bodyPr/>
                    <a:lstStyle/>
                    <a:p>
                      <a: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DELETE FROM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nazwa_tabeli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pl-PL" sz="1600" dirty="0">
                        <a:effectLst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DELETE FROM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nazwa_tabeli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pl-PL" sz="16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WHERE</a:t>
                      </a:r>
                      <a:r>
                        <a:rPr lang="pl-PL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nazwa_kolumny_1 = warunek_1 </a:t>
                      </a:r>
                    </a:p>
                    <a:p>
                      <a:r>
                        <a:rPr lang="pl-PL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… i inne warunki</a:t>
                      </a:r>
                      <a:r>
                        <a:rPr lang="pl-PL" sz="1600" b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6017053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49873"/>
              </p:ext>
            </p:extLst>
          </p:nvPr>
        </p:nvGraphicFramePr>
        <p:xfrm>
          <a:off x="710680" y="3744667"/>
          <a:ext cx="10598374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87">
                  <a:extLst>
                    <a:ext uri="{9D8B030D-6E8A-4147-A177-3AD203B41FA5}">
                      <a16:colId xmlns:a16="http://schemas.microsoft.com/office/drawing/2014/main" xmlns="" val="2943423618"/>
                    </a:ext>
                  </a:extLst>
                </a:gridCol>
                <a:gridCol w="5299187">
                  <a:extLst>
                    <a:ext uri="{9D8B030D-6E8A-4147-A177-3AD203B41FA5}">
                      <a16:colId xmlns:a16="http://schemas.microsoft.com/office/drawing/2014/main" xmlns="" val="2527837999"/>
                    </a:ext>
                  </a:extLst>
                </a:gridCol>
              </a:tblGrid>
              <a:tr h="658848">
                <a:tc>
                  <a:txBody>
                    <a:bodyPr/>
                    <a:lstStyle/>
                    <a:p>
                      <a: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DELETE FROM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department</a:t>
                      </a:r>
                      <a:endParaRPr lang="pl-PL" sz="16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WHERE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dept_name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’Finance’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pl-PL" sz="1600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DELETE FROM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department</a:t>
                      </a:r>
                      <a:endParaRPr lang="pl-PL" sz="16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WHERE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dept_name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’Finance’</a:t>
                      </a:r>
                    </a:p>
                    <a:p>
                      <a:r>
                        <a:rPr lang="pl-PL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pl-PL" sz="16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pl-PL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location</a:t>
                      </a:r>
                      <a:r>
                        <a:rPr lang="pl-PL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&lt;&gt;</a:t>
                      </a:r>
                      <a:r>
                        <a:rPr lang="pl-PL" sz="1600" b="0" baseline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’Florida’</a:t>
                      </a:r>
                      <a:r>
                        <a:rPr lang="pl-PL" sz="1600" b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pl-PL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6017053"/>
                  </a:ext>
                </a:extLst>
              </a:tr>
            </a:tbl>
          </a:graphicData>
        </a:graphic>
      </p:graphicFrame>
      <p:sp>
        <p:nvSpPr>
          <p:cNvPr id="4" name="pole tekstowe 3"/>
          <p:cNvSpPr txBox="1"/>
          <p:nvPr/>
        </p:nvSpPr>
        <p:spPr>
          <a:xfrm>
            <a:off x="651701" y="2920483"/>
            <a:ext cx="958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pc="-1" dirty="0">
                <a:solidFill>
                  <a:srgbClr val="FF0000"/>
                </a:solidFill>
              </a:rPr>
              <a:t>UWAGA! </a:t>
            </a:r>
            <a:r>
              <a:rPr lang="pl-PL" spc="-1" dirty="0"/>
              <a:t>Polecenie </a:t>
            </a:r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DELETE FROM</a:t>
            </a:r>
            <a:r>
              <a:rPr lang="pl-PL" spc="-1" dirty="0"/>
              <a:t> bez warunków usuwa wszystkie wiersze.</a:t>
            </a:r>
            <a:endParaRPr lang="en-US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67677" y="4855693"/>
            <a:ext cx="1079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spc="-1" dirty="0">
                <a:solidFill>
                  <a:srgbClr val="000000"/>
                </a:solidFill>
              </a:rPr>
              <a:t>Szybkie usuwanie wierszy – polecenie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TRUNCATE</a:t>
            </a:r>
            <a:endParaRPr lang="pl-PL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TRUNCATE TABLE </a:t>
            </a:r>
            <a:r>
              <a:rPr lang="pl-PL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nazwa_tabeli</a:t>
            </a:r>
            <a:r>
              <a:rPr lang="pl-PL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4422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ĆWICZENIA</a:t>
            </a:r>
            <a:endParaRPr lang="pl-PL" sz="3000" b="0" strike="noStrike" spc="-1" dirty="0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400" spc="-1" dirty="0"/>
              <a:t> Usuń samochód o numerze rejestracyjnym </a:t>
            </a:r>
            <a:r>
              <a:rPr lang="en-US" sz="2800" b="1" dirty="0"/>
              <a:t>SB 00002</a:t>
            </a: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b="0" strike="noStrike" spc="-1" dirty="0">
                <a:latin typeface="Arial"/>
              </a:rPr>
              <a:t> Usuń wszystkie wierszy z tabeli rent, które dotyczą użytkownika </a:t>
            </a:r>
            <a:r>
              <a:rPr lang="pl-PL" sz="2600" b="1" strike="noStrike" spc="-1" dirty="0">
                <a:latin typeface="Arial"/>
              </a:rPr>
              <a:t>Celina Kowal</a:t>
            </a: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600" spc="-1" dirty="0">
                <a:latin typeface="Arial"/>
              </a:rPr>
              <a:t> Usuń użytkownika </a:t>
            </a:r>
            <a:r>
              <a:rPr lang="pl-PL" sz="2600" b="1" spc="-1" dirty="0">
                <a:latin typeface="Arial"/>
              </a:rPr>
              <a:t>Adam Nowak </a:t>
            </a:r>
            <a:r>
              <a:rPr lang="pl-PL" sz="2600" spc="-1" dirty="0">
                <a:latin typeface="Arial"/>
              </a:rPr>
              <a:t>(sprawdź jaki komunikat zwrócił serwer bazy danych)</a:t>
            </a: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66333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61" name="CustomShape 2"/>
          <p:cNvSpPr/>
          <p:nvPr/>
        </p:nvSpPr>
        <p:spPr>
          <a:xfrm>
            <a:off x="668214" y="2890083"/>
            <a:ext cx="1449344" cy="43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pl-PL" b="1" spc="-1" dirty="0"/>
              <a:t>Przykłady</a:t>
            </a:r>
          </a:p>
          <a:p>
            <a:endParaRPr lang="en-US" dirty="0"/>
          </a:p>
        </p:txBody>
      </p:sp>
      <p:sp>
        <p:nvSpPr>
          <p:cNvPr id="264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507474" y="908580"/>
            <a:ext cx="11254246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Tworzenie indeksów – polecenie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 INDEX</a:t>
            </a:r>
          </a:p>
          <a:p>
            <a:endParaRPr lang="pl-PL" sz="2000" b="1" spc="-1" dirty="0">
              <a:solidFill>
                <a:srgbClr val="000000"/>
              </a:solidFill>
            </a:endParaRPr>
          </a:p>
          <a:p>
            <a:r>
              <a:rPr lang="pl-PL" sz="2000" b="1" spc="-1" dirty="0">
                <a:solidFill>
                  <a:srgbClr val="000000"/>
                </a:solidFill>
              </a:rPr>
              <a:t>Składnia polecenia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2000" b="1" spc="-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endParaRPr lang="pl-PL" sz="2000" b="1" spc="-1" dirty="0">
              <a:solidFill>
                <a:srgbClr val="000000"/>
              </a:solidFill>
            </a:endParaRPr>
          </a:p>
          <a:p>
            <a:endParaRPr lang="pl-PL" sz="2000" b="1" spc="-1" dirty="0">
              <a:solidFill>
                <a:srgbClr val="000000"/>
              </a:solidFill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400" b="0" strike="noStrike" spc="-1" dirty="0">
              <a:latin typeface="Arial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78258"/>
              </p:ext>
            </p:extLst>
          </p:nvPr>
        </p:nvGraphicFramePr>
        <p:xfrm>
          <a:off x="909497" y="3249371"/>
          <a:ext cx="10257694" cy="65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8847">
                  <a:extLst>
                    <a:ext uri="{9D8B030D-6E8A-4147-A177-3AD203B41FA5}">
                      <a16:colId xmlns:a16="http://schemas.microsoft.com/office/drawing/2014/main" xmlns="" val="2943423618"/>
                    </a:ext>
                  </a:extLst>
                </a:gridCol>
                <a:gridCol w="5128847">
                  <a:extLst>
                    <a:ext uri="{9D8B030D-6E8A-4147-A177-3AD203B41FA5}">
                      <a16:colId xmlns:a16="http://schemas.microsoft.com/office/drawing/2014/main" xmlns="" val="2527837999"/>
                    </a:ext>
                  </a:extLst>
                </a:gridCol>
              </a:tblGrid>
              <a:tr h="65884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CREATE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part_name_idx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pl-PL" sz="16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pl-PL" sz="1600" b="1" baseline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employee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CREATE UNIQUE INDEX</a:t>
                      </a:r>
                      <a:r>
                        <a:rPr lang="pl-PL" sz="1600" b="1" baseline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b="0" baseline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dept_name_idx</a:t>
                      </a:r>
                      <a:endParaRPr lang="pl-PL" sz="16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ON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department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pl-PL" sz="16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dept_name</a:t>
                      </a:r>
                      <a:r>
                        <a:rPr lang="pl-PL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  <a:endParaRPr lang="pl-PL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6017053"/>
                  </a:ext>
                </a:extLst>
              </a:tr>
            </a:tbl>
          </a:graphicData>
        </a:graphic>
      </p:graphicFrame>
      <p:sp>
        <p:nvSpPr>
          <p:cNvPr id="3" name="pole tekstowe 2"/>
          <p:cNvSpPr txBox="1"/>
          <p:nvPr/>
        </p:nvSpPr>
        <p:spPr>
          <a:xfrm>
            <a:off x="668214" y="1979733"/>
            <a:ext cx="83455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UNIQUE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FULLTEXT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SPATIAL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nazwa_indeksu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index_type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nazwa_tabeli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kolumna_1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,...)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pl-PL" sz="1600" dirty="0">
                <a:solidFill>
                  <a:srgbClr val="000080"/>
                </a:solidFill>
                <a:latin typeface="Courier New" panose="02070309020205020404" pitchFamily="49" charset="0"/>
              </a:rPr>
              <a:t>dodatkowe</a:t>
            </a:r>
            <a:r>
              <a:rPr lang="pl-PL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opcje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600" dirty="0"/>
          </a:p>
        </p:txBody>
      </p:sp>
      <p:sp>
        <p:nvSpPr>
          <p:cNvPr id="12" name="CustomShape 6"/>
          <p:cNvSpPr/>
          <p:nvPr/>
        </p:nvSpPr>
        <p:spPr>
          <a:xfrm>
            <a:off x="668214" y="4376703"/>
            <a:ext cx="11254246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Usuwanie indeksów – polecenie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DROP INDEX</a:t>
            </a:r>
          </a:p>
          <a:p>
            <a:endParaRPr lang="pl-PL" sz="2000" b="1" spc="-1" dirty="0">
              <a:solidFill>
                <a:srgbClr val="000000"/>
              </a:solidFill>
            </a:endParaRPr>
          </a:p>
          <a:p>
            <a:r>
              <a:rPr lang="pl-PL" sz="2000" b="1" spc="-1" dirty="0">
                <a:solidFill>
                  <a:srgbClr val="000000"/>
                </a:solidFill>
              </a:rPr>
              <a:t>Składnia polecenia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DROP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INDEX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nazwa_indeksu</a:t>
            </a:r>
            <a:r>
              <a:rPr lang="pl-PL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nazwa_tabeli</a:t>
            </a:r>
            <a:r>
              <a:rPr lang="pl-PL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pl-PL" sz="2000" b="1" spc="-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endParaRPr lang="pl-PL" sz="2000" b="1" spc="-1" dirty="0">
              <a:solidFill>
                <a:srgbClr val="000000"/>
              </a:solidFill>
            </a:endParaRPr>
          </a:p>
          <a:p>
            <a:endParaRPr lang="pl-PL" sz="2000" b="1" spc="-1" dirty="0">
              <a:solidFill>
                <a:srgbClr val="000000"/>
              </a:solidFill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4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731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ĆWICZENIA</a:t>
            </a:r>
            <a:endParaRPr lang="pl-PL" sz="3000" b="0" strike="noStrike" spc="-1" dirty="0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400" spc="-1" dirty="0"/>
              <a:t> Dodaj indeks o nazwie </a:t>
            </a:r>
            <a:r>
              <a:rPr lang="pl-PL" sz="2400" b="1" spc="-1" dirty="0" err="1"/>
              <a:t>first_last_name_idx</a:t>
            </a:r>
            <a:r>
              <a:rPr lang="pl-PL" sz="2400" b="1" spc="-1" dirty="0"/>
              <a:t> </a:t>
            </a:r>
            <a:r>
              <a:rPr lang="pl-PL" sz="2400" spc="-1" dirty="0"/>
              <a:t>na tabeli </a:t>
            </a:r>
            <a:r>
              <a:rPr lang="pl-PL" sz="2400" b="1" spc="-1" dirty="0" err="1"/>
              <a:t>customer</a:t>
            </a:r>
            <a:r>
              <a:rPr lang="pl-PL" sz="2400" spc="-1" dirty="0"/>
              <a:t> zakładając go na kolumnach </a:t>
            </a:r>
            <a:r>
              <a:rPr lang="pl-PL" sz="2400" b="1" spc="-1" dirty="0" err="1"/>
              <a:t>first_name</a:t>
            </a:r>
            <a:r>
              <a:rPr lang="pl-PL" sz="2400" b="1" spc="-1" dirty="0"/>
              <a:t> </a:t>
            </a:r>
            <a:r>
              <a:rPr lang="pl-PL" sz="2400" spc="-1" dirty="0"/>
              <a:t>i </a:t>
            </a:r>
            <a:r>
              <a:rPr lang="pl-PL" sz="2400" b="1" spc="-1" dirty="0" err="1"/>
              <a:t>last_name</a:t>
            </a:r>
            <a:endParaRPr lang="pl-PL" sz="2400" b="1" spc="-1" dirty="0"/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400" spc="-1" dirty="0"/>
              <a:t> Dodaj unikalny indeks o nazwie </a:t>
            </a:r>
            <a:r>
              <a:rPr lang="pl-PL" sz="2400" b="1" spc="-1" dirty="0" err="1"/>
              <a:t>mark_idx</a:t>
            </a:r>
            <a:r>
              <a:rPr lang="pl-PL" sz="2400" b="1" spc="-1" dirty="0"/>
              <a:t> </a:t>
            </a:r>
            <a:r>
              <a:rPr lang="pl-PL" sz="2400" spc="-1" dirty="0"/>
              <a:t>na tabeli car zakładając go na kolumnie </a:t>
            </a:r>
            <a:r>
              <a:rPr lang="pl-PL" sz="2400" b="1" spc="-1" dirty="0" err="1"/>
              <a:t>mark</a:t>
            </a:r>
            <a:r>
              <a:rPr lang="pl-PL" sz="2400" spc="-1" dirty="0"/>
              <a:t> (sprawdź jaki komunikat zwrócił serwer bazy danych)</a:t>
            </a: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400" b="0" strike="noStrike" spc="-1" dirty="0">
                <a:latin typeface="Arial"/>
              </a:rPr>
              <a:t> Usuń index </a:t>
            </a:r>
            <a:r>
              <a:rPr lang="pl-PL" sz="2400" b="1" spc="-1" dirty="0" err="1"/>
              <a:t>first_last_name_idx</a:t>
            </a:r>
            <a:r>
              <a:rPr lang="pl-PL" sz="2400" b="1" spc="-1" dirty="0"/>
              <a:t> </a:t>
            </a: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96118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67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200722" y="1061336"/>
            <a:ext cx="101030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Widok</a:t>
            </a:r>
            <a:r>
              <a:rPr lang="pl-PL" sz="2400" dirty="0"/>
              <a:t> (zwany również </a:t>
            </a:r>
            <a:r>
              <a:rPr lang="pl-PL" sz="2400" i="1" dirty="0"/>
              <a:t>wirtualną tabelą</a:t>
            </a:r>
            <a:r>
              <a:rPr lang="pl-PL" sz="2400" dirty="0"/>
              <a:t>) </a:t>
            </a:r>
            <a:r>
              <a:rPr lang="en-US" sz="2400" dirty="0" err="1"/>
              <a:t>składa</a:t>
            </a:r>
            <a:r>
              <a:rPr lang="en-US" sz="2400" dirty="0"/>
              <a:t> </a:t>
            </a:r>
            <a:r>
              <a:rPr lang="en-US" sz="2400" dirty="0" err="1"/>
              <a:t>się</a:t>
            </a:r>
            <a:r>
              <a:rPr lang="en-US" sz="2400" dirty="0"/>
              <a:t> </a:t>
            </a:r>
            <a:r>
              <a:rPr lang="en-US" sz="2400" dirty="0" err="1"/>
              <a:t>ze</a:t>
            </a:r>
            <a:r>
              <a:rPr lang="en-US" sz="2400" dirty="0"/>
              <a:t> </a:t>
            </a:r>
            <a:r>
              <a:rPr lang="en-US" sz="2400" dirty="0" err="1"/>
              <a:t>zbioru</a:t>
            </a:r>
            <a:r>
              <a:rPr lang="en-US" sz="2400" dirty="0"/>
              <a:t> </a:t>
            </a:r>
            <a:r>
              <a:rPr lang="en-US" sz="2400" dirty="0" err="1"/>
              <a:t>wierszy</a:t>
            </a:r>
            <a:r>
              <a:rPr lang="en-US" sz="2400" dirty="0"/>
              <a:t> </a:t>
            </a:r>
            <a:r>
              <a:rPr lang="en-US" sz="2400" dirty="0" err="1"/>
              <a:t>zwracanych</a:t>
            </a:r>
            <a:r>
              <a:rPr lang="pl-PL" sz="2400" dirty="0"/>
              <a:t> </a:t>
            </a:r>
            <a:r>
              <a:rPr lang="en-US" sz="2400" dirty="0"/>
              <a:t>w </a:t>
            </a:r>
            <a:r>
              <a:rPr lang="en-US" sz="2400" dirty="0" err="1"/>
              <a:t>wyniku</a:t>
            </a:r>
            <a:r>
              <a:rPr lang="en-US" sz="2400" dirty="0"/>
              <a:t> </a:t>
            </a:r>
            <a:r>
              <a:rPr lang="en-US" sz="2400" dirty="0" err="1"/>
              <a:t>wykonania</a:t>
            </a:r>
            <a:r>
              <a:rPr lang="en-US" sz="2400" dirty="0"/>
              <a:t> </a:t>
            </a:r>
            <a:r>
              <a:rPr lang="en-US" sz="2400" dirty="0" err="1"/>
              <a:t>określonego</a:t>
            </a:r>
            <a:r>
              <a:rPr lang="en-US" sz="2400" dirty="0"/>
              <a:t> </a:t>
            </a:r>
            <a:r>
              <a:rPr lang="en-US" sz="2400" dirty="0" err="1"/>
              <a:t>zapytania</a:t>
            </a:r>
            <a:r>
              <a:rPr lang="pl-PL" sz="2400" dirty="0"/>
              <a:t> SQL</a:t>
            </a:r>
            <a:r>
              <a:rPr lang="en-US" sz="2400" dirty="0"/>
              <a:t>.</a:t>
            </a:r>
            <a:endParaRPr lang="pl-PL" sz="2400" dirty="0"/>
          </a:p>
          <a:p>
            <a:endParaRPr lang="pl-PL" sz="2400" dirty="0"/>
          </a:p>
          <a:p>
            <a:r>
              <a:rPr lang="en-US" sz="2400" dirty="0" err="1"/>
              <a:t>Widok</a:t>
            </a:r>
            <a:r>
              <a:rPr lang="en-US" sz="2400" dirty="0"/>
              <a:t> </a:t>
            </a:r>
            <a:r>
              <a:rPr lang="en-US" sz="2400" b="1" dirty="0" err="1"/>
              <a:t>nie</a:t>
            </a:r>
            <a:r>
              <a:rPr lang="en-US" sz="2400" b="1" dirty="0"/>
              <a:t> </a:t>
            </a:r>
            <a:r>
              <a:rPr lang="pl-PL" sz="2400" b="1" dirty="0"/>
              <a:t>stanowi </a:t>
            </a:r>
            <a:r>
              <a:rPr lang="en-US" sz="2400" b="1" dirty="0"/>
              <a:t>kopi</a:t>
            </a:r>
            <a:r>
              <a:rPr lang="pl-PL" sz="2400" b="1" dirty="0"/>
              <a:t>i</a:t>
            </a:r>
            <a:r>
              <a:rPr lang="en-US" sz="2400" b="1" dirty="0"/>
              <a:t> </a:t>
            </a:r>
            <a:r>
              <a:rPr lang="en-US" sz="2400" b="1" dirty="0" err="1"/>
              <a:t>danych</a:t>
            </a:r>
            <a:r>
              <a:rPr lang="en-US" sz="2400" b="1" dirty="0"/>
              <a:t> </a:t>
            </a:r>
            <a:r>
              <a:rPr lang="en-US" sz="2400" dirty="0" err="1"/>
              <a:t>reprezentowanych</a:t>
            </a:r>
            <a:r>
              <a:rPr lang="en-US" sz="2400" dirty="0"/>
              <a:t> </a:t>
            </a:r>
            <a:r>
              <a:rPr lang="en-US" sz="2400" dirty="0" err="1"/>
              <a:t>przez</a:t>
            </a:r>
            <a:r>
              <a:rPr lang="pl-PL" sz="2400" dirty="0"/>
              <a:t> </a:t>
            </a:r>
            <a:r>
              <a:rPr lang="en-US" sz="2400" dirty="0" err="1"/>
              <a:t>zapytanie</a:t>
            </a:r>
            <a:r>
              <a:rPr lang="pl-PL" sz="2400" dirty="0"/>
              <a:t>.</a:t>
            </a:r>
            <a:r>
              <a:rPr lang="en-US" sz="2400" dirty="0"/>
              <a:t> </a:t>
            </a:r>
            <a:endParaRPr lang="pl-PL" sz="2400" dirty="0"/>
          </a:p>
          <a:p>
            <a:r>
              <a:rPr lang="pl-PL" sz="2400" dirty="0"/>
              <a:t>Przy korzystaniu z widoku jako źródła danych należy odwoływać się identycznie jak do tabeli.</a:t>
            </a:r>
          </a:p>
          <a:p>
            <a:endParaRPr lang="pl-PL" sz="2400" dirty="0"/>
          </a:p>
          <a:p>
            <a:r>
              <a:rPr lang="pl-PL" sz="2400" b="1" dirty="0"/>
              <a:t>Zastosowanie: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ukrywają złożone zapytania pobierające danych z kilku tabel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umożliwiają stosowanie różnych mechanizmów bezpieczeństwa poprzez ograniczenie dostępu do obiektów bazy danych (np. ukrywanie wysokości pensji)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67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356839" y="1148576"/>
            <a:ext cx="1124042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/>
              <a:t>Składania polecenia tworzącego </a:t>
            </a:r>
            <a:r>
              <a:rPr lang="en-US" sz="2400" b="1" dirty="0" err="1"/>
              <a:t>widok</a:t>
            </a:r>
            <a:endParaRPr lang="en-US" sz="2400" b="1" dirty="0"/>
          </a:p>
          <a:p>
            <a:endParaRPr lang="en-US" dirty="0"/>
          </a:p>
          <a:p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REPLACE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nazwa_widoku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kolumna1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kolumna2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,...)]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...;</a:t>
            </a:r>
            <a:endParaRPr lang="en-US" dirty="0"/>
          </a:p>
          <a:p>
            <a:endParaRPr lang="en-US" dirty="0"/>
          </a:p>
          <a:p>
            <a:r>
              <a:rPr lang="en-US" sz="2400" b="1" dirty="0" err="1"/>
              <a:t>Składnia</a:t>
            </a:r>
            <a:r>
              <a:rPr lang="en-US" sz="2400" b="1" dirty="0"/>
              <a:t> </a:t>
            </a:r>
            <a:r>
              <a:rPr lang="pl-PL" sz="2400" b="1" dirty="0"/>
              <a:t>polecenia </a:t>
            </a:r>
            <a:r>
              <a:rPr lang="en-US" sz="2400" b="1" dirty="0"/>
              <a:t>SQL do </a:t>
            </a:r>
            <a:r>
              <a:rPr lang="en-US" sz="2400" b="1" dirty="0" err="1"/>
              <a:t>pobrania</a:t>
            </a:r>
            <a:r>
              <a:rPr lang="en-US" sz="2400" b="1" dirty="0"/>
              <a:t> </a:t>
            </a:r>
            <a:r>
              <a:rPr lang="en-US" sz="2400" b="1" dirty="0" err="1"/>
              <a:t>danych</a:t>
            </a:r>
            <a:r>
              <a:rPr lang="en-US" sz="2400" b="1" dirty="0"/>
              <a:t> z </a:t>
            </a:r>
            <a:r>
              <a:rPr lang="en-US" sz="2400" b="1" dirty="0" err="1"/>
              <a:t>widoku</a:t>
            </a:r>
            <a:endParaRPr lang="en-US" sz="2400" b="1" dirty="0"/>
          </a:p>
          <a:p>
            <a:endParaRPr lang="en-US" dirty="0"/>
          </a:p>
          <a:p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nazwa_widoku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endParaRPr lang="pl-PL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/>
              <a:t>Składnia</a:t>
            </a:r>
            <a:r>
              <a:rPr lang="en-US" sz="2400" b="1" dirty="0"/>
              <a:t> </a:t>
            </a:r>
            <a:r>
              <a:rPr lang="pl-PL" sz="2400" b="1" dirty="0"/>
              <a:t>polecenia </a:t>
            </a:r>
            <a:r>
              <a:rPr lang="en-US" sz="2400" b="1" dirty="0"/>
              <a:t>SQL </a:t>
            </a:r>
            <a:r>
              <a:rPr lang="pl-PL" sz="2400" b="1" dirty="0"/>
              <a:t>usuwająca</a:t>
            </a:r>
            <a:r>
              <a:rPr lang="en-US" sz="2400" b="1" dirty="0"/>
              <a:t> </a:t>
            </a:r>
            <a:r>
              <a:rPr lang="en-US" sz="2400" b="1" dirty="0" err="1"/>
              <a:t>widok</a:t>
            </a:r>
            <a:endParaRPr lang="pl-PL" sz="2400" b="1" dirty="0"/>
          </a:p>
          <a:p>
            <a:endParaRPr lang="pl-PL" sz="2400" b="1" dirty="0"/>
          </a:p>
          <a:p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nazwa_widoku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endParaRPr lang="en-US" sz="2400" b="1" dirty="0"/>
          </a:p>
          <a:p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04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72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379800" y="960840"/>
            <a:ext cx="1143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cs typeface="Courier New" panose="02070309020205020404" pitchFamily="49" charset="0"/>
              </a:rPr>
              <a:t>Przykład</a:t>
            </a:r>
          </a:p>
          <a:p>
            <a:pPr lvl="1"/>
            <a:endParaRPr lang="pl-PL" sz="20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756060" y="139553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employee_with_dept_name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emp_no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employees e </a:t>
            </a: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departments d </a:t>
            </a: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dept_no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dept_no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544583" y="4180997"/>
            <a:ext cx="55611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cs typeface="Courier New" panose="02070309020205020404" pitchFamily="49" charset="0"/>
              </a:rPr>
              <a:t>Pobranie danych z powyższego widoku</a:t>
            </a:r>
          </a:p>
          <a:p>
            <a:endParaRPr lang="pl-PL" b="1" dirty="0"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employee_with_dept_name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endParaRPr lang="pl-PL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90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ĆWICZENIA</a:t>
            </a:r>
            <a:endParaRPr lang="pl-PL" sz="3000" b="0" strike="noStrike" spc="-1" dirty="0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400" spc="-1" dirty="0"/>
              <a:t> Utwórz widok o nazwie </a:t>
            </a:r>
            <a:r>
              <a:rPr lang="pl-PL" sz="2400" b="1" spc="-1" dirty="0" err="1"/>
              <a:t>customer_rents</a:t>
            </a:r>
            <a:r>
              <a:rPr lang="pl-PL" sz="2400" b="1" spc="-1" dirty="0"/>
              <a:t> </a:t>
            </a:r>
            <a:r>
              <a:rPr lang="pl-PL" sz="2400" spc="-1" dirty="0"/>
              <a:t>który będzie składał się z imienia i nazwiska klienta oraz numer rejestracyjnego samochodu, data wypożyczenia oraz daty zwrotu samochodu. </a:t>
            </a: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400" spc="-1" dirty="0"/>
              <a:t>Wybierz z widoku tylko te wiersze dla których samochody </a:t>
            </a:r>
            <a:r>
              <a:rPr lang="pl-PL" sz="2400" spc="-1" dirty="0">
                <a:latin typeface="Arial"/>
              </a:rPr>
              <a:t>nie zostały zwrócone i nadal są wypożyczone</a:t>
            </a: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0086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67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433036" y="1042200"/>
            <a:ext cx="1091848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Podprogram</a:t>
            </a:r>
            <a:r>
              <a:rPr lang="en-US" sz="2400" b="1" dirty="0"/>
              <a:t> </a:t>
            </a:r>
            <a:r>
              <a:rPr lang="en-US" sz="2400" b="1" dirty="0" err="1"/>
              <a:t>składowany</a:t>
            </a:r>
            <a:r>
              <a:rPr lang="en-US" sz="2400" b="1" dirty="0"/>
              <a:t> </a:t>
            </a:r>
            <a:r>
              <a:rPr lang="pl-PL" sz="2000" dirty="0"/>
              <a:t>- </a:t>
            </a:r>
            <a:r>
              <a:rPr lang="en-US" sz="2000" dirty="0" err="1"/>
              <a:t>zbi</a:t>
            </a:r>
            <a:r>
              <a:rPr lang="pl-PL" sz="2000" dirty="0" err="1"/>
              <a:t>ór</a:t>
            </a:r>
            <a:r>
              <a:rPr lang="en-US" sz="2000" dirty="0"/>
              <a:t> </a:t>
            </a:r>
            <a:r>
              <a:rPr lang="en-US" sz="2000" dirty="0" err="1"/>
              <a:t>poleceń</a:t>
            </a:r>
            <a:r>
              <a:rPr lang="en-US" sz="2000" dirty="0"/>
              <a:t> </a:t>
            </a:r>
            <a:r>
              <a:rPr lang="pl-PL" sz="2000" dirty="0"/>
              <a:t>języka </a:t>
            </a:r>
            <a:r>
              <a:rPr lang="en-US" sz="2000" dirty="0"/>
              <a:t>SQL </a:t>
            </a:r>
            <a:r>
              <a:rPr lang="en-US" sz="2000" dirty="0" err="1"/>
              <a:t>zapisanych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serwerze</a:t>
            </a:r>
            <a:r>
              <a:rPr lang="en-US" sz="2000" dirty="0"/>
              <a:t> </a:t>
            </a:r>
            <a:r>
              <a:rPr lang="en-US" sz="2000" dirty="0" err="1"/>
              <a:t>bazy</a:t>
            </a:r>
            <a:r>
              <a:rPr lang="pl-PL" sz="2000" dirty="0"/>
              <a:t> </a:t>
            </a:r>
            <a:r>
              <a:rPr lang="en-US" sz="2000" dirty="0" err="1"/>
              <a:t>danych</a:t>
            </a:r>
            <a:r>
              <a:rPr lang="en-US" sz="2000" dirty="0"/>
              <a:t>, </a:t>
            </a:r>
            <a:r>
              <a:rPr lang="en-US" sz="2000" dirty="0" err="1"/>
              <a:t>które</a:t>
            </a:r>
            <a:r>
              <a:rPr lang="en-US" sz="2000" dirty="0"/>
              <a:t> </a:t>
            </a:r>
            <a:r>
              <a:rPr lang="en-US" sz="2000" dirty="0" err="1"/>
              <a:t>można</a:t>
            </a:r>
            <a:r>
              <a:rPr lang="en-US" sz="2000" dirty="0"/>
              <a:t> </a:t>
            </a:r>
            <a:r>
              <a:rPr lang="en-US" sz="2000" dirty="0" err="1"/>
              <a:t>wykonać</a:t>
            </a:r>
            <a:r>
              <a:rPr lang="en-US" sz="2000" dirty="0"/>
              <a:t>, </a:t>
            </a:r>
            <a:r>
              <a:rPr lang="en-US" sz="2000" dirty="0" err="1"/>
              <a:t>podając</a:t>
            </a:r>
            <a:r>
              <a:rPr lang="en-US" sz="2000" dirty="0"/>
              <a:t> w </a:t>
            </a:r>
            <a:r>
              <a:rPr lang="en-US" sz="2000" dirty="0" err="1"/>
              <a:t>zapytaniu</a:t>
            </a:r>
            <a:r>
              <a:rPr lang="en-US" sz="2000" dirty="0"/>
              <a:t> </a:t>
            </a:r>
            <a:r>
              <a:rPr lang="en-US" sz="2000" dirty="0" err="1"/>
              <a:t>jego</a:t>
            </a:r>
            <a:r>
              <a:rPr lang="en-US" sz="2000" dirty="0"/>
              <a:t> </a:t>
            </a:r>
            <a:r>
              <a:rPr lang="en-US" sz="2000" dirty="0" err="1"/>
              <a:t>nazwę</a:t>
            </a:r>
            <a:r>
              <a:rPr lang="en-US" sz="2000" dirty="0"/>
              <a:t>.</a:t>
            </a:r>
            <a:endParaRPr lang="pl-PL" sz="2000" dirty="0"/>
          </a:p>
          <a:p>
            <a:endParaRPr lang="pl-PL" sz="2400" dirty="0"/>
          </a:p>
          <a:p>
            <a:r>
              <a:rPr lang="pl-PL" sz="2200" dirty="0"/>
              <a:t>Baza MySQL umożliwia implementacje dwóch typów podprogramów składowanych:</a:t>
            </a:r>
          </a:p>
          <a:p>
            <a:pPr lvl="1"/>
            <a:endParaRPr lang="pl-PL" sz="2400" b="1" dirty="0"/>
          </a:p>
          <a:p>
            <a:pPr lvl="1"/>
            <a:r>
              <a:rPr lang="pl-PL" sz="2400" b="1" dirty="0"/>
              <a:t>Procedur składowanych</a:t>
            </a:r>
          </a:p>
          <a:p>
            <a:pPr lvl="1"/>
            <a:r>
              <a:rPr lang="pl-PL" sz="2000" dirty="0"/>
              <a:t>Umożliwiają one wykonywanie takich poleceń jak </a:t>
            </a:r>
            <a:r>
              <a:rPr lang="pl-PL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pl-PL" sz="2000" dirty="0"/>
              <a:t>, </a:t>
            </a:r>
            <a:r>
              <a:rPr lang="pl-PL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pl-PL" sz="2000" dirty="0"/>
              <a:t>, </a:t>
            </a:r>
            <a:r>
              <a:rPr lang="pl-PL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UPDATE</a:t>
            </a:r>
            <a:r>
              <a:rPr lang="pl-PL" sz="2000" dirty="0"/>
              <a:t> oraz </a:t>
            </a:r>
            <a:r>
              <a:rPr lang="pl-PL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pl-PL" sz="2000" dirty="0"/>
              <a:t>. Umożliwiają one także ustawianie parametrów, do których można następnie się odwoływać spoza procedury</a:t>
            </a:r>
          </a:p>
          <a:p>
            <a:pPr lvl="1"/>
            <a:endParaRPr lang="pl-PL" sz="2000" dirty="0"/>
          </a:p>
          <a:p>
            <a:pPr lvl="1"/>
            <a:r>
              <a:rPr lang="pl-PL" sz="2400" b="1" dirty="0"/>
              <a:t>Funkcji składowanych</a:t>
            </a:r>
          </a:p>
          <a:p>
            <a:pPr lvl="1"/>
            <a:r>
              <a:rPr lang="pl-PL" sz="2000" dirty="0"/>
              <a:t>Umożliwiają one wykonywanie wyłącznie poleceń </a:t>
            </a:r>
            <a:r>
              <a:rPr lang="pl-PL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pl-PL" sz="2000" dirty="0"/>
              <a:t>. Obsługują tylko parametry wejściowe i muszą zwracać dokładnie jedną wartość. Można je umieszczać bezpośrednio w poleceniach SQL jak np. wbudowane funkcje takie jako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count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pl-PL" sz="2000" b="1" dirty="0">
                <a:latin typeface="Courier New" panose="02070309020205020404" pitchFamily="49" charset="0"/>
              </a:rPr>
              <a:t>.</a:t>
            </a:r>
            <a:endParaRPr lang="pl-P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9776812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67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433036" y="1042200"/>
            <a:ext cx="109184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b="1" dirty="0"/>
              <a:t>Zastosowanie podprogramów składowanych</a:t>
            </a:r>
          </a:p>
          <a:p>
            <a:endParaRPr lang="pl-PL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scentralizowanie operacji wykonywanych na bazie danych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wprowadzanie reguł bezpieczeństwa - klient ma prawo wykonać podprogram składowany, ale nie może wykonać dowolnego zapytania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zmniejszenie liczby interakcji klientów z bazą danych</a:t>
            </a:r>
          </a:p>
          <a:p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1755125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144000"/>
            <a:ext cx="1089288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pl-PL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Wprowadzenie do baz danych</a:t>
            </a:r>
            <a:endParaRPr lang="pl-PL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40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4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417600" y="972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Relacja</a:t>
            </a:r>
            <a:endParaRPr lang="pl-PL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Logiczne połączenie pomiędzy między tabelami w relacyjnej bazie danych</a:t>
            </a:r>
            <a:endParaRPr lang="pl-PL" sz="28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8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2800" b="0" strike="noStrike" spc="-1" dirty="0">
              <a:latin typeface="Arial"/>
            </a:endParaRPr>
          </a:p>
          <a:p>
            <a:pPr marL="108000">
              <a:lnSpc>
                <a:spcPct val="100000"/>
              </a:lnSpc>
            </a:pPr>
            <a:endParaRPr lang="pl-PL" sz="28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8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8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8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28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984"/>
              </a:spcBef>
            </a:pPr>
            <a:endParaRPr lang="pl-PL" sz="28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417"/>
              </a:spcBef>
            </a:pPr>
            <a:endParaRPr lang="pl-PL" sz="2800" b="0" strike="noStrike" spc="-1" dirty="0">
              <a:latin typeface="Arial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55" y="2586803"/>
            <a:ext cx="6067425" cy="248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67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433036" y="1042200"/>
            <a:ext cx="109184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b="1" dirty="0"/>
              <a:t>Składania polecenia tworzącego procedurę składowaną</a:t>
            </a:r>
          </a:p>
          <a:p>
            <a:endParaRPr lang="pl-PL" sz="2800" b="1" dirty="0"/>
          </a:p>
          <a:p>
            <a:r>
              <a:rPr lang="pl-PL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DEFINER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uzytkownik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CURRENT_USER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PROCEDURE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nazwa_procedury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parametr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...]])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cechy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...]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kod_procedury</a:t>
            </a:r>
            <a:endParaRPr lang="en-US" sz="2000" dirty="0"/>
          </a:p>
          <a:p>
            <a:endParaRPr lang="pl-PL" sz="24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800" b="1" dirty="0"/>
              <a:t>Składania polecenia usuwającego procedurę składowaną</a:t>
            </a:r>
          </a:p>
          <a:p>
            <a:endParaRPr lang="pl-PL" sz="2400" b="1" dirty="0"/>
          </a:p>
          <a:p>
            <a:r>
              <a:rPr lang="pl-PL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DROP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PROCEDURE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EXISTS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nazwa_procedury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060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72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379800" y="960840"/>
            <a:ext cx="1143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cs typeface="Courier New" panose="02070309020205020404" pitchFamily="49" charset="0"/>
              </a:rPr>
              <a:t>Przykład prostej funkcji zwracającej stałą wartość</a:t>
            </a:r>
            <a:endParaRPr lang="pl-PL" sz="20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756060" y="139553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400" spc="-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Prostokąt 4"/>
          <p:cNvSpPr/>
          <p:nvPr/>
        </p:nvSpPr>
        <p:spPr>
          <a:xfrm>
            <a:off x="379800" y="3001951"/>
            <a:ext cx="71054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cs typeface="Courier New" panose="02070309020205020404" pitchFamily="49" charset="0"/>
              </a:rPr>
              <a:t>Wywołanie powyżej zdefiniowanej funkcji wygląda następująco</a:t>
            </a:r>
          </a:p>
          <a:p>
            <a:endParaRPr lang="pl-PL" b="1" dirty="0">
              <a:cs typeface="Courier New" panose="02070309020205020404" pitchFamily="49" charset="0"/>
            </a:endParaRPr>
          </a:p>
          <a:p>
            <a:r>
              <a:rPr lang="pl-PL" b="1" spc="-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b="1" spc="-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b="1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991002"/>
              </p:ext>
            </p:extLst>
          </p:nvPr>
        </p:nvGraphicFramePr>
        <p:xfrm>
          <a:off x="598649" y="1465384"/>
          <a:ext cx="8128000" cy="88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687960488"/>
                    </a:ext>
                  </a:extLst>
                </a:gridCol>
              </a:tblGrid>
              <a:tr h="88996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CREATE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PROCEDURE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get_data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endParaRPr lang="pl-PL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SELECT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latin typeface="Courier New" panose="02070309020205020404" pitchFamily="49" charset="0"/>
                        </a:rPr>
                        <a:t>102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AS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data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790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0562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67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433036" y="1042200"/>
            <a:ext cx="109184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b="1" dirty="0"/>
              <a:t>Składania polecenia tworzącego funkcję składowaną</a:t>
            </a:r>
          </a:p>
          <a:p>
            <a:endParaRPr lang="pl-PL" sz="2800" b="1" dirty="0"/>
          </a:p>
          <a:p>
            <a:r>
              <a:rPr lang="pl-PL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DEFINER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uzytkownik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CURRENT_USER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nazwa_funkcji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parametr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...]])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cechy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...]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kod_funkcji</a:t>
            </a:r>
            <a:endParaRPr lang="en-US" sz="2000" dirty="0"/>
          </a:p>
          <a:p>
            <a:endParaRPr lang="pl-PL" sz="2400" b="1" dirty="0"/>
          </a:p>
          <a:p>
            <a:r>
              <a:rPr lang="pl-PL" sz="2800" b="1" dirty="0"/>
              <a:t>Składania polecenia usuwającego funkcję składowaną</a:t>
            </a:r>
          </a:p>
          <a:p>
            <a:endParaRPr lang="pl-PL" sz="2400" b="1" dirty="0"/>
          </a:p>
          <a:p>
            <a:r>
              <a:rPr lang="pl-PL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DROP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EXISTS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nazwa_funkcji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/>
          </a:p>
          <a:p>
            <a:endParaRPr lang="pl-PL" sz="24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534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72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379800" y="960840"/>
            <a:ext cx="1143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cs typeface="Courier New" panose="02070309020205020404" pitchFamily="49" charset="0"/>
              </a:rPr>
              <a:t>Przykład prostej procedury zwracającej stałą wartość</a:t>
            </a:r>
            <a:endParaRPr lang="pl-PL" sz="20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756059" y="1395533"/>
            <a:ext cx="97829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spc="-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spc="-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79800" y="2864984"/>
            <a:ext cx="98012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cs typeface="Courier New" panose="02070309020205020404" pitchFamily="49" charset="0"/>
              </a:rPr>
              <a:t>Wywołanie powyżej zdefiniowanej procedury wygląda następująco</a:t>
            </a:r>
          </a:p>
          <a:p>
            <a:endParaRPr lang="pl-PL" b="1" dirty="0">
              <a:cs typeface="Courier New" panose="02070309020205020404" pitchFamily="49" charset="0"/>
            </a:endParaRPr>
          </a:p>
          <a:p>
            <a:r>
              <a:rPr lang="pl-PL" b="1" spc="-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ABC123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", @count);</a:t>
            </a:r>
            <a:endParaRPr lang="en-US" dirty="0"/>
          </a:p>
          <a:p>
            <a:endParaRPr lang="pl-PL" b="1" dirty="0">
              <a:cs typeface="Courier New" panose="02070309020205020404" pitchFamily="49" charset="0"/>
            </a:endParaRPr>
          </a:p>
          <a:p>
            <a:r>
              <a:rPr lang="pl-PL" b="1" dirty="0">
                <a:cs typeface="Courier New" panose="02070309020205020404" pitchFamily="49" charset="0"/>
              </a:rPr>
              <a:t>Wartość zwróconą przez parametr </a:t>
            </a:r>
            <a:r>
              <a:rPr lang="pl-PL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count</a:t>
            </a:r>
            <a:r>
              <a:rPr lang="pl-PL" b="1" dirty="0">
                <a:cs typeface="Courier New" panose="02070309020205020404" pitchFamily="49" charset="0"/>
              </a:rPr>
              <a:t> można pobrać poprzez następujące polecenie </a:t>
            </a:r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</a:p>
          <a:p>
            <a:endParaRPr lang="pl-PL" b="1" dirty="0">
              <a:cs typeface="Courier New" panose="02070309020205020404" pitchFamily="49" charset="0"/>
            </a:endParaRPr>
          </a:p>
          <a:p>
            <a:r>
              <a:rPr lang="pl-PL" b="1" spc="-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@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count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endParaRPr lang="pl-PL" b="1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43098"/>
              </p:ext>
            </p:extLst>
          </p:nvPr>
        </p:nvGraphicFramePr>
        <p:xfrm>
          <a:off x="797069" y="1455712"/>
          <a:ext cx="970096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0966">
                  <a:extLst>
                    <a:ext uri="{9D8B030D-6E8A-4147-A177-3AD203B41FA5}">
                      <a16:colId xmlns:a16="http://schemas.microsoft.com/office/drawing/2014/main" xmlns="" val="144306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CREATE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PROCEDURE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get_</a:t>
                      </a:r>
                      <a:r>
                        <a:rPr lang="pl-PL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data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product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CHAR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latin typeface="Courier New" panose="02070309020205020404" pitchFamily="49" charset="0"/>
                        </a:rPr>
                        <a:t>8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OUT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count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endParaRPr lang="pl-PL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SELECT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latin typeface="Courier New" panose="02070309020205020404" pitchFamily="49" charset="0"/>
                        </a:rPr>
                        <a:t>45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INTO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count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7024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5368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72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234176" y="1001208"/>
            <a:ext cx="11430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Wyzwalacz</a:t>
            </a:r>
            <a:r>
              <a:rPr lang="en-US" sz="2400" dirty="0"/>
              <a:t> (</a:t>
            </a:r>
            <a:r>
              <a:rPr lang="en-US" sz="2400" dirty="0" err="1"/>
              <a:t>ang.</a:t>
            </a:r>
            <a:r>
              <a:rPr lang="en-US" sz="2400" dirty="0"/>
              <a:t> </a:t>
            </a:r>
            <a:r>
              <a:rPr lang="en-US" sz="2400" i="1" dirty="0"/>
              <a:t>trigger</a:t>
            </a:r>
            <a:r>
              <a:rPr lang="en-US" sz="2400" dirty="0"/>
              <a:t>) to </a:t>
            </a:r>
            <a:r>
              <a:rPr lang="pl-PL" sz="2400" dirty="0"/>
              <a:t>pewna procedura</a:t>
            </a:r>
            <a:r>
              <a:rPr lang="en-US" sz="2400" dirty="0"/>
              <a:t>, </a:t>
            </a:r>
            <a:r>
              <a:rPr lang="en-US" sz="2400" dirty="0" err="1"/>
              <a:t>któr</a:t>
            </a:r>
            <a:r>
              <a:rPr lang="pl-PL" sz="2400" dirty="0"/>
              <a:t>a</a:t>
            </a:r>
            <a:r>
              <a:rPr lang="en-US" sz="2400" dirty="0"/>
              <a:t> jest </a:t>
            </a:r>
            <a:r>
              <a:rPr lang="en-US" sz="2400" dirty="0" err="1"/>
              <a:t>wykonywan</a:t>
            </a:r>
            <a:r>
              <a:rPr lang="pl-PL" sz="2400" dirty="0"/>
              <a:t>a</a:t>
            </a:r>
            <a:r>
              <a:rPr lang="en-US" sz="2400" dirty="0"/>
              <a:t> w </a:t>
            </a:r>
            <a:r>
              <a:rPr lang="en-US" sz="2400" dirty="0" err="1"/>
              <a:t>odpowiedzi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zajście</a:t>
            </a:r>
            <a:r>
              <a:rPr lang="en-US" sz="2400" dirty="0"/>
              <a:t> w </a:t>
            </a:r>
            <a:r>
              <a:rPr lang="en-US" sz="2400" dirty="0" err="1"/>
              <a:t>bazie</a:t>
            </a:r>
            <a:r>
              <a:rPr lang="en-US" sz="2400" dirty="0"/>
              <a:t> </a:t>
            </a:r>
            <a:r>
              <a:rPr lang="en-US" sz="2400" dirty="0" err="1"/>
              <a:t>danych</a:t>
            </a:r>
            <a:r>
              <a:rPr lang="pl-PL" sz="2400" dirty="0"/>
              <a:t> </a:t>
            </a:r>
            <a:r>
              <a:rPr lang="en-US" sz="2400" dirty="0" err="1"/>
              <a:t>określonego</a:t>
            </a:r>
            <a:r>
              <a:rPr lang="en-US" sz="2400" dirty="0"/>
              <a:t> </a:t>
            </a:r>
            <a:r>
              <a:rPr lang="en-US" sz="2400" dirty="0" err="1"/>
              <a:t>zdarzenia</a:t>
            </a:r>
            <a:r>
              <a:rPr lang="pl-PL" sz="2400" dirty="0"/>
              <a:t>.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endParaRPr lang="pl-PL" sz="2400" dirty="0"/>
          </a:p>
          <a:p>
            <a:r>
              <a:rPr lang="pl-PL" sz="2400" dirty="0"/>
              <a:t>Z</a:t>
            </a:r>
            <a:r>
              <a:rPr lang="en-US" sz="2400" dirty="0" err="1"/>
              <a:t>darzenia</a:t>
            </a:r>
            <a:r>
              <a:rPr lang="en-US" sz="2400" dirty="0"/>
              <a:t> t</a:t>
            </a:r>
            <a:r>
              <a:rPr lang="pl-PL" sz="2400" dirty="0"/>
              <a:t>akie</a:t>
            </a:r>
            <a:r>
              <a:rPr lang="en-US" sz="2400" dirty="0"/>
              <a:t> </a:t>
            </a:r>
            <a:r>
              <a:rPr lang="en-US" sz="2400" dirty="0" err="1"/>
              <a:t>dotyczą</a:t>
            </a:r>
            <a:r>
              <a:rPr lang="en-US" sz="2400" dirty="0"/>
              <a:t> </a:t>
            </a:r>
            <a:r>
              <a:rPr lang="en-US" sz="2400" dirty="0" err="1"/>
              <a:t>takich</a:t>
            </a:r>
            <a:r>
              <a:rPr lang="en-US" sz="2400" dirty="0"/>
              <a:t> </a:t>
            </a:r>
            <a:r>
              <a:rPr lang="en-US" sz="2400" dirty="0" err="1"/>
              <a:t>operacji</a:t>
            </a:r>
            <a:r>
              <a:rPr lang="en-US" sz="2400" dirty="0"/>
              <a:t> </a:t>
            </a:r>
            <a:r>
              <a:rPr lang="en-US" sz="2400" dirty="0" err="1"/>
              <a:t>jak</a:t>
            </a:r>
            <a:r>
              <a:rPr lang="pl-PL" sz="24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400" dirty="0"/>
              <a:t>w</a:t>
            </a:r>
            <a:r>
              <a:rPr lang="en-US" sz="2400" dirty="0" err="1"/>
              <a:t>stawianie</a:t>
            </a:r>
            <a:r>
              <a:rPr lang="pl-PL" sz="2400" dirty="0"/>
              <a:t> </a:t>
            </a:r>
            <a:r>
              <a:rPr lang="en-US" sz="2400" dirty="0" err="1"/>
              <a:t>danych</a:t>
            </a:r>
            <a:r>
              <a:rPr lang="pl-PL" sz="2400" dirty="0"/>
              <a:t> (</a:t>
            </a:r>
            <a:r>
              <a:rPr lang="pl-PL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pl-PL" sz="24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400" dirty="0"/>
              <a:t>m</a:t>
            </a:r>
            <a:r>
              <a:rPr lang="en-US" sz="2400" dirty="0" err="1"/>
              <a:t>odyfikowanie</a:t>
            </a:r>
            <a:r>
              <a:rPr lang="pl-PL" sz="2400" dirty="0"/>
              <a:t> </a:t>
            </a:r>
            <a:r>
              <a:rPr lang="en-US" sz="2400" dirty="0" err="1"/>
              <a:t>danych</a:t>
            </a:r>
            <a:r>
              <a:rPr lang="pl-PL" sz="2400" dirty="0"/>
              <a:t> (</a:t>
            </a:r>
            <a:r>
              <a:rPr lang="pl-PL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UPDATE</a:t>
            </a:r>
            <a:r>
              <a:rPr lang="pl-PL" sz="24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usuwanie</a:t>
            </a:r>
            <a:r>
              <a:rPr lang="en-US" sz="2400" dirty="0"/>
              <a:t> </a:t>
            </a:r>
            <a:r>
              <a:rPr lang="en-US" sz="2400" dirty="0" err="1"/>
              <a:t>danych</a:t>
            </a:r>
            <a:r>
              <a:rPr lang="en-US" sz="2400" dirty="0"/>
              <a:t> z </a:t>
            </a:r>
            <a:r>
              <a:rPr lang="en-US" sz="2400" dirty="0" err="1"/>
              <a:t>tabel</a:t>
            </a:r>
            <a:r>
              <a:rPr lang="pl-PL" sz="2400" dirty="0"/>
              <a:t> (</a:t>
            </a:r>
            <a:r>
              <a:rPr lang="pl-PL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pl-PL" sz="2400" dirty="0"/>
              <a:t>)</a:t>
            </a:r>
          </a:p>
          <a:p>
            <a:r>
              <a:rPr lang="pl-PL" sz="2400" dirty="0"/>
              <a:t>Zdarzenia te </a:t>
            </a:r>
            <a:r>
              <a:rPr lang="en-US" sz="2400" dirty="0" err="1"/>
              <a:t>mogą</a:t>
            </a:r>
            <a:r>
              <a:rPr lang="en-US" sz="2400" dirty="0"/>
              <a:t> </a:t>
            </a:r>
            <a:r>
              <a:rPr lang="en-US" sz="2400" dirty="0" err="1"/>
              <a:t>być</a:t>
            </a:r>
            <a:r>
              <a:rPr lang="en-US" sz="2400" dirty="0"/>
              <a:t> </a:t>
            </a:r>
            <a:r>
              <a:rPr lang="en-US" sz="2400" dirty="0" err="1"/>
              <a:t>wykonywane</a:t>
            </a:r>
            <a:r>
              <a:rPr lang="en-US" sz="2400" dirty="0"/>
              <a:t> </a:t>
            </a:r>
            <a:r>
              <a:rPr lang="en-US" sz="2400" dirty="0" err="1"/>
              <a:t>bezpośrednio</a:t>
            </a:r>
            <a:r>
              <a:rPr lang="en-US" sz="2400" dirty="0"/>
              <a:t> </a:t>
            </a:r>
            <a:r>
              <a:rPr lang="en-US" sz="2400" dirty="0" err="1"/>
              <a:t>przed</a:t>
            </a:r>
            <a:r>
              <a:rPr lang="en-US" sz="2400" dirty="0"/>
              <a:t> </a:t>
            </a:r>
            <a:r>
              <a:rPr lang="en-US" sz="2400" dirty="0" err="1"/>
              <a:t>operacją</a:t>
            </a:r>
            <a:r>
              <a:rPr lang="en-US" sz="2400" dirty="0"/>
              <a:t> </a:t>
            </a:r>
            <a:r>
              <a:rPr lang="en-US" sz="2400" dirty="0" err="1"/>
              <a:t>lub</a:t>
            </a:r>
            <a:r>
              <a:rPr lang="en-US" sz="2400" dirty="0"/>
              <a:t> </a:t>
            </a:r>
            <a:r>
              <a:rPr lang="en-US" sz="2400" dirty="0" err="1"/>
              <a:t>tuż</a:t>
            </a:r>
            <a:r>
              <a:rPr lang="en-US" sz="2400" dirty="0"/>
              <a:t> </a:t>
            </a:r>
            <a:r>
              <a:rPr lang="en-US" sz="2400" dirty="0" err="1"/>
              <a:t>po</a:t>
            </a:r>
            <a:r>
              <a:rPr lang="en-US" sz="2400" dirty="0"/>
              <a:t> </a:t>
            </a:r>
            <a:r>
              <a:rPr lang="en-US" sz="2400" dirty="0" err="1"/>
              <a:t>niej</a:t>
            </a:r>
            <a:r>
              <a:rPr lang="en-US" sz="2400" dirty="0"/>
              <a:t>.</a:t>
            </a:r>
            <a:endParaRPr lang="pl-PL" sz="2400" dirty="0"/>
          </a:p>
          <a:p>
            <a:endParaRPr lang="pl-PL" sz="2600" dirty="0"/>
          </a:p>
          <a:p>
            <a:r>
              <a:rPr lang="pl-PL" sz="2600" b="1" dirty="0"/>
              <a:t>Zastosowania: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400" dirty="0"/>
              <a:t>weryfikacja danych przed zapisem w bazie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400" dirty="0"/>
              <a:t>dodatkowe sprawdzanie integralności danych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zapewnienie</a:t>
            </a:r>
            <a:r>
              <a:rPr lang="en-US" sz="2400" dirty="0"/>
              <a:t> </a:t>
            </a:r>
            <a:r>
              <a:rPr lang="en-US" sz="2400" dirty="0" err="1"/>
              <a:t>dodatkowych</a:t>
            </a:r>
            <a:r>
              <a:rPr lang="en-US" sz="2400" dirty="0"/>
              <a:t> </a:t>
            </a:r>
            <a:r>
              <a:rPr lang="en-US" sz="2400" dirty="0" err="1"/>
              <a:t>reguł</a:t>
            </a:r>
            <a:r>
              <a:rPr lang="en-US" sz="2400" dirty="0"/>
              <a:t> </a:t>
            </a:r>
            <a:r>
              <a:rPr lang="en-US" sz="2400" dirty="0" err="1"/>
              <a:t>bezpieczeństwa</a:t>
            </a:r>
            <a:endParaRPr lang="pl-PL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400" dirty="0"/>
              <a:t>automatyzacja pewnych działań</a:t>
            </a: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72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379800" y="960840"/>
            <a:ext cx="11430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/>
              <a:t>Składania polecenia tworzącego wyzwalacz</a:t>
            </a:r>
          </a:p>
          <a:p>
            <a:endParaRPr lang="pl-PL" sz="2400" b="1" dirty="0"/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TRIGGER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REPLACE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nazwa_wyzwalacza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BEFORE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AFTER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nazwa_tabeli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EACH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ROW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instrukcja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instrukcje_do_wykonania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26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600" dirty="0">
                <a:cs typeface="Courier New" panose="02070309020205020404" pitchFamily="49" charset="0"/>
              </a:rPr>
              <a:t>Jeśli wyzwalacz wykonuje więcej niż jedną instrukcje umieszcza się te instrukcje pomiędzy słowami kluczowym </a:t>
            </a:r>
            <a:r>
              <a:rPr lang="pl-PL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r>
              <a:rPr lang="pl-PL" sz="2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600" dirty="0">
                <a:cs typeface="Courier New" panose="02070309020205020404" pitchFamily="49" charset="0"/>
              </a:rPr>
              <a:t>i</a:t>
            </a:r>
            <a:r>
              <a:rPr lang="pl-PL" sz="2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pl-PL" sz="26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400" b="1" dirty="0"/>
              <a:t>Składania polecenia usuwającego wyzwalacz</a:t>
            </a:r>
          </a:p>
          <a:p>
            <a:r>
              <a:rPr lang="pl-PL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DROP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TRIGGER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nazwa_wyzwalacza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pl-PL" sz="26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177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74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379800" y="960840"/>
            <a:ext cx="11430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cs typeface="Courier New" panose="02070309020205020404" pitchFamily="49" charset="0"/>
              </a:rPr>
              <a:t>Przykłady</a:t>
            </a:r>
            <a:endParaRPr lang="pl-PL" sz="20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endParaRPr lang="en-US" dirty="0">
              <a:effectLst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25993"/>
              </p:ext>
            </p:extLst>
          </p:nvPr>
        </p:nvGraphicFramePr>
        <p:xfrm>
          <a:off x="556437" y="1365000"/>
          <a:ext cx="812800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868405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CREATE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TRIGGER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calculate_sum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endParaRPr lang="pl-PL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BEFORE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INSERT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endParaRPr lang="pl-PL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salaries </a:t>
                      </a:r>
                      <a:endParaRPr lang="pl-PL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EACH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ROW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endParaRPr lang="pl-PL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SET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@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sum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@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sum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+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NEW</a:t>
                      </a:r>
                      <a:r>
                        <a:rPr lang="en-US" b="1" dirty="0" err="1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amount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871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CREATE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TRIGGER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check_amount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endParaRPr lang="pl-PL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 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AFTER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UPDATE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OF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account </a:t>
                      </a:r>
                      <a:endParaRPr lang="pl-PL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employees </a:t>
                      </a:r>
                      <a:endParaRPr lang="pl-PL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BEGIN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endParaRPr lang="pl-PL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NEW</a:t>
                      </a:r>
                      <a:r>
                        <a:rPr lang="en-US" b="1" dirty="0" err="1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amount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THEN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endParaRPr lang="pl-PL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  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SET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NEW</a:t>
                      </a:r>
                      <a:r>
                        <a:rPr lang="en-US" b="1" dirty="0" err="1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amount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endParaRPr lang="pl-PL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ELSEIF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NEW</a:t>
                      </a:r>
                      <a:r>
                        <a:rPr lang="en-US" b="1" dirty="0" err="1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amount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latin typeface="Courier New" panose="02070309020205020404" pitchFamily="49" charset="0"/>
                        </a:rPr>
                        <a:t>100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THEN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endParaRPr lang="pl-PL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  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SET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NEW</a:t>
                      </a:r>
                      <a:r>
                        <a:rPr lang="en-US" b="1" dirty="0" err="1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amount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latin typeface="Courier New" panose="02070309020205020404" pitchFamily="49" charset="0"/>
                        </a:rPr>
                        <a:t>100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endParaRPr lang="pl-PL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END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endParaRPr lang="pl-PL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pl-PL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END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3716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9242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280736" y="3713151"/>
            <a:ext cx="11244960" cy="22523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1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</a:pPr>
            <a:r>
              <a:rPr lang="pl-PL" sz="2400" spc="-1" dirty="0"/>
              <a:t>Następnie utwórz wyzwalacz o nazwie </a:t>
            </a:r>
            <a:r>
              <a:rPr lang="pl-PL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car_add_trg</a:t>
            </a:r>
            <a:r>
              <a:rPr lang="pl-PL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l-PL" sz="2400" spc="-1" dirty="0"/>
              <a:t>na tablicy </a:t>
            </a:r>
            <a:r>
              <a:rPr lang="pl-PL" sz="2400" b="1" spc="-1" dirty="0"/>
              <a:t>car</a:t>
            </a:r>
            <a:r>
              <a:rPr lang="pl-PL" sz="2400" spc="-1" dirty="0"/>
              <a:t>, który po wstawieniu nowego samochodu wstawi do tablicy </a:t>
            </a:r>
            <a:r>
              <a:rPr lang="pl-PL" sz="2400" b="1" spc="-1" dirty="0" err="1"/>
              <a:t>rent_log</a:t>
            </a:r>
            <a:r>
              <a:rPr lang="pl-PL" sz="2400" spc="-1" dirty="0"/>
              <a:t> tekst </a:t>
            </a:r>
            <a:r>
              <a:rPr lang="pl-PL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'Nowy samochód o nr rejestracyjnym: '</a:t>
            </a:r>
            <a:r>
              <a:rPr lang="pl-PL" sz="2000" i="1" spc="-1" dirty="0"/>
              <a:t>_</a:t>
            </a:r>
            <a:r>
              <a:rPr lang="pl-PL" sz="2000" i="1" spc="-1" dirty="0" err="1"/>
              <a:t>tu_należy_dokleić_nr_rejestracyjny</a:t>
            </a:r>
            <a:r>
              <a:rPr lang="pl-PL" sz="2000" i="1" spc="-1" dirty="0"/>
              <a:t>.</a:t>
            </a:r>
            <a:endParaRPr lang="pl-PL" sz="2000" i="1" spc="-1" dirty="0">
              <a:latin typeface="Arial"/>
            </a:endParaRPr>
          </a:p>
          <a:p>
            <a:pPr lvl="1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</a:pPr>
            <a:r>
              <a:rPr lang="pl-PL" sz="2400" b="0" strike="noStrike" spc="-1" dirty="0">
                <a:latin typeface="Arial"/>
              </a:rPr>
              <a:t>Wstaw dowolny rekord do tablic </a:t>
            </a:r>
            <a:r>
              <a:rPr lang="pl-PL" sz="2400" b="1" strike="noStrike" spc="-1" dirty="0">
                <a:latin typeface="Arial"/>
              </a:rPr>
              <a:t>car</a:t>
            </a:r>
            <a:r>
              <a:rPr lang="pl-PL" sz="2400" b="0" strike="noStrike" spc="-1" dirty="0">
                <a:latin typeface="Arial"/>
              </a:rPr>
              <a:t> i sprawdź czy w tablicy </a:t>
            </a:r>
            <a:r>
              <a:rPr lang="pl-PL" sz="2400" b="1" spc="-1" dirty="0" err="1"/>
              <a:t>rent_log</a:t>
            </a:r>
            <a:r>
              <a:rPr lang="pl-PL" sz="2400" b="0" strike="noStrike" spc="-1" dirty="0">
                <a:latin typeface="Arial"/>
              </a:rPr>
              <a:t> pojawił się odpowiedni wiersz.</a:t>
            </a: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600" b="0" strike="noStrike" spc="-1" dirty="0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667399" y="960840"/>
            <a:ext cx="2196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spc="-1" dirty="0">
                <a:solidFill>
                  <a:srgbClr val="000000"/>
                </a:solidFill>
              </a:rPr>
              <a:t>ĆWICZENIE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114756"/>
              </p:ext>
            </p:extLst>
          </p:nvPr>
        </p:nvGraphicFramePr>
        <p:xfrm>
          <a:off x="838078" y="2023284"/>
          <a:ext cx="10687619" cy="1452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1905">
                  <a:extLst>
                    <a:ext uri="{9D8B030D-6E8A-4147-A177-3AD203B41FA5}">
                      <a16:colId xmlns:a16="http://schemas.microsoft.com/office/drawing/2014/main" xmlns="" val="3379013169"/>
                    </a:ext>
                  </a:extLst>
                </a:gridCol>
                <a:gridCol w="2671905">
                  <a:extLst>
                    <a:ext uri="{9D8B030D-6E8A-4147-A177-3AD203B41FA5}">
                      <a16:colId xmlns:a16="http://schemas.microsoft.com/office/drawing/2014/main" xmlns="" val="3635913617"/>
                    </a:ext>
                  </a:extLst>
                </a:gridCol>
                <a:gridCol w="1180204">
                  <a:extLst>
                    <a:ext uri="{9D8B030D-6E8A-4147-A177-3AD203B41FA5}">
                      <a16:colId xmlns:a16="http://schemas.microsoft.com/office/drawing/2014/main" xmlns="" val="1280482976"/>
                    </a:ext>
                  </a:extLst>
                </a:gridCol>
                <a:gridCol w="4163605">
                  <a:extLst>
                    <a:ext uri="{9D8B030D-6E8A-4147-A177-3AD203B41FA5}">
                      <a16:colId xmlns:a16="http://schemas.microsoft.com/office/drawing/2014/main" xmlns="" val="3534934172"/>
                    </a:ext>
                  </a:extLst>
                </a:gridCol>
              </a:tblGrid>
              <a:tr h="301750">
                <a:tc>
                  <a:txBody>
                    <a:bodyPr/>
                    <a:lstStyle/>
                    <a:p>
                      <a:pPr algn="ctr"/>
                      <a:r>
                        <a:rPr lang="pl-PL" sz="1400" b="1" i="0" dirty="0">
                          <a:latin typeface="+mn-lt"/>
                        </a:rPr>
                        <a:t>Nazwa kolumny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i="0" dirty="0">
                          <a:latin typeface="+mn-lt"/>
                        </a:rPr>
                        <a:t>Typ danych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i="0" dirty="0">
                          <a:latin typeface="+mn-lt"/>
                        </a:rPr>
                        <a:t>Wymagana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i="0" dirty="0">
                          <a:latin typeface="+mn-lt"/>
                        </a:rPr>
                        <a:t>Inne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6505056"/>
                  </a:ext>
                </a:extLst>
              </a:tr>
              <a:tr h="421623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latin typeface="+mn-lt"/>
                        </a:rPr>
                        <a:t>log_id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+mn-lt"/>
                        </a:rPr>
                        <a:t>SMALLINT 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i="0" dirty="0">
                          <a:latin typeface="+mn-lt"/>
                        </a:rPr>
                        <a:t>TAK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1" i="0" dirty="0">
                          <a:latin typeface="+mn-lt"/>
                        </a:rPr>
                        <a:t>Automatycznie inkrementowana, klucz główny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2221440"/>
                  </a:ext>
                </a:extLst>
              </a:tr>
              <a:tr h="421623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latin typeface="+mn-lt"/>
                        </a:rPr>
                        <a:t>log_date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+mn-lt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dirty="0">
                          <a:latin typeface="+mn-lt"/>
                        </a:rPr>
                        <a:t>TAK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1" i="0" dirty="0">
                          <a:latin typeface="+mn-lt"/>
                        </a:rPr>
                        <a:t>Domyślnie CURRENT_TIMESTAMP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4810244"/>
                  </a:ext>
                </a:extLst>
              </a:tr>
              <a:tr h="30175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+mn-lt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+mn-lt"/>
                        </a:rPr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dirty="0">
                          <a:latin typeface="+mn-lt"/>
                        </a:rPr>
                        <a:t>TAK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4583024"/>
                  </a:ext>
                </a:extLst>
              </a:tr>
            </a:tbl>
          </a:graphicData>
        </a:graphic>
      </p:graphicFrame>
      <p:sp>
        <p:nvSpPr>
          <p:cNvPr id="4" name="Prostokąt 3"/>
          <p:cNvSpPr/>
          <p:nvPr/>
        </p:nvSpPr>
        <p:spPr>
          <a:xfrm>
            <a:off x="280736" y="1512512"/>
            <a:ext cx="7251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</a:pPr>
            <a:r>
              <a:rPr lang="pl-PL" sz="2400" spc="-1" dirty="0"/>
              <a:t>Utwórz tabelę </a:t>
            </a:r>
            <a:r>
              <a:rPr lang="pl-PL" sz="2000" b="1" spc="-1" dirty="0" err="1"/>
              <a:t>rent_log</a:t>
            </a:r>
            <a:r>
              <a:rPr lang="pl-PL" sz="2000" spc="-1" dirty="0"/>
              <a:t> </a:t>
            </a:r>
            <a:r>
              <a:rPr lang="pl-PL" sz="2400" spc="-1" dirty="0"/>
              <a:t>o następującej definicji. </a:t>
            </a:r>
          </a:p>
        </p:txBody>
      </p:sp>
    </p:spTree>
    <p:extLst>
      <p:ext uri="{BB962C8B-B14F-4D97-AF65-F5344CB8AC3E}">
        <p14:creationId xmlns:p14="http://schemas.microsoft.com/office/powerpoint/2010/main" val="2001550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73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379800" y="960840"/>
            <a:ext cx="11430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b="1" dirty="0"/>
              <a:t>Użytkownicy</a:t>
            </a:r>
          </a:p>
          <a:p>
            <a:endParaRPr lang="pl-PL" sz="2400" b="1" dirty="0"/>
          </a:p>
          <a:p>
            <a:r>
              <a:rPr lang="pl-PL" sz="2400" b="1" dirty="0"/>
              <a:t>Konto administratora – </a:t>
            </a:r>
            <a:r>
              <a:rPr lang="pl-PL" sz="2400" b="1" dirty="0" err="1"/>
              <a:t>root</a:t>
            </a:r>
            <a:endParaRPr lang="pl-PL" sz="2400" b="1" dirty="0"/>
          </a:p>
          <a:p>
            <a:r>
              <a:rPr lang="pl-PL" sz="2000" dirty="0"/>
              <a:t>Domyślnie hasło administratora bazy danych jest nie ustawione</a:t>
            </a:r>
          </a:p>
          <a:p>
            <a:endParaRPr lang="pl-PL" sz="2000" dirty="0"/>
          </a:p>
          <a:p>
            <a:r>
              <a:rPr lang="pl-PL" sz="2400" b="1" dirty="0"/>
              <a:t>Ustalenie hasła dla użytkownika</a:t>
            </a:r>
          </a:p>
          <a:p>
            <a:r>
              <a:rPr lang="nl-NL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mysqladmin </a:t>
            </a:r>
            <a:r>
              <a:rPr lang="nl-NL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nl-NL" sz="2000" dirty="0">
                <a:solidFill>
                  <a:srgbClr val="000000"/>
                </a:solidFill>
                <a:latin typeface="Courier New" panose="02070309020205020404" pitchFamily="49" charset="0"/>
              </a:rPr>
              <a:t>u root password </a:t>
            </a:r>
            <a:r>
              <a:rPr lang="pl-PL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hasło</a:t>
            </a:r>
          </a:p>
          <a:p>
            <a:endParaRPr lang="pl-PL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2400" b="1" dirty="0"/>
              <a:t>Wszyscy zdefiniowani użytkownicy</a:t>
            </a:r>
          </a:p>
          <a:p>
            <a:r>
              <a:rPr lang="pl-PL" sz="2000" dirty="0">
                <a:solidFill>
                  <a:srgbClr val="000000"/>
                </a:solidFill>
              </a:rPr>
              <a:t>Znajdują się w bazie </a:t>
            </a:r>
            <a:r>
              <a:rPr lang="pl-PL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mysql</a:t>
            </a:r>
            <a:r>
              <a:rPr lang="pl-PL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2000" dirty="0">
                <a:solidFill>
                  <a:srgbClr val="000000"/>
                </a:solidFill>
              </a:rPr>
              <a:t>w tabeli </a:t>
            </a:r>
            <a:r>
              <a:rPr lang="pl-PL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user</a:t>
            </a:r>
            <a:endParaRPr lang="nl-NL" sz="20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8352344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73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379800" y="960840"/>
            <a:ext cx="1143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/>
              <a:t>Tworzenie nowego użytkownika łączącego się z lokalnego komputera</a:t>
            </a:r>
          </a:p>
          <a:p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ż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ytkownik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IDENTIFIED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pl-PL" dirty="0">
                <a:solidFill>
                  <a:srgbClr val="808080"/>
                </a:solidFill>
                <a:latin typeface="Courier New" panose="02070309020205020404" pitchFamily="49" charset="0"/>
              </a:rPr>
              <a:t>hasło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pl-PL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pl-PL" dirty="0" err="1">
                <a:solidFill>
                  <a:srgbClr val="808080"/>
                </a:solidFill>
                <a:latin typeface="Courier New" panose="02070309020205020404" pitchFamily="49" charset="0"/>
              </a:rPr>
              <a:t>dodatkowe_opcje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pl-PL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pl-PL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pl-PL" sz="2400" b="1" dirty="0"/>
              <a:t>Tworzenie nowego użytkownika łączącego się ze zdalnego komputera</a:t>
            </a:r>
          </a:p>
          <a:p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ż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ytkownik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'192.168.1.204'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IDENTIFIED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hasło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dodatkowe_opcje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endParaRPr lang="pl-PL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pl-PL" sz="2400" b="1" dirty="0"/>
              <a:t>Usuwanie użytkownika</a:t>
            </a:r>
          </a:p>
          <a:p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ż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ytkownik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36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144000"/>
            <a:ext cx="1089288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pl-PL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Wprowadzenie do baz danych</a:t>
            </a:r>
            <a:endParaRPr lang="pl-PL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40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417600" y="972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Typy relacji</a:t>
            </a:r>
            <a:endParaRPr lang="pl-PL" sz="3200" b="0" strike="noStrike" spc="-1" dirty="0">
              <a:latin typeface="Arial"/>
            </a:endParaRPr>
          </a:p>
          <a:p>
            <a:pPr marL="144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l-PL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Relacja jeden do jednego</a:t>
            </a:r>
            <a:endParaRPr lang="pl-PL" sz="2800" b="0" strike="noStrike" spc="-1" dirty="0">
              <a:latin typeface="Arial"/>
            </a:endParaRPr>
          </a:p>
          <a:p>
            <a:pPr marL="144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l-PL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Wiele do jednego</a:t>
            </a:r>
            <a:endParaRPr lang="pl-PL" sz="2800" b="0" strike="noStrike" spc="-1" dirty="0">
              <a:latin typeface="Arial"/>
            </a:endParaRPr>
          </a:p>
          <a:p>
            <a:pPr marL="144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l-PL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Wiele do wielu</a:t>
            </a:r>
            <a:endParaRPr lang="pl-PL" sz="32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3200" b="0" strike="noStrike" spc="-1" dirty="0">
              <a:latin typeface="Arial"/>
            </a:endParaRPr>
          </a:p>
          <a:p>
            <a:pPr marL="108000">
              <a:lnSpc>
                <a:spcPct val="100000"/>
              </a:lnSpc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984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417"/>
              </a:spcBef>
            </a:pPr>
            <a:endParaRPr lang="pl-PL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73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379800" y="960840"/>
            <a:ext cx="11430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b="1" dirty="0"/>
              <a:t>Uprawnienia</a:t>
            </a:r>
          </a:p>
          <a:p>
            <a:endParaRPr lang="pl-PL" sz="2400" b="1" dirty="0"/>
          </a:p>
          <a:p>
            <a:r>
              <a:rPr lang="pl-PL" sz="2000" b="1" dirty="0"/>
              <a:t>Rodzaje najczęściej przyznawanych uprawnień</a:t>
            </a:r>
          </a:p>
          <a:p>
            <a:pPr lvl="1"/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odczyt danych z bazy</a:t>
            </a:r>
          </a:p>
          <a:p>
            <a:pPr lvl="1"/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dodawanie rekordów do bazy danych</a:t>
            </a:r>
          </a:p>
          <a:p>
            <a:pPr lvl="1"/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usuwanie rekordów z bazy danych</a:t>
            </a:r>
          </a:p>
          <a:p>
            <a:pPr lvl="1"/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UPDATE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modyfikowanie istniejących rekordów</a:t>
            </a:r>
          </a:p>
          <a:p>
            <a:pPr lvl="1"/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tworzenie baz danych i tabel</a:t>
            </a:r>
          </a:p>
          <a:p>
            <a:pPr lvl="1"/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DROP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usuwanie baz danych i tabel</a:t>
            </a:r>
          </a:p>
          <a:p>
            <a:pPr lvl="1"/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zmiana struktury tabel</a:t>
            </a:r>
          </a:p>
          <a:p>
            <a:pPr lvl="1"/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GRANT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przyznawanie uprawnień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ALL PRIVILEGES –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wszystkie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uprawniani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</a:p>
          <a:p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pl-P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6617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73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379800" y="960840"/>
            <a:ext cx="114300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/>
              <a:t>Przyznawanie uprawnień – polecenie </a:t>
            </a:r>
            <a:r>
              <a:rPr lang="pl-PL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GRANT</a:t>
            </a:r>
            <a:r>
              <a:rPr lang="pl-PL" sz="2000" b="1" dirty="0"/>
              <a:t> w najprostszej postaci</a:t>
            </a:r>
          </a:p>
          <a:p>
            <a:pPr lvl="1"/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GRANT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urier New" panose="02070309020205020404" pitchFamily="49" charset="0"/>
              </a:rPr>
              <a:t>rodzaj_uprawnienia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typ_obiektu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TO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urier New" panose="02070309020205020404" pitchFamily="49" charset="0"/>
              </a:rPr>
              <a:t>uzytkownikowi</a:t>
            </a:r>
            <a:r>
              <a:rPr lang="pl-PL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pl-PL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pl-PL" b="1" dirty="0"/>
              <a:t>Po nadaniu uprawnień należy przeładować uprawnia </a:t>
            </a:r>
            <a:r>
              <a:rPr lang="pl-PL" dirty="0"/>
              <a:t>(unikamy w ten sposób restartu serwera MySQL)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FLUSH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PRIVILEGES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endParaRPr lang="pl-PL" sz="2000" b="1" dirty="0"/>
          </a:p>
          <a:p>
            <a:r>
              <a:rPr lang="pl-PL" sz="2000" b="1" dirty="0"/>
              <a:t>Odbieranie uprawnień – polecenie </a:t>
            </a:r>
            <a:r>
              <a:rPr lang="pl-PL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REVOKE</a:t>
            </a:r>
            <a:r>
              <a:rPr lang="pl-PL" sz="2000" b="1" dirty="0"/>
              <a:t> w najprostszej postaci</a:t>
            </a:r>
          </a:p>
          <a:p>
            <a:pPr lvl="1"/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REVOKE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urier New" panose="02070309020205020404" pitchFamily="49" charset="0"/>
              </a:rPr>
              <a:t>rodzaj_uprawnienia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typ_obiektu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urier New" panose="02070309020205020404" pitchFamily="49" charset="0"/>
              </a:rPr>
              <a:t>uzytkownikowi</a:t>
            </a:r>
            <a:r>
              <a:rPr lang="pl-PL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pl-PL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pl-P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01029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75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211015" y="960840"/>
            <a:ext cx="11828585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/>
              <a:t>Przykłady</a:t>
            </a:r>
          </a:p>
          <a:p>
            <a:endParaRPr lang="pl-PL" sz="2000" b="1" dirty="0"/>
          </a:p>
          <a:p>
            <a:r>
              <a:rPr lang="pl-PL" sz="1600" b="1" dirty="0"/>
              <a:t>1. Utworzenie użytkownika </a:t>
            </a:r>
            <a:r>
              <a:rPr lang="pl-PL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james</a:t>
            </a:r>
            <a:r>
              <a:rPr lang="pl-PL" sz="1600" b="1" dirty="0"/>
              <a:t> łączącego się z lokalnego komputera identyfikowanego hasłem </a:t>
            </a:r>
            <a:r>
              <a:rPr lang="pl-PL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bond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USER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700" dirty="0" err="1">
                <a:solidFill>
                  <a:srgbClr val="808080"/>
                </a:solidFill>
                <a:latin typeface="Courier New" panose="02070309020205020404" pitchFamily="49" charset="0"/>
              </a:rPr>
              <a:t>james</a:t>
            </a:r>
            <a:r>
              <a:rPr lang="en-US" sz="17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7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IDENTIFIED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urier New" panose="02070309020205020404" pitchFamily="49" charset="0"/>
              </a:rPr>
              <a:t>'bond'</a:t>
            </a:r>
            <a:r>
              <a:rPr lang="en-US" sz="17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700" dirty="0"/>
          </a:p>
          <a:p>
            <a:endParaRPr lang="pl-PL" b="1" dirty="0"/>
          </a:p>
          <a:p>
            <a:r>
              <a:rPr lang="pl-PL" sz="1600" b="1" dirty="0"/>
              <a:t>2. Przyznanie przywilejów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UPDATE</a:t>
            </a:r>
            <a:r>
              <a:rPr lang="pl-PL" sz="1600" b="1" dirty="0"/>
              <a:t> użytkownikowi </a:t>
            </a:r>
            <a:r>
              <a:rPr lang="pl-PL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james</a:t>
            </a:r>
            <a:r>
              <a:rPr lang="pl-PL" sz="1600" b="1" dirty="0"/>
              <a:t> do tabeli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employees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department </a:t>
            </a:r>
            <a:endParaRPr lang="pl-PL" sz="1600" dirty="0"/>
          </a:p>
          <a:p>
            <a:pPr lvl="1"/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GRANT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7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sz="17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UPDATE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employees</a:t>
            </a:r>
            <a:r>
              <a:rPr lang="pl-PL" sz="17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department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TO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james</a:t>
            </a:r>
            <a:r>
              <a:rPr lang="en-US" sz="17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pl-PL" sz="17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pl-PL" b="1" dirty="0"/>
          </a:p>
          <a:p>
            <a:r>
              <a:rPr lang="pl-PL" sz="1600" b="1" dirty="0"/>
              <a:t>3. Przyznanie przywileju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pl-PL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l-PL" sz="1600" b="1" dirty="0"/>
              <a:t>na kolumnę </a:t>
            </a:r>
            <a:r>
              <a:rPr lang="pl-PL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600" b="1" dirty="0"/>
              <a:t>oraz </a:t>
            </a:r>
            <a:r>
              <a:rPr lang="pl-PL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UPDATE </a:t>
            </a:r>
            <a:r>
              <a:rPr lang="pl-PL" sz="1600" b="1" dirty="0"/>
              <a:t>na kolumnę </a:t>
            </a:r>
            <a:r>
              <a:rPr lang="pl-PL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</a:t>
            </a:r>
            <a:r>
              <a:rPr lang="pl-PL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l-PL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pl-PL" sz="1600" b="1" dirty="0"/>
              <a:t>użytkownikowi </a:t>
            </a:r>
            <a:r>
              <a:rPr lang="pl-PL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james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600" b="1" dirty="0"/>
              <a:t>do tabeli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</a:t>
            </a:r>
            <a:endParaRPr lang="pl-PL" sz="1600" b="1" dirty="0"/>
          </a:p>
          <a:p>
            <a:pPr lvl="1"/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GRANT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7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7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UPDATE</a:t>
            </a:r>
            <a:r>
              <a:rPr lang="en-US" sz="17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job</a:t>
            </a:r>
            <a:r>
              <a:rPr lang="en-US" sz="17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employees</a:t>
            </a:r>
            <a:r>
              <a:rPr lang="en-US" sz="17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TO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james@localhost</a:t>
            </a:r>
            <a:r>
              <a:rPr lang="en-US" sz="17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700" dirty="0"/>
          </a:p>
          <a:p>
            <a:endParaRPr lang="pl-PL" b="1" dirty="0"/>
          </a:p>
          <a:p>
            <a:r>
              <a:rPr lang="pl-PL" sz="1600" b="1" dirty="0"/>
              <a:t>4. Przyznanie wszystkich uprawień użytkownikowi </a:t>
            </a:r>
            <a:r>
              <a:rPr lang="pl-PL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james</a:t>
            </a:r>
            <a:r>
              <a:rPr lang="pl-PL" sz="1600" b="1" dirty="0"/>
              <a:t> do bazy </a:t>
            </a:r>
            <a:r>
              <a:rPr lang="pl-PL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employees</a:t>
            </a:r>
            <a:endParaRPr lang="pl-PL" sz="1600" b="1" dirty="0"/>
          </a:p>
          <a:p>
            <a:pPr lvl="1"/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GRANT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ALL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PRIVILEGES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700" dirty="0">
                <a:solidFill>
                  <a:srgbClr val="000000"/>
                </a:solidFill>
                <a:latin typeface="Courier New" panose="02070309020205020404" pitchFamily="49" charset="0"/>
              </a:rPr>
              <a:t>employees.*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TO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james</a:t>
            </a:r>
            <a:r>
              <a:rPr lang="en-US" sz="17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700" dirty="0"/>
          </a:p>
          <a:p>
            <a:endParaRPr lang="pl-PL" b="1" dirty="0"/>
          </a:p>
          <a:p>
            <a:r>
              <a:rPr lang="pl-PL" sz="1600" b="1" dirty="0"/>
              <a:t>5. Odebranie uprawnienia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pl-PL" sz="1600" b="1" dirty="0"/>
              <a:t> użytkownikowi </a:t>
            </a:r>
            <a:r>
              <a:rPr lang="pl-PL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john</a:t>
            </a:r>
            <a:r>
              <a:rPr lang="pl-PL" sz="1600" b="1" dirty="0"/>
              <a:t> do tabeli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pl-PL" sz="1600" b="1" dirty="0"/>
              <a:t> w bazie </a:t>
            </a:r>
            <a:r>
              <a:rPr lang="pl-PL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employees</a:t>
            </a:r>
            <a:endParaRPr lang="pl-PL" sz="1600" b="1" dirty="0"/>
          </a:p>
          <a:p>
            <a:pPr lvl="1"/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REVOKE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employee</a:t>
            </a:r>
            <a:r>
              <a:rPr lang="pl-PL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s.dept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john</a:t>
            </a:r>
            <a:r>
              <a:rPr lang="en-US" sz="17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700" dirty="0"/>
          </a:p>
          <a:p>
            <a:endParaRPr lang="pl-PL" sz="2000" b="1" dirty="0"/>
          </a:p>
          <a:p>
            <a:endParaRPr lang="pl-PL" sz="2000" b="1" dirty="0"/>
          </a:p>
          <a:p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3113264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ĆWICZENIA</a:t>
            </a:r>
            <a:endParaRPr lang="pl-PL" sz="3000" b="0" strike="noStrike" spc="-1" dirty="0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400" spc="-1" dirty="0"/>
              <a:t> Utwórz użytkownika </a:t>
            </a:r>
            <a:r>
              <a:rPr lang="pl-PL" sz="2400" b="1" spc="-1" dirty="0" err="1"/>
              <a:t>sda</a:t>
            </a:r>
            <a:r>
              <a:rPr lang="pl-PL" sz="2400" spc="-1" dirty="0"/>
              <a:t> dla którego hasło to </a:t>
            </a:r>
            <a:r>
              <a:rPr lang="pl-PL" sz="2400" b="1" spc="-1" dirty="0" err="1"/>
              <a:t>sda_pass</a:t>
            </a:r>
            <a:r>
              <a:rPr lang="pl-PL" sz="2400" spc="-1" dirty="0"/>
              <a:t>.</a:t>
            </a: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400" spc="-1" dirty="0"/>
              <a:t> Nadaj wszystkie możliwe uprawnienia użytkownikowi </a:t>
            </a:r>
            <a:r>
              <a:rPr lang="pl-PL" sz="2400" b="1" spc="-1" dirty="0" err="1"/>
              <a:t>sda</a:t>
            </a:r>
            <a:r>
              <a:rPr lang="pl-PL" sz="2400" b="1" spc="-1" dirty="0"/>
              <a:t> </a:t>
            </a:r>
            <a:r>
              <a:rPr lang="pl-PL" sz="2400" spc="-1" dirty="0"/>
              <a:t>do bazy </a:t>
            </a:r>
            <a:r>
              <a:rPr lang="pl-PL" sz="2400" b="1" spc="-1" dirty="0" err="1"/>
              <a:t>car_rental</a:t>
            </a:r>
            <a:r>
              <a:rPr lang="pl-PL" sz="2400" spc="-1" dirty="0"/>
              <a:t>.</a:t>
            </a: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pl-PL" sz="2400" b="0" strike="noStrike" spc="-1" dirty="0">
                <a:latin typeface="Arial"/>
              </a:rPr>
              <a:t> Odbierz użytkownikowi </a:t>
            </a:r>
            <a:r>
              <a:rPr lang="pl-PL" sz="2400" b="1" strike="noStrike" spc="-1" dirty="0" err="1">
                <a:latin typeface="Arial"/>
              </a:rPr>
              <a:t>sda</a:t>
            </a:r>
            <a:r>
              <a:rPr lang="pl-PL" sz="2400" b="0" strike="noStrike" spc="-1" dirty="0">
                <a:latin typeface="Arial"/>
              </a:rPr>
              <a:t> uprawnienie do wstawiania wierszy do tabeli </a:t>
            </a:r>
            <a:r>
              <a:rPr lang="pl-PL" sz="2400" b="1" strike="noStrike" spc="-1" dirty="0">
                <a:latin typeface="Arial"/>
              </a:rPr>
              <a:t>car</a:t>
            </a:r>
            <a:r>
              <a:rPr lang="pl-PL" sz="2400" b="0" strike="noStrike" spc="-1" dirty="0">
                <a:latin typeface="Arial"/>
              </a:rPr>
              <a:t>.</a:t>
            </a: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0097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77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441132" y="1153148"/>
            <a:ext cx="113073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/>
              <a:t>Transakcja</a:t>
            </a:r>
            <a:r>
              <a:rPr lang="pl-PL" sz="2400" dirty="0"/>
              <a:t> - uporządkowana zbiór operacji wykonywany na bazie danych, który jest traktowany jak jedna całość. </a:t>
            </a:r>
          </a:p>
          <a:p>
            <a:endParaRPr lang="pl-PL" sz="2400" dirty="0"/>
          </a:p>
          <a:p>
            <a:r>
              <a:rPr lang="pl-PL" sz="2400" dirty="0"/>
              <a:t>Transakcje uznaje się za zakończoną pomyślnie jeśli udało się prawidłowo wykonać </a:t>
            </a:r>
            <a:r>
              <a:rPr lang="pl-PL" sz="2400" b="1" dirty="0"/>
              <a:t>wszystkie</a:t>
            </a:r>
            <a:r>
              <a:rPr lang="pl-PL" sz="2400" dirty="0"/>
              <a:t> wchodzące w jej skład operacje. </a:t>
            </a:r>
          </a:p>
          <a:p>
            <a:r>
              <a:rPr lang="pl-PL" sz="2400" dirty="0"/>
              <a:t>Jeśli którakolwiek z operacji zakończyła się niepowodzeniem, to całą transakcję uznaje się za wykonaną nieprawidłowo.</a:t>
            </a:r>
          </a:p>
          <a:p>
            <a:endParaRPr lang="pl-PL" sz="2400" dirty="0"/>
          </a:p>
          <a:p>
            <a:r>
              <a:rPr lang="pl-PL" sz="2400" dirty="0"/>
              <a:t>Poprawna transakcja jest </a:t>
            </a:r>
            <a:r>
              <a:rPr lang="pl-PL" sz="2400" b="1" dirty="0"/>
              <a:t>zatwierdzana</a:t>
            </a:r>
            <a:r>
              <a:rPr lang="pl-PL" sz="2400" dirty="0"/>
              <a:t> w bazie danych (ang. </a:t>
            </a:r>
            <a:r>
              <a:rPr lang="pl-PL" sz="2400" i="1" dirty="0" err="1"/>
              <a:t>committed</a:t>
            </a:r>
            <a:r>
              <a:rPr lang="pl-PL" sz="2400" dirty="0"/>
              <a:t>), a wprowadzone przez nią zmiany są widoczne dla innych procesów bazy danych.</a:t>
            </a:r>
          </a:p>
          <a:p>
            <a:r>
              <a:rPr lang="pl-PL" sz="2400" dirty="0"/>
              <a:t>Natomiast niepoprawna transakcja jest </a:t>
            </a:r>
            <a:r>
              <a:rPr lang="pl-PL" sz="2400" b="1" dirty="0"/>
              <a:t>wycofywana</a:t>
            </a:r>
            <a:r>
              <a:rPr lang="pl-PL" sz="2400" dirty="0"/>
              <a:t> (ang. </a:t>
            </a:r>
            <a:r>
              <a:rPr lang="pl-PL" sz="2400" i="1" dirty="0" err="1"/>
              <a:t>rolled</a:t>
            </a:r>
            <a:r>
              <a:rPr lang="pl-PL" sz="2400" i="1" dirty="0"/>
              <a:t> </a:t>
            </a:r>
            <a:r>
              <a:rPr lang="pl-PL" sz="2400" i="1" dirty="0" err="1"/>
              <a:t>back</a:t>
            </a:r>
            <a:r>
              <a:rPr lang="pl-PL" sz="2400" dirty="0"/>
              <a:t>), a wszystkie wprowadzone przez nią zmiany są anulowane.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77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429981" y="994293"/>
            <a:ext cx="113073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Warunki jakie powinna spełniać transakcja szczegółowo opisują zasady określane angielskim akronimem </a:t>
            </a:r>
            <a:r>
              <a:rPr lang="pl-PL" sz="2400" b="1" dirty="0"/>
              <a:t>ACID</a:t>
            </a:r>
            <a:r>
              <a:rPr lang="pl-PL" sz="2400" dirty="0"/>
              <a:t>.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b="1" dirty="0"/>
          </a:p>
          <a:p>
            <a:endParaRPr lang="pl-PL" sz="2400" b="1" dirty="0"/>
          </a:p>
          <a:p>
            <a:endParaRPr lang="pl-PL" sz="2400" b="1" dirty="0"/>
          </a:p>
          <a:p>
            <a:endParaRPr lang="pl-PL" sz="2400" b="1" dirty="0"/>
          </a:p>
          <a:p>
            <a:endParaRPr lang="pl-PL" sz="2400" b="1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44559"/>
              </p:ext>
            </p:extLst>
          </p:nvPr>
        </p:nvGraphicFramePr>
        <p:xfrm>
          <a:off x="429981" y="1986660"/>
          <a:ext cx="1100035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5834">
                  <a:extLst>
                    <a:ext uri="{9D8B030D-6E8A-4147-A177-3AD203B41FA5}">
                      <a16:colId xmlns:a16="http://schemas.microsoft.com/office/drawing/2014/main" xmlns="" val="2492918412"/>
                    </a:ext>
                  </a:extLst>
                </a:gridCol>
                <a:gridCol w="6724524">
                  <a:extLst>
                    <a:ext uri="{9D8B030D-6E8A-4147-A177-3AD203B41FA5}">
                      <a16:colId xmlns:a16="http://schemas.microsoft.com/office/drawing/2014/main" xmlns="" val="1823017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b="1" dirty="0"/>
                        <a:t>NIEPODZIELNOŚĆ</a:t>
                      </a:r>
                      <a:r>
                        <a:rPr lang="pl-PL" sz="2000" dirty="0"/>
                        <a:t> (ang. </a:t>
                      </a:r>
                      <a:r>
                        <a:rPr lang="pl-PL" sz="2000" i="1" dirty="0" err="1"/>
                        <a:t>atomicity</a:t>
                      </a:r>
                      <a:r>
                        <a:rPr lang="pl-PL" sz="200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/>
                        <a:t>Wszystkie operacje wchodzące w skład transakcji muszą zostać wykonane poprawnie. W przeciwnym przypadku nie zostanie zatwierdzona żadna z tych operacji.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461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000" b="1" dirty="0"/>
                        <a:t>SPÓJNOŚĆ</a:t>
                      </a:r>
                      <a:r>
                        <a:rPr lang="pl-PL" sz="2000" dirty="0"/>
                        <a:t> (ang. </a:t>
                      </a:r>
                      <a:r>
                        <a:rPr lang="pl-PL" sz="2000" i="1" dirty="0" err="1"/>
                        <a:t>consistency</a:t>
                      </a:r>
                      <a:r>
                        <a:rPr lang="pl-PL" sz="200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Wszystkie operacje wchodzące w skład transakcji muszą zostać wykonane poprawnie.</a:t>
                      </a:r>
                      <a:r>
                        <a:rPr lang="pl-PL" sz="1800" baseline="0" dirty="0"/>
                        <a:t> W</a:t>
                      </a:r>
                      <a:r>
                        <a:rPr lang="pl-PL" sz="1800" dirty="0"/>
                        <a:t> przeciwnym przypadku wszystkie dane zostaną przywrócone do stanu sprzed rozpoczęcia transakcji.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6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000" b="1" dirty="0"/>
                        <a:t>IZOLACJA</a:t>
                      </a:r>
                      <a:r>
                        <a:rPr lang="pl-PL" sz="2000" dirty="0"/>
                        <a:t> (ang. </a:t>
                      </a:r>
                      <a:r>
                        <a:rPr lang="pl-PL" sz="2000" i="1" dirty="0" err="1"/>
                        <a:t>isolation</a:t>
                      </a:r>
                      <a:r>
                        <a:rPr lang="pl-PL" sz="200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Wszystkie operacje wykonywane w ramach realizowanej transakcji muszą zostać odseparowane od reszty systemu aż do zatwierdzenia transakcji.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093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000" b="1" dirty="0"/>
                        <a:t>TRWAŁOŚĆ </a:t>
                      </a:r>
                      <a:r>
                        <a:rPr lang="pl-PL" sz="2000" dirty="0"/>
                        <a:t>(ang. </a:t>
                      </a:r>
                      <a:r>
                        <a:rPr lang="pl-PL" sz="2000" i="1" dirty="0" err="1"/>
                        <a:t>durability</a:t>
                      </a:r>
                      <a:r>
                        <a:rPr lang="pl-PL" sz="2000" dirty="0"/>
                        <a:t>):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Wszystkie zatwierdzane dane muszą być zapisane w sposób trwały</a:t>
                      </a:r>
                      <a:r>
                        <a:rPr lang="pl-PL" sz="1800"/>
                        <a:t>, tak aby </a:t>
                      </a:r>
                      <a:r>
                        <a:rPr lang="pl-PL" sz="1800" dirty="0"/>
                        <a:t>w przypadku awarii istniała możliwość przywrócenia zawartości bazy do prawidłowego stanu.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3368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621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77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429981" y="994293"/>
            <a:ext cx="113073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/>
              <a:t>Poziomy izolacji transakcji</a:t>
            </a:r>
          </a:p>
          <a:p>
            <a:endParaRPr lang="pl-PL" sz="2400" dirty="0"/>
          </a:p>
          <a:p>
            <a:r>
              <a:rPr lang="pl-PL" sz="2400" dirty="0"/>
              <a:t>Standard SQL-92 definiuje cztery poziomu izolacji transakcji 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b="1" dirty="0"/>
          </a:p>
          <a:p>
            <a:endParaRPr lang="pl-PL" sz="2400" b="1" dirty="0"/>
          </a:p>
          <a:p>
            <a:endParaRPr lang="pl-PL" sz="2400" b="1" dirty="0"/>
          </a:p>
          <a:p>
            <a:endParaRPr lang="pl-PL" sz="2400" b="1" dirty="0"/>
          </a:p>
          <a:p>
            <a:endParaRPr lang="pl-PL" sz="2400" b="1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98453"/>
              </p:ext>
            </p:extLst>
          </p:nvPr>
        </p:nvGraphicFramePr>
        <p:xfrm>
          <a:off x="583470" y="2259000"/>
          <a:ext cx="11000358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1376">
                  <a:extLst>
                    <a:ext uri="{9D8B030D-6E8A-4147-A177-3AD203B41FA5}">
                      <a16:colId xmlns:a16="http://schemas.microsoft.com/office/drawing/2014/main" xmlns="" val="2492918412"/>
                    </a:ext>
                  </a:extLst>
                </a:gridCol>
                <a:gridCol w="7978982">
                  <a:extLst>
                    <a:ext uri="{9D8B030D-6E8A-4147-A177-3AD203B41FA5}">
                      <a16:colId xmlns:a16="http://schemas.microsoft.com/office/drawing/2014/main" xmlns="" val="1823017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READ UNCOMMITTED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Transakcja może czytać niezatwierdzone dane czyli dane zmienione przez inną transakcję, która jest dalej wykonywana.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362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READ 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Transakcja nie może czytać niezatwierdzonych danych. Dana aktualnie zmieniana przez inną transakcję nie może być odczytywana.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304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REPEATABLE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Transakcja nie może zmieniać danych odczytywanych przez inną transakcję.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6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SERIALIZABLE</a:t>
                      </a:r>
                      <a:endParaRPr lang="pl-P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Transakcja ma wyłączność na odczyt i aktualizację danych.</a:t>
                      </a:r>
                    </a:p>
                    <a:p>
                      <a:r>
                        <a:rPr lang="pl-PL" dirty="0"/>
                        <a:t>Inne transakcje nie mogą ani odczytywać, ani zapisywać tych samych danych. </a:t>
                      </a:r>
                    </a:p>
                    <a:p>
                      <a:r>
                        <a:rPr lang="pl-P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Transakcja blokuje przetwarzany zakres wierszy aż do momentu jej zakończenia.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3368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3400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78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429981" y="994293"/>
            <a:ext cx="113073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/>
              <a:t>Zatwierdzanie oraz wycofywanie transakcji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b="1" dirty="0"/>
          </a:p>
          <a:p>
            <a:r>
              <a:rPr lang="pl-PL" b="1" dirty="0">
                <a:solidFill>
                  <a:srgbClr val="C00000"/>
                </a:solidFill>
              </a:rPr>
              <a:t>UWAGA! </a:t>
            </a:r>
            <a:r>
              <a:rPr lang="pl-PL" dirty="0"/>
              <a:t>Nie można wycofywać zmian związanych ze strukturą bazy tzn. operacji tworzenia lub usuwania bazy czy też tworzenia, usuwania oraz modyfikacji tabel.</a:t>
            </a:r>
            <a:endParaRPr lang="pl-PL" sz="2400" b="1" dirty="0"/>
          </a:p>
          <a:p>
            <a:endParaRPr lang="pl-PL" sz="2400" b="1" dirty="0"/>
          </a:p>
          <a:p>
            <a:endParaRPr lang="pl-PL" sz="2400" b="1" dirty="0"/>
          </a:p>
          <a:p>
            <a:endParaRPr lang="pl-PL" sz="2400" b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02152"/>
              </p:ext>
            </p:extLst>
          </p:nvPr>
        </p:nvGraphicFramePr>
        <p:xfrm>
          <a:off x="1276933" y="1906265"/>
          <a:ext cx="8128000" cy="198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5835561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3983058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Zatwierdzenie</a:t>
                      </a:r>
                      <a:r>
                        <a:rPr lang="pl-PL" b="1" baseline="0" dirty="0"/>
                        <a:t> transakcji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Wycofywanie transakcji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354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START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TRANSACTION</a:t>
                      </a:r>
                      <a:r>
                        <a:rPr lang="en-US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pl-PL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…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pl-PL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…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pl-PL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…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pl-PL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COMMIT</a:t>
                      </a:r>
                      <a:r>
                        <a:rPr lang="en-US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START TRANSACTION;</a:t>
                      </a:r>
                      <a:endParaRPr lang="pl-PL" sz="20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pl-PL" sz="20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…</a:t>
                      </a:r>
                    </a:p>
                    <a:p>
                      <a:r>
                        <a:rPr lang="pl-PL" sz="20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…</a:t>
                      </a:r>
                    </a:p>
                    <a:p>
                      <a:r>
                        <a:rPr lang="pl-PL" sz="20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…</a:t>
                      </a:r>
                    </a:p>
                    <a:p>
                      <a:r>
                        <a:rPr lang="pl-PL" sz="2000" b="1" kern="12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ROLLBACK;</a:t>
                      </a:r>
                      <a:endParaRPr lang="en-US" sz="2000" b="1" kern="12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8253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pl-PL" sz="4000" b="1" spc="-1" dirty="0">
                <a:solidFill>
                  <a:srgbClr val="000000"/>
                </a:solidFill>
                <a:latin typeface="Calibri"/>
              </a:rPr>
              <a:t>Projekt wypożyczalni samochodów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4649760" y="2368440"/>
            <a:ext cx="440460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504000" y="936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ĆWICZENIE</a:t>
            </a:r>
            <a:endParaRPr lang="pl-PL" sz="3000" b="0" strike="noStrike" spc="-1" dirty="0">
              <a:latin typeface="Arial"/>
            </a:endParaRPr>
          </a:p>
          <a:p>
            <a:pPr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</a:pPr>
            <a:r>
              <a:rPr lang="pl-PL" sz="2600" b="0" strike="noStrike" spc="-1" dirty="0">
                <a:latin typeface="Arial"/>
              </a:rPr>
              <a:t>Zaloguj się z konsoli syste</a:t>
            </a:r>
            <a:r>
              <a:rPr lang="pl-PL" sz="2600" spc="-1" dirty="0">
                <a:latin typeface="Arial"/>
              </a:rPr>
              <a:t>mu operacyjnego do bazy </a:t>
            </a:r>
            <a:r>
              <a:rPr lang="pl-PL" sz="2600" b="1" spc="-1" dirty="0" err="1">
                <a:latin typeface="Arial"/>
              </a:rPr>
              <a:t>car_rental</a:t>
            </a:r>
            <a:r>
              <a:rPr lang="pl-PL" sz="2600" spc="-1" dirty="0">
                <a:latin typeface="Arial"/>
              </a:rPr>
              <a:t>. </a:t>
            </a:r>
          </a:p>
          <a:p>
            <a:pPr marL="457200" indent="-4572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2600" spc="-1" dirty="0">
                <a:latin typeface="Arial"/>
              </a:rPr>
              <a:t>Rozpocznij transakcję i zmień model Astra na model </a:t>
            </a:r>
            <a:r>
              <a:rPr lang="pl-PL" sz="2600" i="1" spc="-1" dirty="0" err="1">
                <a:latin typeface="Arial"/>
              </a:rPr>
              <a:t>Insignia</a:t>
            </a:r>
            <a:r>
              <a:rPr lang="pl-PL" sz="2600" spc="-1" dirty="0">
                <a:latin typeface="Arial"/>
              </a:rPr>
              <a:t> polecenie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UPDATE</a:t>
            </a:r>
            <a:r>
              <a:rPr lang="pl-PL" sz="2600" spc="-1" dirty="0">
                <a:latin typeface="Arial"/>
              </a:rPr>
              <a:t>. Sprawdź poleceniem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pl-PL" sz="2600" spc="-1" dirty="0">
                <a:latin typeface="Arial"/>
              </a:rPr>
              <a:t> w bieżącej sesji czy dane zostały zaktualizowane w tabeli </a:t>
            </a:r>
            <a:r>
              <a:rPr lang="pl-PL" sz="2600" b="1" spc="-1" dirty="0">
                <a:latin typeface="Arial"/>
              </a:rPr>
              <a:t>car</a:t>
            </a:r>
            <a:r>
              <a:rPr lang="pl-PL" sz="2600" spc="-1" dirty="0">
                <a:latin typeface="Arial"/>
              </a:rPr>
              <a:t>. </a:t>
            </a:r>
          </a:p>
          <a:p>
            <a:pPr marL="457200" indent="-4572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2600" spc="-1" dirty="0">
                <a:latin typeface="Arial"/>
              </a:rPr>
              <a:t>Teraz sprawdź czy transakcja jest </a:t>
            </a:r>
            <a:r>
              <a:rPr lang="pl-PL" sz="2600" b="1" spc="-1" dirty="0">
                <a:latin typeface="Arial"/>
              </a:rPr>
              <a:t>izolowana</a:t>
            </a:r>
            <a:r>
              <a:rPr lang="pl-PL" sz="2600" spc="-1" dirty="0">
                <a:latin typeface="Arial"/>
              </a:rPr>
              <a:t>. Zaloguj się drugą sesją </a:t>
            </a:r>
            <a:r>
              <a:rPr lang="pl-PL" sz="2600" spc="-1" dirty="0"/>
              <a:t>z konsoli systemu operacyjnego do bazy </a:t>
            </a:r>
            <a:r>
              <a:rPr lang="pl-PL" sz="2600" b="1" spc="-1" dirty="0" err="1"/>
              <a:t>car_rental</a:t>
            </a:r>
            <a:r>
              <a:rPr lang="pl-PL" sz="2600" spc="-1" dirty="0"/>
              <a:t>. Wykonaj w nowej sesji zapytanie </a:t>
            </a:r>
            <a:r>
              <a:rPr lang="pl-PL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pl-PL" sz="2600" spc="-1" dirty="0"/>
              <a:t> na tablicy car. Czy w tabeli car pojawił się model </a:t>
            </a:r>
            <a:r>
              <a:rPr lang="pl-PL" sz="2600" i="1" spc="-1" dirty="0" err="1"/>
              <a:t>Insignia</a:t>
            </a:r>
            <a:r>
              <a:rPr lang="pl-PL" sz="2600" spc="-1" dirty="0"/>
              <a:t>? </a:t>
            </a:r>
          </a:p>
          <a:p>
            <a:pPr marL="457200" indent="-4572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2600" spc="-1" dirty="0"/>
              <a:t>Zatwierdź transakcję w pierwszej sesji i sprawdź czy zmienił się stan bazy w drugiej sesji.</a:t>
            </a: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283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984"/>
              </a:spcBef>
            </a:pPr>
            <a:endParaRPr lang="pl-PL" sz="2600" b="0" strike="noStrike" spc="-1" dirty="0">
              <a:latin typeface="Arial"/>
            </a:endParaRPr>
          </a:p>
          <a:p>
            <a:pPr marL="36000">
              <a:lnSpc>
                <a:spcPct val="100000"/>
              </a:lnSpc>
              <a:spcBef>
                <a:spcPts val="1417"/>
              </a:spcBef>
            </a:pPr>
            <a:endParaRPr lang="pl-PL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49105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1800360" y="2542320"/>
            <a:ext cx="9141840" cy="14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6600" b="0" strike="noStrike" spc="-1">
                <a:solidFill>
                  <a:srgbClr val="FFFFFF"/>
                </a:solidFill>
                <a:latin typeface="Arial Black"/>
                <a:ea typeface="DejaVu Sans"/>
              </a:rPr>
              <a:t>Pytania? </a:t>
            </a:r>
            <a:r>
              <a:t/>
            </a:r>
            <a:br/>
            <a:endParaRPr lang="pl-PL" sz="6600" b="0" strike="noStrike" spc="-1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3511800" y="6356520"/>
            <a:ext cx="52988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144000"/>
            <a:ext cx="1089288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pl-PL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Wprowadzenie do baz danych</a:t>
            </a:r>
            <a:endParaRPr lang="pl-PL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l-PL" sz="40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4202280"/>
            <a:ext cx="10513440" cy="20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4649760" y="1755720"/>
            <a:ext cx="44046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2968560" y="6356520"/>
            <a:ext cx="572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Autor: Zbigniew Kuczyński</a:t>
            </a:r>
            <a:endParaRPr lang="pl-PL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417600" y="972000"/>
            <a:ext cx="11244960" cy="52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pl-PL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Normalizacja bazy danych</a:t>
            </a: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pl-PL" sz="2800" spc="-1" dirty="0">
                <a:solidFill>
                  <a:srgbClr val="000000"/>
                </a:solidFill>
                <a:latin typeface="Arial"/>
              </a:rPr>
              <a:t>Normalizacja to proces projektowania tabel i elementów danych na podstawie nieustrukturyzowanych danych. W wyniku tego procesu doprowadza się tabele do określonych postaci normalnych.</a:t>
            </a: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pl-PL" sz="32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pl-PL" sz="3200" b="1" strike="noStrike" spc="-1" dirty="0">
                <a:solidFill>
                  <a:srgbClr val="000000"/>
                </a:solidFill>
                <a:latin typeface="Arial"/>
              </a:rPr>
              <a:t>Postaci normalne</a:t>
            </a:r>
            <a:endParaRPr lang="pl-PL" sz="3200" b="0" strike="noStrike" spc="-1" dirty="0">
              <a:latin typeface="Arial"/>
            </a:endParaRPr>
          </a:p>
          <a:p>
            <a:pPr marL="72000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l-PL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Pierwsza postać normalna 1NF</a:t>
            </a:r>
            <a:endParaRPr lang="pl-PL" sz="2800" b="0" strike="noStrike" spc="-1" dirty="0">
              <a:latin typeface="Arial"/>
            </a:endParaRPr>
          </a:p>
          <a:p>
            <a:pPr marL="72000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l-PL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Pierwsza postać normalna 2NF</a:t>
            </a:r>
            <a:endParaRPr lang="pl-PL" sz="2800" b="0" strike="noStrike" spc="-1" dirty="0">
              <a:latin typeface="Arial"/>
            </a:endParaRPr>
          </a:p>
          <a:p>
            <a:pPr marL="72000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l-PL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Pierwsza postać normalna 3NF</a:t>
            </a:r>
            <a:endParaRPr lang="pl-PL" sz="28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32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</a:pPr>
            <a:endParaRPr lang="pl-PL" sz="3200" b="0" strike="noStrike" spc="-1" dirty="0">
              <a:latin typeface="Arial"/>
            </a:endParaRPr>
          </a:p>
          <a:p>
            <a:pPr marL="108000">
              <a:lnSpc>
                <a:spcPct val="100000"/>
              </a:lnSpc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283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984"/>
              </a:spcBef>
            </a:pPr>
            <a:endParaRPr lang="pl-PL" sz="3200" b="0" strike="noStrike" spc="-1" dirty="0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417"/>
              </a:spcBef>
            </a:pPr>
            <a:endParaRPr lang="pl-PL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569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3412</TotalTime>
  <Words>5977</Words>
  <Application>Microsoft Office PowerPoint</Application>
  <PresentationFormat>Panoramiczny</PresentationFormat>
  <Paragraphs>2094</Paragraphs>
  <Slides>89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89</vt:i4>
      </vt:variant>
    </vt:vector>
  </HeadingPairs>
  <TitlesOfParts>
    <vt:vector size="99" baseType="lpstr">
      <vt:lpstr>Arial</vt:lpstr>
      <vt:lpstr>Arial Black</vt:lpstr>
      <vt:lpstr>Calibri</vt:lpstr>
      <vt:lpstr>Courier New</vt:lpstr>
      <vt:lpstr>DejaVu Sans</vt:lpstr>
      <vt:lpstr>StarSymbol</vt:lpstr>
      <vt:lpstr>Symbol</vt:lpstr>
      <vt:lpstr>Wingdings</vt:lpstr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 - SQL</dc:title>
  <dc:subject/>
  <dc:creator>Pomorska Fundacja Inicjatyw Gospodarczych</dc:creator>
  <dc:description/>
  <cp:lastModifiedBy>MalgorzataOlejniczak</cp:lastModifiedBy>
  <cp:revision>1143</cp:revision>
  <dcterms:created xsi:type="dcterms:W3CDTF">2016-06-24T11:21:15Z</dcterms:created>
  <dcterms:modified xsi:type="dcterms:W3CDTF">2019-10-23T11:54:55Z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