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9" r:id="rId3"/>
    <p:sldId id="290" r:id="rId4"/>
    <p:sldId id="291" r:id="rId5"/>
    <p:sldId id="323" r:id="rId6"/>
    <p:sldId id="325" r:id="rId7"/>
    <p:sldId id="327" r:id="rId8"/>
    <p:sldId id="353" r:id="rId9"/>
    <p:sldId id="354" r:id="rId10"/>
    <p:sldId id="355" r:id="rId11"/>
    <p:sldId id="280" r:id="rId12"/>
    <p:sldId id="303" r:id="rId13"/>
    <p:sldId id="305" r:id="rId14"/>
    <p:sldId id="306" r:id="rId15"/>
    <p:sldId id="307" r:id="rId16"/>
    <p:sldId id="357" r:id="rId17"/>
    <p:sldId id="356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7"/>
  </p:normalViewPr>
  <p:slideViewPr>
    <p:cSldViewPr snapToGrid="0" snapToObjects="1">
      <p:cViewPr varScale="1">
        <p:scale>
          <a:sx n="102" d="100"/>
          <a:sy n="102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1528D-CEB3-9144-9722-DC64D2B2F5A6}" type="datetimeFigureOut">
              <a:rPr lang="es-ES" smtClean="0"/>
              <a:t>24/9/19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10192-18A3-304A-A7E4-1CEC0312C0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D4BAE33-3A56-D340-853A-7936BE5A16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E8DF9827-79E6-7B44-A8DD-8C1F370D7B8B}" type="slidenum">
              <a:rPr lang="es-ES" altLang="x-none" b="0" smtClean="0"/>
              <a:pPr>
                <a:defRPr/>
              </a:pPr>
              <a:t>2</a:t>
            </a:fld>
            <a:endParaRPr lang="es-ES" altLang="x-none" b="0"/>
          </a:p>
        </p:txBody>
      </p:sp>
      <p:sp>
        <p:nvSpPr>
          <p:cNvPr id="73730" name="Text Box 2">
            <a:extLst>
              <a:ext uri="{FF2B5EF4-FFF2-40B4-BE49-F238E27FC236}">
                <a16:creationId xmlns:a16="http://schemas.microsoft.com/office/drawing/2014/main" id="{E15280EE-9B00-3D41-8F5A-901465427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x-none"/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483E8263-00D1-0244-A4F5-3C150689A12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7350" cy="40957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086049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3CC26D-4E2A-DF4C-AFC1-89831B2AC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54740D4-B429-7E4C-A1D2-411F15AEDE30}" type="slidenum">
              <a:rPr lang="es-ES" altLang="x-none" b="0" smtClean="0"/>
              <a:pPr>
                <a:defRPr/>
              </a:pPr>
              <a:t>11</a:t>
            </a:fld>
            <a:endParaRPr lang="es-ES" altLang="x-none" b="0"/>
          </a:p>
        </p:txBody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9F1710CB-6B86-0F41-B346-3DF316E6C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x-none"/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2A28684B-4D5D-7443-A32F-B7C1E0CE0779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7350" cy="40957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0594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210FDC2-1FED-464D-8F2B-1BEC5B8975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A987DCEF-7D51-B54B-A70D-FCA603C87408}" type="slidenum">
              <a:rPr lang="es-ES" altLang="x-none" b="0" smtClean="0"/>
              <a:pPr>
                <a:defRPr/>
              </a:pPr>
              <a:t>12</a:t>
            </a:fld>
            <a:endParaRPr lang="es-ES" altLang="x-none" b="0"/>
          </a:p>
        </p:txBody>
      </p:sp>
      <p:sp>
        <p:nvSpPr>
          <p:cNvPr id="91138" name="Text Box 2">
            <a:extLst>
              <a:ext uri="{FF2B5EF4-FFF2-40B4-BE49-F238E27FC236}">
                <a16:creationId xmlns:a16="http://schemas.microsoft.com/office/drawing/2014/main" id="{F3601718-382A-5B4F-A391-2B0514B25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x-none"/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3EF600BD-A18E-5D43-BBAA-54A0B5F1069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7350" cy="40957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771571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964949D-E31A-5647-84B7-01CD71B290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A50A18F-091E-2840-BC67-ABF6F752837E}" type="slidenum">
              <a:rPr lang="es-ES" altLang="x-none" b="0" smtClean="0"/>
              <a:pPr>
                <a:defRPr/>
              </a:pPr>
              <a:t>13</a:t>
            </a:fld>
            <a:endParaRPr lang="es-ES" altLang="x-none" b="0"/>
          </a:p>
        </p:txBody>
      </p:sp>
      <p:sp>
        <p:nvSpPr>
          <p:cNvPr id="95234" name="Text Box 2">
            <a:extLst>
              <a:ext uri="{FF2B5EF4-FFF2-40B4-BE49-F238E27FC236}">
                <a16:creationId xmlns:a16="http://schemas.microsoft.com/office/drawing/2014/main" id="{7BBAE93E-8627-4344-BC21-D484F85CA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x-none"/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3DB52CC7-D7F0-2A4B-8062-8551135590A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7350" cy="40957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092086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C83FD5-D7A1-684F-A180-0FD500C63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EFB99AC7-A9D2-F047-935C-66E5C915BBB7}" type="slidenum">
              <a:rPr lang="es-ES" altLang="x-none" b="0" smtClean="0"/>
              <a:pPr>
                <a:defRPr/>
              </a:pPr>
              <a:t>14</a:t>
            </a:fld>
            <a:endParaRPr lang="es-ES" altLang="x-none" b="0"/>
          </a:p>
        </p:txBody>
      </p:sp>
      <p:sp>
        <p:nvSpPr>
          <p:cNvPr id="97282" name="Text Box 2">
            <a:extLst>
              <a:ext uri="{FF2B5EF4-FFF2-40B4-BE49-F238E27FC236}">
                <a16:creationId xmlns:a16="http://schemas.microsoft.com/office/drawing/2014/main" id="{6865ED34-085E-AA48-802C-B53791A30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x-none"/>
          </a:p>
        </p:txBody>
      </p:sp>
      <p:sp>
        <p:nvSpPr>
          <p:cNvPr id="97283" name="Text Box 3">
            <a:extLst>
              <a:ext uri="{FF2B5EF4-FFF2-40B4-BE49-F238E27FC236}">
                <a16:creationId xmlns:a16="http://schemas.microsoft.com/office/drawing/2014/main" id="{59FF0E24-765F-454D-A5BD-E70CE1864E6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7350" cy="40957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531469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68A0B18-CA7F-2941-BC79-C28996D8C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055A384-F750-0748-B414-D46895127905}" type="slidenum">
              <a:rPr lang="es-ES" altLang="x-none" b="0" smtClean="0"/>
              <a:pPr>
                <a:defRPr/>
              </a:pPr>
              <a:t>15</a:t>
            </a:fld>
            <a:endParaRPr lang="es-ES" altLang="x-none" b="0"/>
          </a:p>
        </p:txBody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809F8186-9482-FE43-8D68-32FCB9EBD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x-none"/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877F1E78-92B3-5B49-A11E-992292BE746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7350" cy="40957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47770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B42AE6-3447-F441-9EDB-38F945F3E7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C38715F-9DE3-B842-9A0E-BEC363F9A758}" type="slidenum">
              <a:rPr lang="es-ES" altLang="x-none" b="0" smtClean="0"/>
              <a:pPr>
                <a:defRPr/>
              </a:pPr>
              <a:t>3</a:t>
            </a:fld>
            <a:endParaRPr lang="es-ES" altLang="x-none" b="0"/>
          </a:p>
        </p:txBody>
      </p:sp>
      <p:sp>
        <p:nvSpPr>
          <p:cNvPr id="75778" name="Text Box 2">
            <a:extLst>
              <a:ext uri="{FF2B5EF4-FFF2-40B4-BE49-F238E27FC236}">
                <a16:creationId xmlns:a16="http://schemas.microsoft.com/office/drawing/2014/main" id="{B8C7DA9C-1C7A-F644-9436-5DB4565C5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x-none"/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8C840FD5-788D-B84F-BBD9-67B671AFE271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7350" cy="40957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4913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B750C6-0C16-D541-88EA-C15371CE7D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A155936E-C711-9148-B7D1-6F1839812D30}" type="slidenum">
              <a:rPr lang="es-ES" altLang="x-none" b="0" smtClean="0"/>
              <a:pPr>
                <a:defRPr/>
              </a:pPr>
              <a:t>4</a:t>
            </a:fld>
            <a:endParaRPr lang="es-ES" altLang="x-none" b="0"/>
          </a:p>
        </p:txBody>
      </p:sp>
      <p:sp>
        <p:nvSpPr>
          <p:cNvPr id="77826" name="Text Box 2">
            <a:extLst>
              <a:ext uri="{FF2B5EF4-FFF2-40B4-BE49-F238E27FC236}">
                <a16:creationId xmlns:a16="http://schemas.microsoft.com/office/drawing/2014/main" id="{CD76418F-45E7-2144-A42A-ED807C74E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x-none"/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F4E467FF-B941-AC44-AE24-A507F27C75D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7350" cy="40957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75673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ext Box 1">
            <a:extLst>
              <a:ext uri="{FF2B5EF4-FFF2-40B4-BE49-F238E27FC236}">
                <a16:creationId xmlns:a16="http://schemas.microsoft.com/office/drawing/2014/main" id="{B56942AD-11E2-F547-B718-7CE9D76DE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1378" name="Text Box 2">
            <a:extLst>
              <a:ext uri="{FF2B5EF4-FFF2-40B4-BE49-F238E27FC236}">
                <a16:creationId xmlns:a16="http://schemas.microsoft.com/office/drawing/2014/main" id="{E45BED7A-F921-B540-B3B1-3F52B17C528E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7350" cy="40957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ca-ES" altLang="ca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68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ext Box 1">
            <a:extLst>
              <a:ext uri="{FF2B5EF4-FFF2-40B4-BE49-F238E27FC236}">
                <a16:creationId xmlns:a16="http://schemas.microsoft.com/office/drawing/2014/main" id="{6BE7D8B6-1B16-C94D-BE25-5DCB64F7D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426" name="Text Box 2">
            <a:extLst>
              <a:ext uri="{FF2B5EF4-FFF2-40B4-BE49-F238E27FC236}">
                <a16:creationId xmlns:a16="http://schemas.microsoft.com/office/drawing/2014/main" id="{7AFD63A7-7693-DE4F-9126-52167CAA46E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7350" cy="40957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ca-ES" altLang="ca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38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ext Box 1">
            <a:extLst>
              <a:ext uri="{FF2B5EF4-FFF2-40B4-BE49-F238E27FC236}">
                <a16:creationId xmlns:a16="http://schemas.microsoft.com/office/drawing/2014/main" id="{06DCF3F1-911B-FE42-95A9-9AE5B0740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5474" name="Text Box 2">
            <a:extLst>
              <a:ext uri="{FF2B5EF4-FFF2-40B4-BE49-F238E27FC236}">
                <a16:creationId xmlns:a16="http://schemas.microsoft.com/office/drawing/2014/main" id="{75F23AEF-D1D2-AB43-8DFC-6E710A7F2CF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7350" cy="40957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ca-ES" altLang="ca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65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ext Box 1">
            <a:extLst>
              <a:ext uri="{FF2B5EF4-FFF2-40B4-BE49-F238E27FC236}">
                <a16:creationId xmlns:a16="http://schemas.microsoft.com/office/drawing/2014/main" id="{06DCF3F1-911B-FE42-95A9-9AE5B0740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5474" name="Text Box 2">
            <a:extLst>
              <a:ext uri="{FF2B5EF4-FFF2-40B4-BE49-F238E27FC236}">
                <a16:creationId xmlns:a16="http://schemas.microsoft.com/office/drawing/2014/main" id="{75F23AEF-D1D2-AB43-8DFC-6E710A7F2CF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7350" cy="40957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ca-ES" altLang="ca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771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ext Box 1">
            <a:extLst>
              <a:ext uri="{FF2B5EF4-FFF2-40B4-BE49-F238E27FC236}">
                <a16:creationId xmlns:a16="http://schemas.microsoft.com/office/drawing/2014/main" id="{06DCF3F1-911B-FE42-95A9-9AE5B0740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5474" name="Text Box 2">
            <a:extLst>
              <a:ext uri="{FF2B5EF4-FFF2-40B4-BE49-F238E27FC236}">
                <a16:creationId xmlns:a16="http://schemas.microsoft.com/office/drawing/2014/main" id="{75F23AEF-D1D2-AB43-8DFC-6E710A7F2CF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7350" cy="40957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ca-ES" altLang="ca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804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ext Box 1">
            <a:extLst>
              <a:ext uri="{FF2B5EF4-FFF2-40B4-BE49-F238E27FC236}">
                <a16:creationId xmlns:a16="http://schemas.microsoft.com/office/drawing/2014/main" id="{06DCF3F1-911B-FE42-95A9-9AE5B0740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5474" name="Text Box 2">
            <a:extLst>
              <a:ext uri="{FF2B5EF4-FFF2-40B4-BE49-F238E27FC236}">
                <a16:creationId xmlns:a16="http://schemas.microsoft.com/office/drawing/2014/main" id="{75F23AEF-D1D2-AB43-8DFC-6E710A7F2CF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7350" cy="40957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ca-ES" altLang="ca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1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B5AA-4911-2148-9823-5FA7AFEF3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C39D7-8326-5845-AF87-A8CC22710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BBE5-46CB-1146-820A-158E01FC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6AD-1474-8249-8827-196F41D8742A}" type="datetimeFigureOut">
              <a:rPr lang="es-ES" smtClean="0"/>
              <a:t>24/9/19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9A48-0DD6-9546-881E-C077B655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419FA-76A9-C941-9D50-BAF2F83E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D2AE-8F5E-C244-AA28-544C489F28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4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8F4A-23C9-5547-9499-4FA9757B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E721E-DF60-9046-9E8D-AD0FE65EC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A95C-6B7B-3A49-B95D-5D1F6EC1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6AD-1474-8249-8827-196F41D8742A}" type="datetimeFigureOut">
              <a:rPr lang="es-ES" smtClean="0"/>
              <a:t>24/9/19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54BC3-810A-874D-B4C2-9ED8EAB9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5DA21-DC9E-3542-9080-443A132D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D2AE-8F5E-C244-AA28-544C489F28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30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27C78-8C82-6B4F-BD9A-62C7D7455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3DE6F-CAEB-694A-8BA0-F202470CA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CC433-ACC0-394C-813F-55D225EC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6AD-1474-8249-8827-196F41D8742A}" type="datetimeFigureOut">
              <a:rPr lang="es-ES" smtClean="0"/>
              <a:t>24/9/19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64CD-F4FE-AE4D-A2A4-2DB9B1D7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D480D-6E03-D242-A4C1-DAE18110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D2AE-8F5E-C244-AA28-544C489F28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61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720923-2D88-B74D-A39C-39C8E23453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098A61-4C28-4143-A6FA-BFB8C78075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x-none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E974A8-335D-4042-B3B4-F20B37DABF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1F6DB-DCFF-C942-B073-93E68FFD0E25}" type="slidenum">
              <a:rPr lang="es-ES" altLang="x-none"/>
              <a:pPr>
                <a:defRPr/>
              </a:pPr>
              <a:t>‹#›</a:t>
            </a:fld>
            <a:endParaRPr lang="es-ES" altLang="x-none"/>
          </a:p>
        </p:txBody>
      </p:sp>
    </p:spTree>
    <p:extLst>
      <p:ext uri="{BB962C8B-B14F-4D97-AF65-F5344CB8AC3E}">
        <p14:creationId xmlns:p14="http://schemas.microsoft.com/office/powerpoint/2010/main" val="416185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F2AA-E367-7147-8CB6-AE509C26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0723-AB3E-3E48-A5EB-268AD566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5FBF-FF78-034A-81C0-6C59A7DD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6AD-1474-8249-8827-196F41D8742A}" type="datetimeFigureOut">
              <a:rPr lang="es-ES" smtClean="0"/>
              <a:t>24/9/19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97D94-0397-BE45-9E44-1ABBE65F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63A8-19F4-E142-B30B-EA7B87FD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D2AE-8F5E-C244-AA28-544C489F28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13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FBB6-D07A-F44D-8D99-A0EB09C6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AF9BD-FA51-034B-BE49-98D2BE6F7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A93B-BFEC-3546-8678-71083177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6AD-1474-8249-8827-196F41D8742A}" type="datetimeFigureOut">
              <a:rPr lang="es-ES" smtClean="0"/>
              <a:t>24/9/19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F3219-A793-F145-AD24-63B389F1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0D04D-6668-E043-B03B-75787B79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D2AE-8F5E-C244-AA28-544C489F28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84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0DD6-F36D-DC48-ACD9-124A8321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D7822-A831-2D47-9D91-3306358FC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7F543-B508-FF48-BEF8-D02334DA4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47378-4738-9547-9606-F3B89C1D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6AD-1474-8249-8827-196F41D8742A}" type="datetimeFigureOut">
              <a:rPr lang="es-ES" smtClean="0"/>
              <a:t>24/9/19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FBC95-3636-7542-823C-0CE3BB5A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068AF-F57B-B34C-8D36-F536C4F9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D2AE-8F5E-C244-AA28-544C489F28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52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08B-0FAD-D640-BDC8-2F0C6037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94C1B-E944-8E48-A521-5CD8F3369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7F71A-8CCD-6742-87C8-6A936DDAE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3E5AD-84FB-C54E-9A18-C430AFE65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BED26-21C7-AD4B-BF91-EFE040FAC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B9841-A1FB-3A45-B9F1-5E3BAF47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6AD-1474-8249-8827-196F41D8742A}" type="datetimeFigureOut">
              <a:rPr lang="es-ES" smtClean="0"/>
              <a:t>24/9/19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A6986-AE94-9148-A9F6-081FDE18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26A40-7DCD-134E-AAC9-210D9C9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D2AE-8F5E-C244-AA28-544C489F28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11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1C99-1B71-8642-B388-506B599C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19AD0-094A-5F4D-B833-705ABC26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6AD-1474-8249-8827-196F41D8742A}" type="datetimeFigureOut">
              <a:rPr lang="es-ES" smtClean="0"/>
              <a:t>24/9/19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9BAD5-F6DD-A641-99E7-50B15A92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89AA1-A374-3745-9A8B-7E028EAE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D2AE-8F5E-C244-AA28-544C489F28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1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336C2-614F-7A4D-A4BA-9C230C44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6AD-1474-8249-8827-196F41D8742A}" type="datetimeFigureOut">
              <a:rPr lang="es-ES" smtClean="0"/>
              <a:t>24/9/19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D3BB8-D272-8542-89AC-C8E4C3EF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27410-B473-774E-A2A4-9CF1D51D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D2AE-8F5E-C244-AA28-544C489F28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76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A29F-B843-5A4B-BFFB-A1FB0B39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A2515-5F8B-2B47-B4DE-73B6E0EDA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ED8A4-5246-7E42-895F-837F7BDAE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8956D-69B2-D548-B018-113D3F52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6AD-1474-8249-8827-196F41D8742A}" type="datetimeFigureOut">
              <a:rPr lang="es-ES" smtClean="0"/>
              <a:t>24/9/19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1CCA9-EDF0-E047-BC62-6FC44B14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E02CF-BD3D-374F-99AF-F3DF9857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D2AE-8F5E-C244-AA28-544C489F28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892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4594-7809-8D48-9CBE-C963524B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3B733-19B1-284E-8E9A-C467B8564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67949-E416-124C-919B-DD1559A1C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E9EB3-B662-2242-A6C6-8F14A4A6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6AD-1474-8249-8827-196F41D8742A}" type="datetimeFigureOut">
              <a:rPr lang="es-ES" smtClean="0"/>
              <a:t>24/9/19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C6D50-BAF0-4C41-875D-75E9AB31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89C00-7C5F-D54A-8887-A2477A09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D2AE-8F5E-C244-AA28-544C489F28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31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39FEE-2AE0-BC41-B5DE-9EFC7EE0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C1EE2-033C-8647-AA18-5AC3AABF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1043-978D-DB4F-825E-9E6D8A0E6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E6AD-1474-8249-8827-196F41D8742A}" type="datetimeFigureOut">
              <a:rPr lang="es-ES" smtClean="0"/>
              <a:t>24/9/19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F8F38-85DD-2D49-8C7C-543BADA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11D6-F447-B647-ADD2-EC7EA488C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1D2AE-8F5E-C244-AA28-544C489F28E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61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3B57-D7B2-E64B-8AD8-42C94D100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Sharp </a:t>
            </a:r>
            <a:r>
              <a:rPr lang="es-ES" dirty="0" err="1"/>
              <a:t>transition</a:t>
            </a:r>
            <a:r>
              <a:rPr lang="es-ES" dirty="0"/>
              <a:t> </a:t>
            </a:r>
            <a:r>
              <a:rPr lang="es-ES" dirty="0" err="1"/>
              <a:t>towards</a:t>
            </a:r>
            <a:r>
              <a:rPr lang="es-ES" dirty="0"/>
              <a:t> </a:t>
            </a:r>
            <a:r>
              <a:rPr lang="es-ES" dirty="0" err="1"/>
              <a:t>shared</a:t>
            </a:r>
            <a:r>
              <a:rPr lang="es-ES" dirty="0"/>
              <a:t> </a:t>
            </a:r>
            <a:r>
              <a:rPr lang="es-ES" dirty="0" err="1"/>
              <a:t>vocabularies</a:t>
            </a:r>
            <a:r>
              <a:rPr lang="es-ES" dirty="0"/>
              <a:t> in </a:t>
            </a:r>
            <a:r>
              <a:rPr lang="es-ES" dirty="0" err="1"/>
              <a:t>multi-agent</a:t>
            </a:r>
            <a:r>
              <a:rPr lang="es-ES" dirty="0"/>
              <a:t> </a:t>
            </a:r>
            <a:r>
              <a:rPr lang="es-ES" dirty="0" err="1"/>
              <a:t>systems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2F1C9-9034-DD49-8A25-53D458A33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BARONCHELLI, FELICI, LORETO, CAGLIOTI, STEELS</a:t>
            </a:r>
          </a:p>
        </p:txBody>
      </p:sp>
    </p:spTree>
    <p:extLst>
      <p:ext uri="{BB962C8B-B14F-4D97-AF65-F5344CB8AC3E}">
        <p14:creationId xmlns:p14="http://schemas.microsoft.com/office/powerpoint/2010/main" val="97192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91E936A4-CA14-E64E-82D2-7639E2E46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1916114"/>
            <a:ext cx="1943100" cy="1152525"/>
          </a:xfrm>
          <a:prstGeom prst="rect">
            <a:avLst/>
          </a:prstGeom>
          <a:noFill/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5E06DED-4A2B-6743-95B0-A92614AAD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4005264"/>
            <a:ext cx="1943100" cy="1152525"/>
          </a:xfrm>
          <a:prstGeom prst="rect">
            <a:avLst/>
          </a:prstGeom>
          <a:noFill/>
          <a:ln w="3816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ED4BB41-7075-6A45-85D8-178965022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1916114"/>
            <a:ext cx="1943100" cy="1152525"/>
          </a:xfrm>
          <a:prstGeom prst="rect">
            <a:avLst/>
          </a:prstGeom>
          <a:noFill/>
          <a:ln w="3816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4FDDEFE8-00E4-9C48-B1C6-DDC2BBE9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005264"/>
            <a:ext cx="1943100" cy="1152525"/>
          </a:xfrm>
          <a:prstGeom prst="rect">
            <a:avLst/>
          </a:prstGeom>
          <a:noFill/>
          <a:ln w="3816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CBD5FE64-50CD-BB49-8E99-507AFBB79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844676"/>
            <a:ext cx="6477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003366"/>
                </a:solidFill>
              </a:rPr>
              <a:t>N1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C9D6C25A-0CD8-1D4C-87DA-6FA2E7B5C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1844676"/>
            <a:ext cx="5397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003300"/>
                </a:solidFill>
              </a:rPr>
              <a:t>N2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10736B8F-E4E2-F54B-8049-4A179132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4" y="4005263"/>
            <a:ext cx="6111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A50021"/>
                </a:solidFill>
              </a:rPr>
              <a:t>N3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0FE9B4E7-203F-CF47-BCBE-222E98EB7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4005263"/>
            <a:ext cx="6492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CC9900"/>
                </a:solidFill>
              </a:rPr>
              <a:t>N4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69BF79B5-5556-4349-829E-74C04B55B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5" y="1484313"/>
            <a:ext cx="865188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/>
              <a:t>S=3</a:t>
            </a:r>
          </a:p>
          <a:p>
            <a:pPr>
              <a:spcBef>
                <a:spcPts val="1125"/>
              </a:spcBef>
              <a:defRPr/>
            </a:pPr>
            <a:r>
              <a:rPr lang="ca-ES" altLang="x-none" dirty="0"/>
              <a:t>H=2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0C14B9AD-F964-9846-818A-D8CA641CB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484439"/>
            <a:ext cx="114356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 dirty="0" err="1"/>
              <a:t>zovzjgmv</a:t>
            </a:r>
            <a:endParaRPr lang="es-ES_tradnl" altLang="x-none" dirty="0"/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5EC5B3FD-4F06-6348-B7F7-D7ED339C5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1" y="5876925"/>
            <a:ext cx="18716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/>
              <a:t>SUCCESS=0</a:t>
            </a:r>
          </a:p>
        </p:txBody>
      </p:sp>
      <p:sp>
        <p:nvSpPr>
          <p:cNvPr id="35852" name="Rectangle 12">
            <a:extLst>
              <a:ext uri="{FF2B5EF4-FFF2-40B4-BE49-F238E27FC236}">
                <a16:creationId xmlns:a16="http://schemas.microsoft.com/office/drawing/2014/main" id="{78FB16C1-3915-1543-AD4A-FE745EB89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4581526"/>
            <a:ext cx="115638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 dirty="0" err="1"/>
              <a:t>ezlmnchs</a:t>
            </a:r>
            <a:endParaRPr lang="es-ES_tradnl" altLang="x-none" dirty="0"/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64871D58-19C4-D24A-AB52-D50FFB21F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221663" cy="1135062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altLang="x-none" dirty="0"/>
              <a:t>EJEMPLO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156663F-D38B-AF41-8741-3107821F6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845" y="2511370"/>
            <a:ext cx="114356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 dirty="0" err="1"/>
              <a:t>zovzjgmv</a:t>
            </a:r>
            <a:endParaRPr lang="es-ES_tradnl" altLang="x-none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1002D7B-0D66-B64D-AAD2-3402265AD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659" y="4581526"/>
            <a:ext cx="114356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 dirty="0" err="1"/>
              <a:t>zovzjgmv</a:t>
            </a:r>
            <a:endParaRPr lang="es-ES_tradnl" altLang="x-none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73CA3958-6EF5-1E4E-93F9-50E093A5B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682" y="2112926"/>
            <a:ext cx="115638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 dirty="0" err="1"/>
              <a:t>ezlmnchs</a:t>
            </a:r>
            <a:endParaRPr lang="es-ES_tradnl" altLang="x-none" dirty="0"/>
          </a:p>
        </p:txBody>
      </p:sp>
    </p:spTree>
    <p:extLst>
      <p:ext uri="{BB962C8B-B14F-4D97-AF65-F5344CB8AC3E}">
        <p14:creationId xmlns:p14="http://schemas.microsoft.com/office/powerpoint/2010/main" val="1048854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1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86434C2-068B-FC45-87A1-295E1345A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altLang="x-none" dirty="0"/>
              <a:t>QUÉ ESTUDIA EL MODELO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75F14F0-8599-0843-9A5F-7456D87C1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398142"/>
            <a:ext cx="8229600" cy="398360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/>
          <a:p>
            <a:pPr defTabSz="449263">
              <a:spcBef>
                <a:spcPts val="600"/>
              </a:spcBef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altLang="x-none" dirty="0"/>
              <a:t>¿Siempre se llega a una palabra consenso?</a:t>
            </a:r>
          </a:p>
          <a:p>
            <a:pPr defTabSz="449263">
              <a:spcBef>
                <a:spcPts val="600"/>
              </a:spcBef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altLang="x-none" dirty="0"/>
              <a:t>Parámetros de investigación:</a:t>
            </a:r>
          </a:p>
          <a:p>
            <a:pPr marL="722313" lvl="1" indent="-265113" defTabSz="44926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altLang="x-none" dirty="0"/>
              <a:t>El índice de éxito en la comunicación</a:t>
            </a:r>
          </a:p>
          <a:p>
            <a:pPr marL="722313" lvl="1" indent="-265113" defTabSz="44926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altLang="x-none" dirty="0"/>
              <a:t>El tiempo de convergencia: </a:t>
            </a:r>
            <a:r>
              <a:rPr lang="es-ES_tradnl" altLang="x-none" dirty="0" err="1"/>
              <a:t>t</a:t>
            </a:r>
            <a:r>
              <a:rPr lang="es-ES_tradnl" altLang="x-none" baseline="-25000" dirty="0" err="1"/>
              <a:t>conv</a:t>
            </a:r>
            <a:endParaRPr lang="es-ES_tradnl" altLang="x-none" baseline="-25000" dirty="0"/>
          </a:p>
          <a:p>
            <a:pPr marL="722313" lvl="1" indent="-265113" defTabSz="44926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altLang="x-none" dirty="0"/>
              <a:t>El tiempo con el máximo número de palabras: </a:t>
            </a:r>
            <a:r>
              <a:rPr lang="es-ES_tradnl" altLang="x-none" dirty="0" err="1"/>
              <a:t>t</a:t>
            </a:r>
            <a:r>
              <a:rPr lang="es-ES_tradnl" altLang="x-none" baseline="-25000" dirty="0" err="1"/>
              <a:t>max</a:t>
            </a:r>
            <a:endParaRPr lang="es-ES_tradnl" altLang="x-none" baseline="-25000" dirty="0"/>
          </a:p>
          <a:p>
            <a:pPr marL="722313" lvl="1" indent="-265113" defTabSz="44926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altLang="x-none" dirty="0"/>
              <a:t>El máximo número de palabras: </a:t>
            </a:r>
            <a:r>
              <a:rPr lang="es-ES_tradnl" altLang="x-none" dirty="0" err="1"/>
              <a:t>W</a:t>
            </a:r>
            <a:r>
              <a:rPr lang="es-ES_tradnl" altLang="x-none" baseline="-25000" dirty="0" err="1"/>
              <a:t>max</a:t>
            </a:r>
            <a:endParaRPr lang="es-ES_tradnl" altLang="x-none" baseline="-25000" dirty="0"/>
          </a:p>
          <a:p>
            <a:pPr marL="722313" lvl="1" indent="-265113" defTabSz="44926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altLang="x-none" dirty="0"/>
              <a:t>El número máximo de palabras diferentes: </a:t>
            </a:r>
            <a:r>
              <a:rPr lang="es-ES_tradnl" altLang="x-none" dirty="0" err="1"/>
              <a:t>W</a:t>
            </a:r>
            <a:r>
              <a:rPr lang="es-ES_tradnl" altLang="x-none" baseline="-25000" dirty="0" err="1"/>
              <a:t>dif</a:t>
            </a:r>
            <a:endParaRPr lang="es-ES_tradnl" altLang="x-none" baseline="-25000" dirty="0"/>
          </a:p>
          <a:p>
            <a:pPr defTabSz="449263">
              <a:spcBef>
                <a:spcPts val="500"/>
              </a:spcBef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altLang="x-none" dirty="0"/>
              <a:t>Se puede aplicar a diferentes poblaciones</a:t>
            </a:r>
          </a:p>
        </p:txBody>
      </p:sp>
    </p:spTree>
    <p:extLst>
      <p:ext uri="{BB962C8B-B14F-4D97-AF65-F5344CB8AC3E}">
        <p14:creationId xmlns:p14="http://schemas.microsoft.com/office/powerpoint/2010/main" val="3642929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>
            <a:extLst>
              <a:ext uri="{FF2B5EF4-FFF2-40B4-BE49-F238E27FC236}">
                <a16:creationId xmlns:a16="http://schemas.microsoft.com/office/drawing/2014/main" id="{9FB3C110-D63A-E443-A3E2-E6CF0AF19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52513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90115" name="Rectangle 3">
            <a:extLst>
              <a:ext uri="{FF2B5EF4-FFF2-40B4-BE49-F238E27FC236}">
                <a16:creationId xmlns:a16="http://schemas.microsoft.com/office/drawing/2014/main" id="{72A49FC9-47B3-CE45-8B87-DBE9C429B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ca-ES" altLang="x-none" dirty="0"/>
              <a:t>RESULTADOS</a:t>
            </a: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A5DF1A72-1FAF-C947-890C-3247EFB32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1" y="1635126"/>
            <a:ext cx="2411413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ts val="1125"/>
              </a:spcBef>
              <a:buClr>
                <a:srgbClr val="000000"/>
              </a:buClr>
              <a:buNone/>
              <a:defRPr/>
            </a:pPr>
            <a:r>
              <a:rPr lang="es-ES_tradnl" altLang="x-none" sz="1800">
                <a:solidFill>
                  <a:srgbClr val="000000"/>
                </a:solidFill>
              </a:rPr>
              <a:t>300 Agentes</a:t>
            </a:r>
          </a:p>
          <a:p>
            <a:pPr algn="r">
              <a:spcBef>
                <a:spcPts val="1125"/>
              </a:spcBef>
              <a:buClr>
                <a:srgbClr val="000000"/>
              </a:buClr>
              <a:buNone/>
              <a:defRPr/>
            </a:pPr>
            <a:r>
              <a:rPr lang="es-ES_tradnl" altLang="x-none" sz="1800">
                <a:solidFill>
                  <a:srgbClr val="000000"/>
                </a:solidFill>
              </a:rPr>
              <a:t>Media 100 veces</a:t>
            </a:r>
          </a:p>
        </p:txBody>
      </p:sp>
      <p:sp>
        <p:nvSpPr>
          <p:cNvPr id="90117" name="AutoShape 5">
            <a:extLst>
              <a:ext uri="{FF2B5EF4-FFF2-40B4-BE49-F238E27FC236}">
                <a16:creationId xmlns:a16="http://schemas.microsoft.com/office/drawing/2014/main" id="{573A001B-1C39-6942-9D73-D66577402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6" y="1484313"/>
            <a:ext cx="1655763" cy="431800"/>
          </a:xfrm>
          <a:prstGeom prst="leftArrowCallout">
            <a:avLst>
              <a:gd name="adj1" fmla="val 25000"/>
              <a:gd name="adj2" fmla="val 25000"/>
              <a:gd name="adj3" fmla="val 63909"/>
              <a:gd name="adj4" fmla="val 66667"/>
            </a:avLst>
          </a:prstGeom>
          <a:solidFill>
            <a:srgbClr val="FFFFFF"/>
          </a:solidFill>
          <a:ln w="936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s-ES_tradnl" altLang="x-none" sz="1800">
                <a:solidFill>
                  <a:srgbClr val="000000"/>
                </a:solidFill>
              </a:rPr>
              <a:t>W</a:t>
            </a:r>
            <a:r>
              <a:rPr lang="es-ES_tradnl" altLang="x-none" sz="1800" baseline="-25000">
                <a:solidFill>
                  <a:srgbClr val="000000"/>
                </a:solidFill>
              </a:rPr>
              <a:t>max</a:t>
            </a:r>
          </a:p>
        </p:txBody>
      </p:sp>
      <p:sp>
        <p:nvSpPr>
          <p:cNvPr id="90118" name="AutoShape 6">
            <a:extLst>
              <a:ext uri="{FF2B5EF4-FFF2-40B4-BE49-F238E27FC236}">
                <a16:creationId xmlns:a16="http://schemas.microsoft.com/office/drawing/2014/main" id="{C0E3A035-48BD-4641-A267-CEA2CB3E6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5589588"/>
            <a:ext cx="1655763" cy="431800"/>
          </a:xfrm>
          <a:prstGeom prst="leftArrowCallout">
            <a:avLst>
              <a:gd name="adj1" fmla="val 25000"/>
              <a:gd name="adj2" fmla="val 25000"/>
              <a:gd name="adj3" fmla="val 63909"/>
              <a:gd name="adj4" fmla="val 66667"/>
            </a:avLst>
          </a:prstGeom>
          <a:solidFill>
            <a:srgbClr val="FFFFFF"/>
          </a:solidFill>
          <a:ln w="936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s-ES_tradnl" altLang="x-none" sz="1800">
                <a:solidFill>
                  <a:srgbClr val="000000"/>
                </a:solidFill>
              </a:rPr>
              <a:t>t</a:t>
            </a:r>
            <a:r>
              <a:rPr lang="es-ES_tradnl" altLang="x-none" sz="1800" baseline="-25000">
                <a:solidFill>
                  <a:srgbClr val="000000"/>
                </a:solidFill>
              </a:rPr>
              <a:t>conv</a:t>
            </a:r>
          </a:p>
        </p:txBody>
      </p:sp>
      <p:sp>
        <p:nvSpPr>
          <p:cNvPr id="90119" name="AutoShape 7">
            <a:extLst>
              <a:ext uri="{FF2B5EF4-FFF2-40B4-BE49-F238E27FC236}">
                <a16:creationId xmlns:a16="http://schemas.microsoft.com/office/drawing/2014/main" id="{48C88F17-1CD2-FA43-AD9F-3B724F256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3068638"/>
            <a:ext cx="1655762" cy="431800"/>
          </a:xfrm>
          <a:prstGeom prst="leftArrowCallout">
            <a:avLst>
              <a:gd name="adj1" fmla="val 25000"/>
              <a:gd name="adj2" fmla="val 25000"/>
              <a:gd name="adj3" fmla="val 63909"/>
              <a:gd name="adj4" fmla="val 66667"/>
            </a:avLst>
          </a:prstGeom>
          <a:solidFill>
            <a:srgbClr val="FFFFFF"/>
          </a:solidFill>
          <a:ln w="936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ca-ES" altLang="x-none" sz="180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90120" name="Line 8">
            <a:extLst>
              <a:ext uri="{FF2B5EF4-FFF2-40B4-BE49-F238E27FC236}">
                <a16:creationId xmlns:a16="http://schemas.microsoft.com/office/drawing/2014/main" id="{D9038693-CD69-8845-87AA-3F05A4B75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1628776"/>
            <a:ext cx="1588" cy="4392613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0121" name="AutoShape 9">
            <a:extLst>
              <a:ext uri="{FF2B5EF4-FFF2-40B4-BE49-F238E27FC236}">
                <a16:creationId xmlns:a16="http://schemas.microsoft.com/office/drawing/2014/main" id="{CB3074B0-61A7-A841-B1CA-5A5E2148E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4221163"/>
            <a:ext cx="1655762" cy="431800"/>
          </a:xfrm>
          <a:prstGeom prst="leftArrowCallout">
            <a:avLst>
              <a:gd name="adj1" fmla="val 25000"/>
              <a:gd name="adj2" fmla="val 25000"/>
              <a:gd name="adj3" fmla="val 63909"/>
              <a:gd name="adj4" fmla="val 66667"/>
            </a:avLst>
          </a:prstGeom>
          <a:solidFill>
            <a:srgbClr val="FFFFFF"/>
          </a:solidFill>
          <a:ln w="936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s-ES_tradnl" altLang="x-none" sz="1800">
                <a:solidFill>
                  <a:srgbClr val="000000"/>
                </a:solidFill>
              </a:rPr>
              <a:t>t</a:t>
            </a:r>
            <a:r>
              <a:rPr lang="es-ES_tradnl" altLang="x-none" sz="1800" baseline="-25000">
                <a:solidFill>
                  <a:srgbClr val="000000"/>
                </a:solidFill>
              </a:rPr>
              <a:t>max</a:t>
            </a:r>
          </a:p>
        </p:txBody>
      </p:sp>
      <p:sp>
        <p:nvSpPr>
          <p:cNvPr id="90122" name="AutoShape 10">
            <a:extLst>
              <a:ext uri="{FF2B5EF4-FFF2-40B4-BE49-F238E27FC236}">
                <a16:creationId xmlns:a16="http://schemas.microsoft.com/office/drawing/2014/main" id="{00F821C1-0B94-F844-A870-419D316B5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6" y="5589588"/>
            <a:ext cx="1655763" cy="431800"/>
          </a:xfrm>
          <a:prstGeom prst="leftArrowCallout">
            <a:avLst>
              <a:gd name="adj1" fmla="val 25000"/>
              <a:gd name="adj2" fmla="val 25000"/>
              <a:gd name="adj3" fmla="val 63909"/>
              <a:gd name="adj4" fmla="val 66667"/>
            </a:avLst>
          </a:prstGeom>
          <a:solidFill>
            <a:srgbClr val="FFFFFF"/>
          </a:solidFill>
          <a:ln w="936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Font typeface="Times New Roman" charset="0"/>
              <a:buNone/>
              <a:defRPr/>
            </a:pPr>
            <a:r>
              <a:rPr lang="es-ES_tradnl" altLang="x-none" sz="1800">
                <a:solidFill>
                  <a:srgbClr val="000000"/>
                </a:solidFill>
              </a:rPr>
              <a:t>W</a:t>
            </a:r>
            <a:r>
              <a:rPr lang="es-ES_tradnl" altLang="x-none" sz="1800" baseline="-25000">
                <a:solidFill>
                  <a:srgbClr val="000000"/>
                </a:solidFill>
              </a:rPr>
              <a:t>dif</a:t>
            </a:r>
          </a:p>
        </p:txBody>
      </p:sp>
      <p:sp>
        <p:nvSpPr>
          <p:cNvPr id="90123" name="Line 11">
            <a:extLst>
              <a:ext uri="{FF2B5EF4-FFF2-40B4-BE49-F238E27FC236}">
                <a16:creationId xmlns:a16="http://schemas.microsoft.com/office/drawing/2014/main" id="{A9765B89-85EA-5E48-B8D0-35B993BC1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4789" y="5300664"/>
            <a:ext cx="1587" cy="720725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0124" name="Text Box 12">
            <a:extLst>
              <a:ext uri="{FF2B5EF4-FFF2-40B4-BE49-F238E27FC236}">
                <a16:creationId xmlns:a16="http://schemas.microsoft.com/office/drawing/2014/main" id="{A98D3E45-32F3-5C48-9B2B-FCE59D25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8" y="1628775"/>
            <a:ext cx="19431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buClr>
                <a:srgbClr val="000000"/>
              </a:buClr>
              <a:buNone/>
              <a:defRPr/>
            </a:pPr>
            <a:r>
              <a:rPr lang="es-ES_tradnl" altLang="x-none" sz="1800">
                <a:solidFill>
                  <a:srgbClr val="006600"/>
                </a:solidFill>
              </a:rPr>
              <a:t>Los agentes siempre llegan a un acuerdo: convergencia</a:t>
            </a:r>
          </a:p>
        </p:txBody>
      </p:sp>
      <p:sp>
        <p:nvSpPr>
          <p:cNvPr id="90125" name="Text Box 13">
            <a:extLst>
              <a:ext uri="{FF2B5EF4-FFF2-40B4-BE49-F238E27FC236}">
                <a16:creationId xmlns:a16="http://schemas.microsoft.com/office/drawing/2014/main" id="{170CA681-9A23-304B-8E8D-F4BC83369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9" y="3141664"/>
            <a:ext cx="18002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buClr>
                <a:srgbClr val="000000"/>
              </a:buClr>
              <a:buNone/>
              <a:defRPr/>
            </a:pPr>
            <a:r>
              <a:rPr lang="es-ES_tradnl" altLang="x-none" sz="1800">
                <a:solidFill>
                  <a:srgbClr val="006600"/>
                </a:solidFill>
              </a:rPr>
              <a:t>El juego tiene tres partes</a:t>
            </a:r>
          </a:p>
        </p:txBody>
      </p:sp>
      <p:sp>
        <p:nvSpPr>
          <p:cNvPr id="90126" name="Line 14">
            <a:extLst>
              <a:ext uri="{FF2B5EF4-FFF2-40B4-BE49-F238E27FC236}">
                <a16:creationId xmlns:a16="http://schemas.microsoft.com/office/drawing/2014/main" id="{E9DAF07F-6EC5-454E-A5E1-67C35F083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9" y="5013326"/>
            <a:ext cx="1587" cy="1008063"/>
          </a:xfrm>
          <a:prstGeom prst="lin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0127" name="AutoShape 15">
            <a:extLst>
              <a:ext uri="{FF2B5EF4-FFF2-40B4-BE49-F238E27FC236}">
                <a16:creationId xmlns:a16="http://schemas.microsoft.com/office/drawing/2014/main" id="{ACBC5167-A80D-AD44-9050-492298085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5157789"/>
            <a:ext cx="936625" cy="142875"/>
          </a:xfrm>
          <a:prstGeom prst="leftRightArrow">
            <a:avLst>
              <a:gd name="adj1" fmla="val 50000"/>
              <a:gd name="adj2" fmla="val 130504"/>
            </a:avLst>
          </a:prstGeom>
          <a:solidFill>
            <a:srgbClr val="0066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x-none"/>
          </a:p>
        </p:txBody>
      </p:sp>
      <p:sp>
        <p:nvSpPr>
          <p:cNvPr id="90128" name="AutoShape 16">
            <a:extLst>
              <a:ext uri="{FF2B5EF4-FFF2-40B4-BE49-F238E27FC236}">
                <a16:creationId xmlns:a16="http://schemas.microsoft.com/office/drawing/2014/main" id="{B28ADCEC-7823-CC4E-947C-CE7FFA6BE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4" y="5445126"/>
            <a:ext cx="1944687" cy="144463"/>
          </a:xfrm>
          <a:prstGeom prst="leftRightArrow">
            <a:avLst>
              <a:gd name="adj1" fmla="val 50000"/>
              <a:gd name="adj2" fmla="val 267983"/>
            </a:avLst>
          </a:prstGeom>
          <a:solidFill>
            <a:srgbClr val="0066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x-none"/>
          </a:p>
        </p:txBody>
      </p:sp>
      <p:sp>
        <p:nvSpPr>
          <p:cNvPr id="90129" name="AutoShape 17">
            <a:extLst>
              <a:ext uri="{FF2B5EF4-FFF2-40B4-BE49-F238E27FC236}">
                <a16:creationId xmlns:a16="http://schemas.microsoft.com/office/drawing/2014/main" id="{CFCDEB67-25E5-C94A-92EF-43B0563E5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5300663"/>
            <a:ext cx="2160588" cy="215900"/>
          </a:xfrm>
          <a:prstGeom prst="leftRightArrow">
            <a:avLst>
              <a:gd name="adj1" fmla="val 50000"/>
              <a:gd name="adj2" fmla="val 199220"/>
            </a:avLst>
          </a:prstGeom>
          <a:solidFill>
            <a:srgbClr val="0066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8925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7" grpId="0" animBg="1"/>
      <p:bldP spid="90128" grpId="0" animBg="1"/>
      <p:bldP spid="901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BA42363F-7C6E-6048-BF31-FF84E5D03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27014"/>
            <a:ext cx="8221663" cy="12287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ca-ES" altLang="x-none" dirty="0"/>
              <a:t>RESULTADOS</a:t>
            </a:r>
          </a:p>
        </p:txBody>
      </p:sp>
      <p:graphicFrame>
        <p:nvGraphicFramePr>
          <p:cNvPr id="94211" name="Group 3">
            <a:extLst>
              <a:ext uri="{FF2B5EF4-FFF2-40B4-BE49-F238E27FC236}">
                <a16:creationId xmlns:a16="http://schemas.microsoft.com/office/drawing/2014/main" id="{102DEB68-DCB8-4143-A77D-6FB3CCEE36BC}"/>
              </a:ext>
            </a:extLst>
          </p:cNvPr>
          <p:cNvGraphicFramePr>
            <a:graphicFrameLocks noGrp="1"/>
          </p:cNvGraphicFramePr>
          <p:nvPr/>
        </p:nvGraphicFramePr>
        <p:xfrm>
          <a:off x="2495551" y="1482725"/>
          <a:ext cx="7204075" cy="4749800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ES_tradnl" altLang="x-none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_tradnl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100 Runs</a:t>
                      </a:r>
                    </a:p>
                  </a:txBody>
                  <a:tcPr marT="105840" anchor="ctr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ES_tradnl" altLang="x-none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_tradnl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  <a:r>
                        <a:rPr kumimoji="0" lang="es-ES_tradnl" altLang="x-none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conv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ca-ES" altLang="x-none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SR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ES_tradnl" altLang="x-none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_tradnl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W</a:t>
                      </a:r>
                      <a:r>
                        <a:rPr kumimoji="0" lang="es-ES_tradnl" altLang="x-none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max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ES_tradnl" altLang="x-none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_tradnl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  <a:r>
                        <a:rPr kumimoji="0" lang="es-ES_tradnl" altLang="x-none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max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ES_tradnl" altLang="x-none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_tradnl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W</a:t>
                      </a:r>
                      <a:r>
                        <a:rPr kumimoji="0" lang="es-ES_tradnl" altLang="x-none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dif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s-ES_tradnl" altLang="x-none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s-ES_tradnl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t</a:t>
                      </a:r>
                      <a:r>
                        <a:rPr kumimoji="0" lang="es-ES_tradnl" altLang="x-none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conv</a:t>
                      </a:r>
                      <a:r>
                        <a:rPr kumimoji="0" lang="es-ES_tradnl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/t</a:t>
                      </a:r>
                      <a:r>
                        <a:rPr kumimoji="0" lang="es-ES_tradnl" altLang="x-none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max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50 N</a:t>
                      </a:r>
                    </a:p>
                  </a:txBody>
                  <a:tcPr marT="105840" anchor="ctr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1023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0.48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152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241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4.24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100 N</a:t>
                      </a:r>
                    </a:p>
                  </a:txBody>
                  <a:tcPr marT="105840" anchor="ctr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2420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0.42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398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635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49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3.81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150 N</a:t>
                      </a:r>
                    </a:p>
                  </a:txBody>
                  <a:tcPr marT="105840" anchor="ctr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3988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0.39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694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1129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74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3.53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200 N</a:t>
                      </a:r>
                    </a:p>
                  </a:txBody>
                  <a:tcPr marT="105840" anchor="ctr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6064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0.36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1058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1733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100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3.49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250 N</a:t>
                      </a:r>
                    </a:p>
                  </a:txBody>
                  <a:tcPr marT="105840" anchor="ctr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8141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0.35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1431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2343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124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3.47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300 N</a:t>
                      </a:r>
                    </a:p>
                  </a:txBody>
                  <a:tcPr marT="105840" anchor="ctr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10076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0.34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1871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3098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149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3.25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350 N</a:t>
                      </a:r>
                    </a:p>
                  </a:txBody>
                  <a:tcPr marT="105840" anchor="ctr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12563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0.33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2330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3947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175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3.18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400 N</a:t>
                      </a:r>
                    </a:p>
                  </a:txBody>
                  <a:tcPr marT="105840" anchor="ctr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14636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0.31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2841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ca-E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4617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200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3.17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800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450 N</a:t>
                      </a:r>
                    </a:p>
                  </a:txBody>
                  <a:tcPr marT="105840" anchor="ctr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17365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0.31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3334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ca-E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5543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225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3.13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1800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</a:rPr>
                        <a:t>500 N</a:t>
                      </a:r>
                    </a:p>
                  </a:txBody>
                  <a:tcPr marT="105840" anchor="ctr" horzOverflow="overflow">
                    <a:lnL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19990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ca-E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0.31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3894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6537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250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4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ca-E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3.05</a:t>
                      </a:r>
                    </a:p>
                  </a:txBody>
                  <a:tcPr marT="105840" anchor="ctr" horzOverflow="overflow">
                    <a:lnL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383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>
            <a:extLst>
              <a:ext uri="{FF2B5EF4-FFF2-40B4-BE49-F238E27FC236}">
                <a16:creationId xmlns:a16="http://schemas.microsoft.com/office/drawing/2014/main" id="{66AC2894-3CB7-924C-92C0-3E842271B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1052513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96259" name="Rectangle 3">
            <a:extLst>
              <a:ext uri="{FF2B5EF4-FFF2-40B4-BE49-F238E27FC236}">
                <a16:creationId xmlns:a16="http://schemas.microsoft.com/office/drawing/2014/main" id="{92C64291-2F42-6445-90AA-F01B60A3D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ca-ES" altLang="x-none" dirty="0"/>
              <a:t>RESULTADOS</a:t>
            </a: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D9614DDA-95E0-4944-A40D-681609F98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4" y="3213100"/>
            <a:ext cx="3025775" cy="2738438"/>
          </a:xfrm>
          <a:prstGeom prst="rect">
            <a:avLst/>
          </a:prstGeom>
          <a:solidFill>
            <a:srgbClr val="FFFFFF"/>
          </a:solidFill>
          <a:ln w="936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buClr>
                <a:srgbClr val="000000"/>
              </a:buClr>
              <a:buNone/>
              <a:defRPr/>
            </a:pPr>
            <a:r>
              <a:rPr lang="es-ES_tradnl" altLang="x-none" sz="1800">
                <a:solidFill>
                  <a:srgbClr val="003300"/>
                </a:solidFill>
              </a:rPr>
              <a:t>t</a:t>
            </a:r>
            <a:r>
              <a:rPr lang="es-ES_tradnl" altLang="x-none" sz="1800" baseline="-25000">
                <a:solidFill>
                  <a:srgbClr val="003300"/>
                </a:solidFill>
              </a:rPr>
              <a:t>max</a:t>
            </a:r>
            <a:r>
              <a:rPr lang="en-US" altLang="x-none" sz="1800">
                <a:solidFill>
                  <a:srgbClr val="003300"/>
                </a:solidFill>
                <a:ea typeface="Arial" charset="0"/>
                <a:cs typeface="Arial" charset="0"/>
              </a:rPr>
              <a:t>~ </a:t>
            </a:r>
            <a:r>
              <a:rPr lang="es-ES_tradnl" altLang="x-none" sz="1800">
                <a:solidFill>
                  <a:srgbClr val="003300"/>
                </a:solidFill>
              </a:rPr>
              <a:t>N</a:t>
            </a:r>
            <a:r>
              <a:rPr lang="es-ES_tradnl" altLang="x-none" sz="1800" baseline="30000">
                <a:solidFill>
                  <a:srgbClr val="003300"/>
                </a:solidFill>
              </a:rPr>
              <a:t>1.4</a:t>
            </a:r>
          </a:p>
          <a:p>
            <a:pPr>
              <a:spcBef>
                <a:spcPts val="1125"/>
              </a:spcBef>
              <a:buClr>
                <a:srgbClr val="000000"/>
              </a:buClr>
              <a:buNone/>
              <a:defRPr/>
            </a:pPr>
            <a:r>
              <a:rPr lang="es-ES_tradnl" altLang="x-none" sz="1800">
                <a:solidFill>
                  <a:srgbClr val="003300"/>
                </a:solidFill>
              </a:rPr>
              <a:t>t</a:t>
            </a:r>
            <a:r>
              <a:rPr lang="es-ES_tradnl" altLang="x-none" sz="1800" baseline="-25000">
                <a:solidFill>
                  <a:srgbClr val="003300"/>
                </a:solidFill>
              </a:rPr>
              <a:t>conv </a:t>
            </a:r>
            <a:r>
              <a:rPr lang="en-US" altLang="x-none" sz="1800">
                <a:solidFill>
                  <a:srgbClr val="003300"/>
                </a:solidFill>
              </a:rPr>
              <a:t>~</a:t>
            </a:r>
            <a:r>
              <a:rPr lang="en-US" altLang="x-none" sz="1800">
                <a:solidFill>
                  <a:srgbClr val="000000"/>
                </a:solidFill>
              </a:rPr>
              <a:t> </a:t>
            </a:r>
            <a:r>
              <a:rPr lang="es-ES_tradnl" altLang="x-none" sz="1800">
                <a:solidFill>
                  <a:srgbClr val="003300"/>
                </a:solidFill>
              </a:rPr>
              <a:t>N</a:t>
            </a:r>
            <a:r>
              <a:rPr lang="es-ES_tradnl" altLang="x-none" sz="1800" baseline="30000">
                <a:solidFill>
                  <a:srgbClr val="003300"/>
                </a:solidFill>
              </a:rPr>
              <a:t>1.6</a:t>
            </a:r>
          </a:p>
          <a:p>
            <a:pPr>
              <a:spcBef>
                <a:spcPts val="1125"/>
              </a:spcBef>
              <a:buClr>
                <a:srgbClr val="000000"/>
              </a:buClr>
              <a:buNone/>
              <a:defRPr/>
            </a:pPr>
            <a:r>
              <a:rPr lang="es-ES_tradnl" altLang="x-none" sz="1800">
                <a:solidFill>
                  <a:srgbClr val="003300"/>
                </a:solidFill>
              </a:rPr>
              <a:t>W</a:t>
            </a:r>
            <a:r>
              <a:rPr lang="es-ES_tradnl" altLang="x-none" sz="1800" baseline="-25000">
                <a:solidFill>
                  <a:srgbClr val="003300"/>
                </a:solidFill>
              </a:rPr>
              <a:t>max </a:t>
            </a:r>
            <a:r>
              <a:rPr lang="en-US" altLang="x-none" sz="1800">
                <a:solidFill>
                  <a:srgbClr val="003300"/>
                </a:solidFill>
              </a:rPr>
              <a:t>~</a:t>
            </a:r>
            <a:r>
              <a:rPr lang="en-US" altLang="x-none" sz="1800">
                <a:solidFill>
                  <a:srgbClr val="000000"/>
                </a:solidFill>
              </a:rPr>
              <a:t> </a:t>
            </a:r>
            <a:r>
              <a:rPr lang="es-ES_tradnl" altLang="x-none" sz="1800">
                <a:solidFill>
                  <a:srgbClr val="003300"/>
                </a:solidFill>
              </a:rPr>
              <a:t>3/5t</a:t>
            </a:r>
            <a:r>
              <a:rPr lang="es-ES_tradnl" altLang="x-none" sz="1800" baseline="-25000">
                <a:solidFill>
                  <a:srgbClr val="003300"/>
                </a:solidFill>
              </a:rPr>
              <a:t>max</a:t>
            </a:r>
          </a:p>
          <a:p>
            <a:pPr>
              <a:spcBef>
                <a:spcPts val="1125"/>
              </a:spcBef>
              <a:buClr>
                <a:srgbClr val="000000"/>
              </a:buClr>
              <a:buNone/>
              <a:defRPr/>
            </a:pPr>
            <a:r>
              <a:rPr lang="es-ES_tradnl" altLang="x-none" sz="1800">
                <a:solidFill>
                  <a:srgbClr val="003300"/>
                </a:solidFill>
              </a:rPr>
              <a:t>W</a:t>
            </a:r>
            <a:r>
              <a:rPr lang="es-ES_tradnl" altLang="x-none" sz="1800" baseline="-25000">
                <a:solidFill>
                  <a:srgbClr val="003300"/>
                </a:solidFill>
              </a:rPr>
              <a:t>dif </a:t>
            </a:r>
            <a:r>
              <a:rPr lang="en-US" altLang="x-none" sz="1800">
                <a:solidFill>
                  <a:srgbClr val="003300"/>
                </a:solidFill>
              </a:rPr>
              <a:t>~</a:t>
            </a:r>
            <a:r>
              <a:rPr lang="en-US" altLang="x-none" sz="1800">
                <a:solidFill>
                  <a:srgbClr val="000000"/>
                </a:solidFill>
              </a:rPr>
              <a:t> </a:t>
            </a:r>
            <a:r>
              <a:rPr lang="es-ES_tradnl" altLang="x-none" sz="1800">
                <a:solidFill>
                  <a:srgbClr val="003300"/>
                </a:solidFill>
              </a:rPr>
              <a:t>N/2</a:t>
            </a:r>
          </a:p>
          <a:p>
            <a:pPr>
              <a:spcBef>
                <a:spcPts val="1125"/>
              </a:spcBef>
              <a:buClr>
                <a:srgbClr val="000000"/>
              </a:buClr>
              <a:buNone/>
              <a:defRPr/>
            </a:pPr>
            <a:r>
              <a:rPr lang="es-ES_tradnl" altLang="x-none" sz="1800">
                <a:solidFill>
                  <a:srgbClr val="003300"/>
                </a:solidFill>
              </a:rPr>
              <a:t>SR decerece with N</a:t>
            </a:r>
          </a:p>
          <a:p>
            <a:pPr>
              <a:spcBef>
                <a:spcPts val="1125"/>
              </a:spcBef>
              <a:buClr>
                <a:srgbClr val="000000"/>
              </a:buClr>
              <a:buNone/>
              <a:defRPr/>
            </a:pPr>
            <a:r>
              <a:rPr lang="es-ES_tradnl" altLang="x-none" sz="1800">
                <a:solidFill>
                  <a:srgbClr val="003300"/>
                </a:solidFill>
              </a:rPr>
              <a:t>t</a:t>
            </a:r>
            <a:r>
              <a:rPr lang="es-ES_tradnl" altLang="x-none" sz="1800" baseline="-25000">
                <a:solidFill>
                  <a:srgbClr val="003300"/>
                </a:solidFill>
              </a:rPr>
              <a:t>conv</a:t>
            </a:r>
            <a:r>
              <a:rPr lang="es-ES_tradnl" altLang="x-none" sz="1800">
                <a:solidFill>
                  <a:srgbClr val="003300"/>
                </a:solidFill>
              </a:rPr>
              <a:t>/t</a:t>
            </a:r>
            <a:r>
              <a:rPr lang="es-ES_tradnl" altLang="x-none" sz="1800" baseline="-25000">
                <a:solidFill>
                  <a:srgbClr val="003300"/>
                </a:solidFill>
              </a:rPr>
              <a:t>max</a:t>
            </a:r>
            <a:r>
              <a:rPr lang="es-ES_tradnl" altLang="x-none" sz="1800">
                <a:solidFill>
                  <a:srgbClr val="003300"/>
                </a:solidFill>
              </a:rPr>
              <a:t> decrece 			(¿oscilación?)</a:t>
            </a:r>
          </a:p>
        </p:txBody>
      </p:sp>
    </p:spTree>
    <p:extLst>
      <p:ext uri="{BB962C8B-B14F-4D97-AF65-F5344CB8AC3E}">
        <p14:creationId xmlns:p14="http://schemas.microsoft.com/office/powerpoint/2010/main" val="4177009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>
            <a:extLst>
              <a:ext uri="{FF2B5EF4-FFF2-40B4-BE49-F238E27FC236}">
                <a16:creationId xmlns:a16="http://schemas.microsoft.com/office/drawing/2014/main" id="{75705A32-90E6-954F-A645-550C3B0F5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052513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98307" name="Rectangle 3">
            <a:extLst>
              <a:ext uri="{FF2B5EF4-FFF2-40B4-BE49-F238E27FC236}">
                <a16:creationId xmlns:a16="http://schemas.microsoft.com/office/drawing/2014/main" id="{EB9DDA52-8267-8048-B987-D4278A876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ca-ES" altLang="x-none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364612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6930-67BB-B343-9B61-C48D33D2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CUESTIONAMIENTOS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865E-C642-CE4B-B25F-1EBE7FA7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¿Por qué los agentes están definidos con unas capacidades cognitivas casi nulas?</a:t>
            </a:r>
          </a:p>
          <a:p>
            <a:r>
              <a:rPr lang="es-ES" dirty="0"/>
              <a:t>¿Cómo se incrementa la complejidad cuando hay que nombrar más de un objeto?</a:t>
            </a:r>
          </a:p>
          <a:p>
            <a:r>
              <a:rPr lang="es-ES" dirty="0"/>
              <a:t>¿Es realista la igualdad comunicativa del modelo?</a:t>
            </a:r>
          </a:p>
          <a:p>
            <a:r>
              <a:rPr lang="es-ES" dirty="0"/>
              <a:t>¿Se pueden diseñar comunidades de agentes donde hay grupos con protocolos especiales de comunicación?</a:t>
            </a:r>
          </a:p>
        </p:txBody>
      </p:sp>
    </p:spTree>
    <p:extLst>
      <p:ext uri="{BB962C8B-B14F-4D97-AF65-F5344CB8AC3E}">
        <p14:creationId xmlns:p14="http://schemas.microsoft.com/office/powerpoint/2010/main" val="770840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C56E-6C01-FD4F-99B3-3D17AE2C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RESUMEN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40FC-661A-214E-9579-BA3E0A3E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modelo estudia el proceso de emergencia del lenguaje desde la perspectiva más simple posible.</a:t>
            </a:r>
          </a:p>
          <a:p>
            <a:r>
              <a:rPr lang="es-ES" dirty="0"/>
              <a:t>Modelo </a:t>
            </a:r>
            <a:r>
              <a:rPr lang="es-ES" dirty="0" err="1"/>
              <a:t>agencial</a:t>
            </a:r>
            <a:r>
              <a:rPr lang="es-ES" dirty="0"/>
              <a:t> de auto-organización que remite a los sistemas complejos.</a:t>
            </a:r>
          </a:p>
          <a:p>
            <a:r>
              <a:rPr lang="es-ES" dirty="0"/>
              <a:t>La distribución de los inventarios léxicos se puede estudiar desde la Ley de </a:t>
            </a:r>
            <a:r>
              <a:rPr lang="es-ES" dirty="0" err="1"/>
              <a:t>Zipf</a:t>
            </a:r>
            <a:r>
              <a:rPr lang="es-ES" dirty="0"/>
              <a:t>.</a:t>
            </a:r>
          </a:p>
          <a:p>
            <a:r>
              <a:rPr lang="es-ES" dirty="0"/>
              <a:t>La evolución de los sistemas sigue reglas matemáticas escalables con diferente número de agentes.</a:t>
            </a:r>
          </a:p>
        </p:txBody>
      </p:sp>
    </p:spTree>
    <p:extLst>
      <p:ext uri="{BB962C8B-B14F-4D97-AF65-F5344CB8AC3E}">
        <p14:creationId xmlns:p14="http://schemas.microsoft.com/office/powerpoint/2010/main" val="94881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B28CAEE-2A63-AC4B-86D4-5827E3C6B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altLang="x-none" dirty="0"/>
              <a:t>BASES DEL MODELO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C650172-14C7-9749-AF5D-463817EB1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2079322"/>
            <a:ext cx="10065589" cy="408652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/>
          <a:p>
            <a:pPr defTabSz="449263">
              <a:spcBef>
                <a:spcPts val="600"/>
              </a:spcBef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altLang="x-none" dirty="0"/>
              <a:t>Es una variante del </a:t>
            </a:r>
            <a:r>
              <a:rPr lang="es-ES_tradnl" altLang="x-none" dirty="0" err="1"/>
              <a:t>Naming</a:t>
            </a:r>
            <a:r>
              <a:rPr lang="es-ES_tradnl" altLang="x-none" dirty="0"/>
              <a:t> </a:t>
            </a:r>
            <a:r>
              <a:rPr lang="es-ES_tradnl" altLang="x-none" dirty="0" err="1"/>
              <a:t>Game</a:t>
            </a:r>
            <a:r>
              <a:rPr lang="es-ES_tradnl" altLang="x-none" dirty="0"/>
              <a:t> (</a:t>
            </a:r>
            <a:r>
              <a:rPr lang="es-ES_tradnl" altLang="x-none" dirty="0" err="1"/>
              <a:t>Steels</a:t>
            </a:r>
            <a:r>
              <a:rPr lang="es-ES_tradnl" altLang="x-none" dirty="0"/>
              <a:t>, 1999)</a:t>
            </a:r>
          </a:p>
          <a:p>
            <a:pPr defTabSz="449263">
              <a:spcBef>
                <a:spcPts val="600"/>
              </a:spcBef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altLang="x-none" dirty="0"/>
              <a:t>Es busca comprobar si una comunidad de agentes sin conocimientos lingüísticos previos son capaces de ponerse de acuerdo para nombrar un objeto </a:t>
            </a:r>
            <a:r>
              <a:rPr lang="es-ES_tradnl" altLang="x-none" b="1" dirty="0"/>
              <a:t>O (M).</a:t>
            </a:r>
          </a:p>
          <a:p>
            <a:pPr defTabSz="449263">
              <a:spcBef>
                <a:spcPts val="600"/>
              </a:spcBef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altLang="x-none" dirty="0"/>
              <a:t>El modelo [de]muestra que la convergencia lingüística siempre es posible independiente-mente de las condiciones iniciales. </a:t>
            </a:r>
          </a:p>
        </p:txBody>
      </p:sp>
    </p:spTree>
    <p:extLst>
      <p:ext uri="{BB962C8B-B14F-4D97-AF65-F5344CB8AC3E}">
        <p14:creationId xmlns:p14="http://schemas.microsoft.com/office/powerpoint/2010/main" val="274750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22FE24C6-3F68-E941-97B1-AA0E91D24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altLang="x-none" dirty="0"/>
              <a:t>BASES DEL MODELO</a:t>
            </a:r>
          </a:p>
        </p:txBody>
      </p:sp>
      <p:sp>
        <p:nvSpPr>
          <p:cNvPr id="74776" name="Rectangle 24">
            <a:extLst>
              <a:ext uri="{FF2B5EF4-FFF2-40B4-BE49-F238E27FC236}">
                <a16:creationId xmlns:a16="http://schemas.microsoft.com/office/drawing/2014/main" id="{DA22E6A6-E12E-744A-8DA1-BC8DF8F3E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49" y="2139351"/>
            <a:ext cx="10558732" cy="417605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>
            <a:lvl1pPr marL="342900" indent="-342900" defTabSz="449263">
              <a:spcBef>
                <a:spcPct val="20000"/>
              </a:spcBef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22313" indent="-265113" defTabSz="449263">
              <a:spcBef>
                <a:spcPct val="20000"/>
              </a:spcBef>
              <a:buChar char="–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s-ES_tradnl" altLang="x-none" dirty="0"/>
              <a:t>Población de agentes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s-ES_tradnl" altLang="x-none" dirty="0"/>
              <a:t>Se trata de una comunidad sin lenguaje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s-ES_tradnl" altLang="x-none" dirty="0"/>
              <a:t>Sociedad igualitaria. Todos tienen las mismas capacidades y el mismo conocimiento del medio.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s-ES_tradnl" altLang="x-none" dirty="0"/>
              <a:t>Los agentes no saben lo que los otros saben.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s-ES_tradnl" altLang="x-none" dirty="0"/>
              <a:t>Memoria limitada, y sin capacidad de inferencia estadística.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s-ES_tradnl" altLang="x-none" dirty="0"/>
              <a:t>Cualquier agente puede interactuar con cualquier otro. </a:t>
            </a:r>
          </a:p>
        </p:txBody>
      </p:sp>
    </p:spTree>
    <p:extLst>
      <p:ext uri="{BB962C8B-B14F-4D97-AF65-F5344CB8AC3E}">
        <p14:creationId xmlns:p14="http://schemas.microsoft.com/office/powerpoint/2010/main" val="4114718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8B2D393C-B9CB-E144-9D67-BDB8E33B7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414338"/>
            <a:ext cx="82296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altLang="x-none" dirty="0"/>
              <a:t>BASES DEL MODELO</a:t>
            </a:r>
          </a:p>
        </p:txBody>
      </p:sp>
      <p:sp>
        <p:nvSpPr>
          <p:cNvPr id="76824" name="Rectangle 24">
            <a:extLst>
              <a:ext uri="{FF2B5EF4-FFF2-40B4-BE49-F238E27FC236}">
                <a16:creationId xmlns:a16="http://schemas.microsoft.com/office/drawing/2014/main" id="{3123E84E-7937-F44A-836B-3F56655E3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951" y="1557338"/>
            <a:ext cx="9782355" cy="48958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>
            <a:lvl1pPr marL="342900" indent="-342900" defTabSz="449263">
              <a:spcBef>
                <a:spcPct val="20000"/>
              </a:spcBef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22313" indent="-265113" defTabSz="449263">
              <a:spcBef>
                <a:spcPct val="20000"/>
              </a:spcBef>
              <a:buChar char="–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None/>
              <a:defRPr/>
            </a:pPr>
            <a:r>
              <a:rPr lang="es-ES_tradnl" altLang="x-none" sz="2000" dirty="0"/>
              <a:t>Protocolo de comunicación con el objetivo de poner nombre a un objeto M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s-ES_tradnl" altLang="x-none" sz="2000" dirty="0"/>
              <a:t>El hablante y el oyente son seleccionados aleatoriamente.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s-ES_tradnl" altLang="x-none" sz="2000" dirty="0"/>
              <a:t>El hablante ha de transmitir una palabra (para nombrar O(M)) al oyente.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s-ES_tradnl" altLang="x-none" sz="1800" dirty="0"/>
              <a:t>Si el inventario del hablante (la memoria) está vacío, se inventa la palabra.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s-ES_tradnl" altLang="x-none" sz="1800" dirty="0"/>
              <a:t>Si no, escoge aleatoriamente una de las palabras que tiene almacenadas.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s-ES_tradnl" altLang="x-none" sz="2000" dirty="0"/>
              <a:t>Si el oyente tiene la palabra en la memoria (la conoce):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s-ES_tradnl" altLang="x-none" sz="1800" dirty="0"/>
              <a:t>La comunicación es exitosa.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s-ES_tradnl" altLang="x-none" sz="1800" dirty="0"/>
              <a:t>Los dos agentes borran todo lo que tenían almacenado y se quedan solo con la palabra consenso.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s-ES_tradnl" altLang="x-none" sz="2000" dirty="0"/>
              <a:t>Si el oyente no conoce la palabra: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s-ES_tradnl" altLang="x-none" sz="1800" dirty="0"/>
              <a:t>La comunicación falla.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es-ES_tradnl" altLang="x-none" sz="1800" dirty="0"/>
              <a:t>El oyente guarda la palabra en su memoria (la aprende)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s-ES_tradnl" altLang="x-none" sz="2000" dirty="0"/>
              <a:t>El juego se acaba cuando todos los agentes se han puesto de acuerdo en la misma palabra. </a:t>
            </a:r>
          </a:p>
        </p:txBody>
      </p:sp>
    </p:spTree>
    <p:extLst>
      <p:ext uri="{BB962C8B-B14F-4D97-AF65-F5344CB8AC3E}">
        <p14:creationId xmlns:p14="http://schemas.microsoft.com/office/powerpoint/2010/main" val="521266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F657435A-C8EB-614D-BC39-E77B87E24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7013"/>
            <a:ext cx="8229600" cy="1236662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ca-ES" altLang="x-none" dirty="0"/>
              <a:t>EJEMPLO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036C034-4056-E54E-B1CC-81F5F8301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1916114"/>
            <a:ext cx="1943100" cy="1152525"/>
          </a:xfrm>
          <a:prstGeom prst="rect">
            <a:avLst/>
          </a:prstGeom>
          <a:noFill/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A1DD209-B123-DF41-8D38-72DF7E866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4005264"/>
            <a:ext cx="1943100" cy="1152525"/>
          </a:xfrm>
          <a:prstGeom prst="rect">
            <a:avLst/>
          </a:prstGeom>
          <a:noFill/>
          <a:ln w="3816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602431DA-BB12-334D-B156-3FA6ECB93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1916114"/>
            <a:ext cx="1943100" cy="1152525"/>
          </a:xfrm>
          <a:prstGeom prst="rect">
            <a:avLst/>
          </a:prstGeom>
          <a:noFill/>
          <a:ln w="3816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4A92826B-0ECE-4243-9CE5-AE34748B7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005264"/>
            <a:ext cx="1943100" cy="1152525"/>
          </a:xfrm>
          <a:prstGeom prst="rect">
            <a:avLst/>
          </a:prstGeom>
          <a:noFill/>
          <a:ln w="3816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77070681-C10E-754E-9EDC-00735B77D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844676"/>
            <a:ext cx="6477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003366"/>
                </a:solidFill>
              </a:rPr>
              <a:t>N1</a:t>
            </a: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D9493587-CCE5-8744-B02B-013BBFD19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1844676"/>
            <a:ext cx="5397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003300"/>
                </a:solidFill>
              </a:rPr>
              <a:t>N2</a:t>
            </a: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B82C462C-8593-CF4F-B5BF-DB196751F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4" y="4005263"/>
            <a:ext cx="6111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A50021"/>
                </a:solidFill>
              </a:rPr>
              <a:t>N3</a:t>
            </a:r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9B18EC6F-FE15-4E49-9B13-C865ADA09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4005263"/>
            <a:ext cx="6492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CC9900"/>
                </a:solidFill>
              </a:rPr>
              <a:t>N4</a:t>
            </a:r>
          </a:p>
        </p:txBody>
      </p:sp>
      <p:sp>
        <p:nvSpPr>
          <p:cNvPr id="31754" name="Text Box 10">
            <a:extLst>
              <a:ext uri="{FF2B5EF4-FFF2-40B4-BE49-F238E27FC236}">
                <a16:creationId xmlns:a16="http://schemas.microsoft.com/office/drawing/2014/main" id="{F3A2B989-44FE-B643-8DDE-7A2743606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5" y="1484313"/>
            <a:ext cx="865188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/>
              <a:t>S=1</a:t>
            </a:r>
          </a:p>
          <a:p>
            <a:pPr>
              <a:spcBef>
                <a:spcPts val="1125"/>
              </a:spcBef>
              <a:defRPr/>
            </a:pPr>
            <a:r>
              <a:rPr lang="ca-ES" altLang="x-none"/>
              <a:t>H=2</a:t>
            </a:r>
          </a:p>
        </p:txBody>
      </p:sp>
      <p:sp>
        <p:nvSpPr>
          <p:cNvPr id="31755" name="Rectangle 11">
            <a:extLst>
              <a:ext uri="{FF2B5EF4-FFF2-40B4-BE49-F238E27FC236}">
                <a16:creationId xmlns:a16="http://schemas.microsoft.com/office/drawing/2014/main" id="{7BAD70F2-2712-D24A-BCF6-CB725D6CA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484439"/>
            <a:ext cx="114356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 dirty="0" err="1"/>
              <a:t>zovzjgmv</a:t>
            </a:r>
            <a:endParaRPr lang="es-ES_tradnl" altLang="x-none" dirty="0"/>
          </a:p>
        </p:txBody>
      </p:sp>
      <p:sp>
        <p:nvSpPr>
          <p:cNvPr id="31756" name="Text Box 12">
            <a:extLst>
              <a:ext uri="{FF2B5EF4-FFF2-40B4-BE49-F238E27FC236}">
                <a16:creationId xmlns:a16="http://schemas.microsoft.com/office/drawing/2014/main" id="{47066579-AEC5-474B-A78D-6CAAD3D79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1" y="5876925"/>
            <a:ext cx="22320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/>
              <a:t>SUCCESS=0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7A00A65E-3732-0E45-8517-FEDCBAF04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845" y="2511370"/>
            <a:ext cx="114356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 dirty="0" err="1"/>
              <a:t>zovzjgmv</a:t>
            </a:r>
            <a:endParaRPr lang="es-ES_tradnl" altLang="x-none" dirty="0"/>
          </a:p>
        </p:txBody>
      </p:sp>
    </p:spTree>
    <p:extLst>
      <p:ext uri="{BB962C8B-B14F-4D97-AF65-F5344CB8AC3E}">
        <p14:creationId xmlns:p14="http://schemas.microsoft.com/office/powerpoint/2010/main" val="2097835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ED4EBB38-00C7-4E44-83DA-0EC651540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1916114"/>
            <a:ext cx="1943100" cy="1152525"/>
          </a:xfrm>
          <a:prstGeom prst="rect">
            <a:avLst/>
          </a:prstGeom>
          <a:noFill/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E52B7EF-9E89-F84D-9754-DF7690C54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4005264"/>
            <a:ext cx="1943100" cy="1152525"/>
          </a:xfrm>
          <a:prstGeom prst="rect">
            <a:avLst/>
          </a:prstGeom>
          <a:noFill/>
          <a:ln w="3816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2567DE4-4BEB-654C-8B11-9F814CBE6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1916114"/>
            <a:ext cx="1943100" cy="1152525"/>
          </a:xfrm>
          <a:prstGeom prst="rect">
            <a:avLst/>
          </a:prstGeom>
          <a:noFill/>
          <a:ln w="3816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2F45D6E5-DA57-9347-AA0A-1955F86EC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005264"/>
            <a:ext cx="1943100" cy="1152525"/>
          </a:xfrm>
          <a:prstGeom prst="rect">
            <a:avLst/>
          </a:prstGeom>
          <a:noFill/>
          <a:ln w="3816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888D3685-A9AA-9F4C-982F-55A28A629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844676"/>
            <a:ext cx="6477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003366"/>
                </a:solidFill>
              </a:rPr>
              <a:t>N1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80255D80-A3FE-CF45-9179-74FDDCAAF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1844676"/>
            <a:ext cx="5397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003300"/>
                </a:solidFill>
              </a:rPr>
              <a:t>N2</a:t>
            </a: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D4748B84-DD6A-F747-A11E-0D7BC721C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4" y="4005263"/>
            <a:ext cx="6111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A50021"/>
                </a:solidFill>
              </a:rPr>
              <a:t>N3</a:t>
            </a: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73FFF0CB-D169-A74E-ACAE-03B8A76DB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4005263"/>
            <a:ext cx="6492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CC9900"/>
                </a:solidFill>
              </a:rPr>
              <a:t>N4</a:t>
            </a:r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39DE1A8D-3EF3-944C-A0EE-90FB60FFF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5" y="1484313"/>
            <a:ext cx="865188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/>
              <a:t>S=3</a:t>
            </a:r>
          </a:p>
          <a:p>
            <a:pPr>
              <a:spcBef>
                <a:spcPts val="1125"/>
              </a:spcBef>
              <a:defRPr/>
            </a:pPr>
            <a:r>
              <a:rPr lang="ca-ES" altLang="x-none"/>
              <a:t>H=1</a:t>
            </a:r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3E7BA2B0-F2B2-374E-A574-9FFE34D77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484439"/>
            <a:ext cx="114356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/>
              <a:t>zovzjgmv</a:t>
            </a: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F833853E-1F9D-474E-8A5D-D3306DBBF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1" y="5876925"/>
            <a:ext cx="22320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/>
              <a:t>SUCCESS=0</a:t>
            </a:r>
          </a:p>
        </p:txBody>
      </p:sp>
      <p:sp>
        <p:nvSpPr>
          <p:cNvPr id="33804" name="Rectangle 12">
            <a:extLst>
              <a:ext uri="{FF2B5EF4-FFF2-40B4-BE49-F238E27FC236}">
                <a16:creationId xmlns:a16="http://schemas.microsoft.com/office/drawing/2014/main" id="{E1CB1543-EA9E-BA4A-9F76-C25D6C80A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4581526"/>
            <a:ext cx="115638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/>
              <a:t>ezlmnchs</a:t>
            </a:r>
          </a:p>
        </p:txBody>
      </p:sp>
      <p:sp>
        <p:nvSpPr>
          <p:cNvPr id="33805" name="Rectangle 13">
            <a:extLst>
              <a:ext uri="{FF2B5EF4-FFF2-40B4-BE49-F238E27FC236}">
                <a16:creationId xmlns:a16="http://schemas.microsoft.com/office/drawing/2014/main" id="{8A9934CA-0221-0E43-A76C-68F9E8C3E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25" y="2197101"/>
            <a:ext cx="115638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/>
              <a:t>ezlmnchs</a:t>
            </a:r>
          </a:p>
        </p:txBody>
      </p:sp>
      <p:sp>
        <p:nvSpPr>
          <p:cNvPr id="33806" name="Rectangle 14">
            <a:extLst>
              <a:ext uri="{FF2B5EF4-FFF2-40B4-BE49-F238E27FC236}">
                <a16:creationId xmlns:a16="http://schemas.microsoft.com/office/drawing/2014/main" id="{F596DE18-8F32-EA47-A301-B71208845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221663" cy="1135062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altLang="x-none" dirty="0"/>
              <a:t>EJEMPLO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49B9B5B-104D-DA49-93B7-54EBECA04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845" y="2511370"/>
            <a:ext cx="114356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 dirty="0" err="1"/>
              <a:t>zovzjgmv</a:t>
            </a:r>
            <a:endParaRPr lang="es-ES_tradnl" altLang="x-none" dirty="0"/>
          </a:p>
        </p:txBody>
      </p:sp>
    </p:spTree>
    <p:extLst>
      <p:ext uri="{BB962C8B-B14F-4D97-AF65-F5344CB8AC3E}">
        <p14:creationId xmlns:p14="http://schemas.microsoft.com/office/powerpoint/2010/main" val="1885241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91E936A4-CA14-E64E-82D2-7639E2E46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1916114"/>
            <a:ext cx="1943100" cy="1152525"/>
          </a:xfrm>
          <a:prstGeom prst="rect">
            <a:avLst/>
          </a:prstGeom>
          <a:noFill/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5E06DED-4A2B-6743-95B0-A92614AAD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4005264"/>
            <a:ext cx="1943100" cy="1152525"/>
          </a:xfrm>
          <a:prstGeom prst="rect">
            <a:avLst/>
          </a:prstGeom>
          <a:noFill/>
          <a:ln w="3816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ED4BB41-7075-6A45-85D8-178965022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1916114"/>
            <a:ext cx="1943100" cy="1152525"/>
          </a:xfrm>
          <a:prstGeom prst="rect">
            <a:avLst/>
          </a:prstGeom>
          <a:noFill/>
          <a:ln w="3816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4FDDEFE8-00E4-9C48-B1C6-DDC2BBE9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005264"/>
            <a:ext cx="1943100" cy="1152525"/>
          </a:xfrm>
          <a:prstGeom prst="rect">
            <a:avLst/>
          </a:prstGeom>
          <a:noFill/>
          <a:ln w="3816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CBD5FE64-50CD-BB49-8E99-507AFBB79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844676"/>
            <a:ext cx="6477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003366"/>
                </a:solidFill>
              </a:rPr>
              <a:t>N1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C9D6C25A-0CD8-1D4C-87DA-6FA2E7B5C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1844676"/>
            <a:ext cx="5397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003300"/>
                </a:solidFill>
              </a:rPr>
              <a:t>N2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10736B8F-E4E2-F54B-8049-4A179132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4" y="4005263"/>
            <a:ext cx="6111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A50021"/>
                </a:solidFill>
              </a:rPr>
              <a:t>N3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0FE9B4E7-203F-CF47-BCBE-222E98EB7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4005263"/>
            <a:ext cx="6492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CC9900"/>
                </a:solidFill>
              </a:rPr>
              <a:t>N4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69BF79B5-5556-4349-829E-74C04B55B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5" y="1484313"/>
            <a:ext cx="865188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/>
              <a:t>S=1</a:t>
            </a:r>
          </a:p>
          <a:p>
            <a:pPr>
              <a:spcBef>
                <a:spcPts val="1125"/>
              </a:spcBef>
              <a:defRPr/>
            </a:pPr>
            <a:r>
              <a:rPr lang="ca-ES" altLang="x-none"/>
              <a:t>H=4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0C14B9AD-F964-9846-818A-D8CA641CB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484439"/>
            <a:ext cx="114356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 dirty="0" err="1"/>
              <a:t>zovzjgmv</a:t>
            </a:r>
            <a:endParaRPr lang="es-ES_tradnl" altLang="x-none" dirty="0"/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5EC5B3FD-4F06-6348-B7F7-D7ED339C5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1" y="5876925"/>
            <a:ext cx="18716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/>
              <a:t>SUCCESS=0</a:t>
            </a:r>
          </a:p>
        </p:txBody>
      </p:sp>
      <p:sp>
        <p:nvSpPr>
          <p:cNvPr id="35852" name="Rectangle 12">
            <a:extLst>
              <a:ext uri="{FF2B5EF4-FFF2-40B4-BE49-F238E27FC236}">
                <a16:creationId xmlns:a16="http://schemas.microsoft.com/office/drawing/2014/main" id="{78FB16C1-3915-1543-AD4A-FE745EB89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4581526"/>
            <a:ext cx="115638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/>
              <a:t>ezlmnchs</a:t>
            </a:r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25CFE1EA-AF3F-F846-B8AF-10B7BB4F2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25" y="2197101"/>
            <a:ext cx="115638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/>
              <a:t>ezlmnchs</a:t>
            </a: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64871D58-19C4-D24A-AB52-D50FFB21F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221663" cy="1135062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altLang="x-none" dirty="0"/>
              <a:t>EJEMPLO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156663F-D38B-AF41-8741-3107821F6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845" y="2511370"/>
            <a:ext cx="114356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 dirty="0" err="1"/>
              <a:t>zovzjgmv</a:t>
            </a:r>
            <a:endParaRPr lang="es-ES_tradnl" altLang="x-none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1002D7B-0D66-B64D-AAD2-3402265AD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659" y="4581526"/>
            <a:ext cx="114356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 dirty="0" err="1"/>
              <a:t>zovzjgmv</a:t>
            </a:r>
            <a:endParaRPr lang="es-ES_tradnl" altLang="x-none" dirty="0"/>
          </a:p>
        </p:txBody>
      </p:sp>
    </p:spTree>
    <p:extLst>
      <p:ext uri="{BB962C8B-B14F-4D97-AF65-F5344CB8AC3E}">
        <p14:creationId xmlns:p14="http://schemas.microsoft.com/office/powerpoint/2010/main" val="66539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1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91E936A4-CA14-E64E-82D2-7639E2E46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1916114"/>
            <a:ext cx="1943100" cy="1152525"/>
          </a:xfrm>
          <a:prstGeom prst="rect">
            <a:avLst/>
          </a:prstGeom>
          <a:noFill/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5E06DED-4A2B-6743-95B0-A92614AAD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4005264"/>
            <a:ext cx="1943100" cy="1152525"/>
          </a:xfrm>
          <a:prstGeom prst="rect">
            <a:avLst/>
          </a:prstGeom>
          <a:noFill/>
          <a:ln w="3816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ED4BB41-7075-6A45-85D8-178965022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1916114"/>
            <a:ext cx="1943100" cy="1152525"/>
          </a:xfrm>
          <a:prstGeom prst="rect">
            <a:avLst/>
          </a:prstGeom>
          <a:noFill/>
          <a:ln w="3816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4FDDEFE8-00E4-9C48-B1C6-DDC2BBE9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005264"/>
            <a:ext cx="1943100" cy="1152525"/>
          </a:xfrm>
          <a:prstGeom prst="rect">
            <a:avLst/>
          </a:prstGeom>
          <a:noFill/>
          <a:ln w="3816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CBD5FE64-50CD-BB49-8E99-507AFBB79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844676"/>
            <a:ext cx="6477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003366"/>
                </a:solidFill>
              </a:rPr>
              <a:t>N1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C9D6C25A-0CD8-1D4C-87DA-6FA2E7B5C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1844676"/>
            <a:ext cx="5397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003300"/>
                </a:solidFill>
              </a:rPr>
              <a:t>N2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10736B8F-E4E2-F54B-8049-4A179132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4" y="4005263"/>
            <a:ext cx="6111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A50021"/>
                </a:solidFill>
              </a:rPr>
              <a:t>N3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0FE9B4E7-203F-CF47-BCBE-222E98EB7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4005263"/>
            <a:ext cx="6492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CC9900"/>
                </a:solidFill>
              </a:rPr>
              <a:t>N4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69BF79B5-5556-4349-829E-74C04B55B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5" y="1484313"/>
            <a:ext cx="865188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/>
              <a:t>S=2</a:t>
            </a:r>
          </a:p>
          <a:p>
            <a:pPr>
              <a:spcBef>
                <a:spcPts val="1125"/>
              </a:spcBef>
              <a:defRPr/>
            </a:pPr>
            <a:r>
              <a:rPr lang="ca-ES" altLang="x-none" dirty="0"/>
              <a:t>H=1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0C14B9AD-F964-9846-818A-D8CA641CB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484439"/>
            <a:ext cx="114356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 dirty="0" err="1"/>
              <a:t>zovzjgmv</a:t>
            </a:r>
            <a:endParaRPr lang="es-ES_tradnl" altLang="x-none" dirty="0"/>
          </a:p>
        </p:txBody>
      </p:sp>
      <p:sp>
        <p:nvSpPr>
          <p:cNvPr id="35852" name="Rectangle 12">
            <a:extLst>
              <a:ext uri="{FF2B5EF4-FFF2-40B4-BE49-F238E27FC236}">
                <a16:creationId xmlns:a16="http://schemas.microsoft.com/office/drawing/2014/main" id="{78FB16C1-3915-1543-AD4A-FE745EB89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4581526"/>
            <a:ext cx="115638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/>
              <a:t>ezlmnchs</a:t>
            </a:r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25CFE1EA-AF3F-F846-B8AF-10B7BB4F2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25" y="2197101"/>
            <a:ext cx="115638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/>
              <a:t>ezlmnchs</a:t>
            </a: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64871D58-19C4-D24A-AB52-D50FFB21F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221663" cy="1135062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altLang="x-none" dirty="0"/>
              <a:t>EJEMPLO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156663F-D38B-AF41-8741-3107821F6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845" y="2511370"/>
            <a:ext cx="114356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 dirty="0" err="1"/>
              <a:t>zovzjgmv</a:t>
            </a:r>
            <a:endParaRPr lang="es-ES_tradnl" altLang="x-none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1002D7B-0D66-B64D-AAD2-3402265AD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659" y="4581526"/>
            <a:ext cx="114356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 dirty="0" err="1"/>
              <a:t>zovzjgmv</a:t>
            </a:r>
            <a:endParaRPr lang="es-ES_tradnl" altLang="x-none" dirty="0"/>
          </a:p>
        </p:txBody>
      </p:sp>
    </p:spTree>
    <p:extLst>
      <p:ext uri="{BB962C8B-B14F-4D97-AF65-F5344CB8AC3E}">
        <p14:creationId xmlns:p14="http://schemas.microsoft.com/office/powerpoint/2010/main" val="40470712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91E936A4-CA14-E64E-82D2-7639E2E46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1916114"/>
            <a:ext cx="1943100" cy="1152525"/>
          </a:xfrm>
          <a:prstGeom prst="rect">
            <a:avLst/>
          </a:prstGeom>
          <a:noFill/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5E06DED-4A2B-6743-95B0-A92614AAD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4005264"/>
            <a:ext cx="1943100" cy="1152525"/>
          </a:xfrm>
          <a:prstGeom prst="rect">
            <a:avLst/>
          </a:prstGeom>
          <a:noFill/>
          <a:ln w="3816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ED4BB41-7075-6A45-85D8-178965022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1916114"/>
            <a:ext cx="1943100" cy="1152525"/>
          </a:xfrm>
          <a:prstGeom prst="rect">
            <a:avLst/>
          </a:prstGeom>
          <a:noFill/>
          <a:ln w="38160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4FDDEFE8-00E4-9C48-B1C6-DDC2BBE9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005264"/>
            <a:ext cx="1943100" cy="1152525"/>
          </a:xfrm>
          <a:prstGeom prst="rect">
            <a:avLst/>
          </a:prstGeom>
          <a:noFill/>
          <a:ln w="3816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CBD5FE64-50CD-BB49-8E99-507AFBB79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844676"/>
            <a:ext cx="6477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003366"/>
                </a:solidFill>
              </a:rPr>
              <a:t>N1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C9D6C25A-0CD8-1D4C-87DA-6FA2E7B5C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1844676"/>
            <a:ext cx="53975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003300"/>
                </a:solidFill>
              </a:rPr>
              <a:t>N2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10736B8F-E4E2-F54B-8049-4A179132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4" y="4005263"/>
            <a:ext cx="6111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A50021"/>
                </a:solidFill>
              </a:rPr>
              <a:t>N3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0FE9B4E7-203F-CF47-BCBE-222E98EB7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4005263"/>
            <a:ext cx="64928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>
                <a:solidFill>
                  <a:srgbClr val="CC9900"/>
                </a:solidFill>
              </a:rPr>
              <a:t>N4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69BF79B5-5556-4349-829E-74C04B55B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25" y="1484313"/>
            <a:ext cx="865188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/>
              <a:t>S=1</a:t>
            </a:r>
          </a:p>
          <a:p>
            <a:pPr>
              <a:spcBef>
                <a:spcPts val="1125"/>
              </a:spcBef>
              <a:defRPr/>
            </a:pPr>
            <a:r>
              <a:rPr lang="ca-ES" altLang="x-none"/>
              <a:t>H=4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0C14B9AD-F964-9846-818A-D8CA641CB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484439"/>
            <a:ext cx="114356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 dirty="0" err="1"/>
              <a:t>zovzjgmv</a:t>
            </a:r>
            <a:endParaRPr lang="es-ES_tradnl" altLang="x-none" dirty="0"/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5EC5B3FD-4F06-6348-B7F7-D7ED339C5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1" y="5876925"/>
            <a:ext cx="18716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spcBef>
                <a:spcPts val="1125"/>
              </a:spcBef>
              <a:defRPr/>
            </a:pPr>
            <a:r>
              <a:rPr lang="ca-ES" altLang="x-none" dirty="0"/>
              <a:t>SUCCESS=1</a:t>
            </a:r>
          </a:p>
        </p:txBody>
      </p:sp>
      <p:sp>
        <p:nvSpPr>
          <p:cNvPr id="35852" name="Rectangle 12">
            <a:extLst>
              <a:ext uri="{FF2B5EF4-FFF2-40B4-BE49-F238E27FC236}">
                <a16:creationId xmlns:a16="http://schemas.microsoft.com/office/drawing/2014/main" id="{78FB16C1-3915-1543-AD4A-FE745EB89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4581526"/>
            <a:ext cx="115638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/>
              <a:t>ezlmnchs</a:t>
            </a: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64871D58-19C4-D24A-AB52-D50FFB21F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8221663" cy="1135062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s-ES_tradnl" altLang="x-none" dirty="0"/>
              <a:t>EJEMPLO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B156663F-D38B-AF41-8741-3107821F6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845" y="2511370"/>
            <a:ext cx="114356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 dirty="0" err="1"/>
              <a:t>zovzjgmv</a:t>
            </a:r>
            <a:endParaRPr lang="es-ES_tradnl" altLang="x-none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1002D7B-0D66-B64D-AAD2-3402265AD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659" y="4581526"/>
            <a:ext cx="114356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_tradnl" altLang="x-none" dirty="0" err="1"/>
              <a:t>zovzjgmv</a:t>
            </a:r>
            <a:endParaRPr lang="es-ES_tradnl" altLang="x-none" dirty="0"/>
          </a:p>
        </p:txBody>
      </p:sp>
    </p:spTree>
    <p:extLst>
      <p:ext uri="{BB962C8B-B14F-4D97-AF65-F5344CB8AC3E}">
        <p14:creationId xmlns:p14="http://schemas.microsoft.com/office/powerpoint/2010/main" val="3652810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711</Words>
  <Application>Microsoft Macintosh PowerPoint</Application>
  <PresentationFormat>Widescreen</PresentationFormat>
  <Paragraphs>229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Sharp transition towards shared vocabularies in multi-agent systems</vt:lpstr>
      <vt:lpstr>BASES DEL MODELO</vt:lpstr>
      <vt:lpstr>BASES DEL MODELO</vt:lpstr>
      <vt:lpstr>BASES DEL MODELO</vt:lpstr>
      <vt:lpstr>EJEMPLO</vt:lpstr>
      <vt:lpstr>EJEMPLO</vt:lpstr>
      <vt:lpstr>EJEMPLO</vt:lpstr>
      <vt:lpstr>EJEMPLO</vt:lpstr>
      <vt:lpstr>EJEMPLO</vt:lpstr>
      <vt:lpstr>EJEMPLO</vt:lpstr>
      <vt:lpstr>QUÉ ESTUDIA EL MODELO</vt:lpstr>
      <vt:lpstr>RESULTADOS</vt:lpstr>
      <vt:lpstr>RESULTADOS</vt:lpstr>
      <vt:lpstr>RESULTADOS</vt:lpstr>
      <vt:lpstr>RESULTADOS</vt:lpstr>
      <vt:lpstr>CUESTIONAMIENTOS</vt:lpstr>
      <vt:lpstr>EN RESUMEN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Sharp transition towards shared vocabularies in multi-agent systems</dc:title>
  <dc:creator>Gemma Bel Enguix</dc:creator>
  <cp:lastModifiedBy>Gemma Bel Enguix</cp:lastModifiedBy>
  <cp:revision>8</cp:revision>
  <dcterms:created xsi:type="dcterms:W3CDTF">2019-09-24T03:57:19Z</dcterms:created>
  <dcterms:modified xsi:type="dcterms:W3CDTF">2019-09-24T20:29:39Z</dcterms:modified>
</cp:coreProperties>
</file>