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65" r:id="rId2"/>
    <p:sldId id="274" r:id="rId3"/>
    <p:sldId id="266" r:id="rId4"/>
    <p:sldId id="256" r:id="rId5"/>
    <p:sldId id="260" r:id="rId6"/>
    <p:sldId id="278" r:id="rId7"/>
    <p:sldId id="273" r:id="rId8"/>
    <p:sldId id="275" r:id="rId9"/>
    <p:sldId id="276" r:id="rId10"/>
    <p:sldId id="277"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4660"/>
  </p:normalViewPr>
  <p:slideViewPr>
    <p:cSldViewPr>
      <p:cViewPr varScale="1">
        <p:scale>
          <a:sx n="83" d="100"/>
          <a:sy n="83" d="100"/>
        </p:scale>
        <p:origin x="-99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304AA-2D58-F447-8E23-649D73DC13B5}" type="datetimeFigureOut">
              <a:rPr lang="en-US" smtClean="0"/>
              <a:t>10/27/2013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765F85-0957-994F-ACF9-A2A8B1D6030B}" type="slidenum">
              <a:rPr lang="en-US" smtClean="0"/>
              <a:t>‹#›</a:t>
            </a:fld>
            <a:endParaRPr lang="en-US"/>
          </a:p>
        </p:txBody>
      </p:sp>
    </p:spTree>
    <p:extLst>
      <p:ext uri="{BB962C8B-B14F-4D97-AF65-F5344CB8AC3E}">
        <p14:creationId xmlns:p14="http://schemas.microsoft.com/office/powerpoint/2010/main" val="2955103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43DC9-2C55-C344-8A96-C6C167460FA1}" type="datetimeFigureOut">
              <a:rPr lang="en-US" smtClean="0"/>
              <a:t>10/27/2013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BB0792-1795-694B-8533-337ADB785A95}" type="slidenum">
              <a:rPr lang="en-US" smtClean="0"/>
              <a:t>‹#›</a:t>
            </a:fld>
            <a:endParaRPr lang="en-US"/>
          </a:p>
        </p:txBody>
      </p:sp>
    </p:spTree>
    <p:extLst>
      <p:ext uri="{BB962C8B-B14F-4D97-AF65-F5344CB8AC3E}">
        <p14:creationId xmlns:p14="http://schemas.microsoft.com/office/powerpoint/2010/main" val="14845254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A36A7-36E7-0646-A127-2918D2CDE0B9}"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E26-E05F-2C42-A3E8-4D777783327E}"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04BC7-F9E8-DB4C-81F3-9D611099FDC1}"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39466-905A-9442-AC9C-B59CCA223ECD}"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3E49D-A072-9C40-9FEA-506624AFE44E}"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F426D-DD9D-4245-9C41-5592303977E9}"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A5504-74F4-0D43-87A8-72D4D5553C7C}" type="datetime1">
              <a:rPr lang="en-US" smtClean="0"/>
              <a:t>10/27/2013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B2C2-8497-4948-B22D-4774622250E2}" type="datetime1">
              <a:rPr lang="en-US" smtClean="0"/>
              <a:t>10/27/2013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877AA-40C4-354E-9F32-8FBB0F97559F}" type="datetime1">
              <a:rPr lang="en-US" smtClean="0"/>
              <a:t>10/27/2013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930EF-17A6-C94B-A1D5-CA65A8B66ED0}"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7D5EC16-DF76-DD4A-A244-FD601146A7DC}" type="datetime1">
              <a:rPr lang="en-US" smtClean="0"/>
              <a:t>10/27/2013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4343423-2601-CD4D-AF7E-7A2A726B4B4C}" type="datetime1">
              <a:rPr lang="en-US" smtClean="0"/>
              <a:t>10/27/2013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br>
              <a:rPr lang="en-US" dirty="0" smtClean="0"/>
            </a:br>
            <a:r>
              <a:rPr lang="en-US" dirty="0" smtClean="0"/>
              <a:t>Better Software </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a:t>
            </a:fld>
            <a:endParaRPr lang="en-US"/>
          </a:p>
        </p:txBody>
      </p:sp>
    </p:spTree>
    <p:extLst>
      <p:ext uri="{BB962C8B-B14F-4D97-AF65-F5344CB8AC3E}">
        <p14:creationId xmlns:p14="http://schemas.microsoft.com/office/powerpoint/2010/main" val="383216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Tracking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03093694"/>
              </p:ext>
            </p:extLst>
          </p:nvPr>
        </p:nvGraphicFramePr>
        <p:xfrm>
          <a:off x="228600" y="1371600"/>
          <a:ext cx="8000999" cy="4038601"/>
        </p:xfrm>
        <a:graphic>
          <a:graphicData uri="http://schemas.openxmlformats.org/drawingml/2006/table">
            <a:tbl>
              <a:tblPr>
                <a:tableStyleId>{5C22544A-7EE6-4342-B048-85BDC9FD1C3A}</a:tableStyleId>
              </a:tblPr>
              <a:tblGrid>
                <a:gridCol w="853591"/>
                <a:gridCol w="3171567"/>
                <a:gridCol w="743573"/>
                <a:gridCol w="1244347"/>
                <a:gridCol w="971198"/>
                <a:gridCol w="1016723"/>
              </a:tblGrid>
              <a:tr h="373599">
                <a:tc>
                  <a:txBody>
                    <a:bodyPr/>
                    <a:lstStyle/>
                    <a:p>
                      <a:pPr algn="l" fontAlgn="b"/>
                      <a:r>
                        <a:rPr lang="en-US" sz="1100" u="none" strike="noStrike">
                          <a:effectLst/>
                        </a:rPr>
                        <a:t>Defects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747197">
                <a:tc>
                  <a:txBody>
                    <a:bodyPr/>
                    <a:lstStyle/>
                    <a:p>
                      <a:pPr algn="l" fontAlgn="b"/>
                      <a:r>
                        <a:rPr lang="en-US" sz="1100" u="none" strike="noStrike">
                          <a:effectLst/>
                        </a:rPr>
                        <a:t>Date Found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Assigned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Hours Estimated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Hours Actual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Date Resolved</a:t>
                      </a:r>
                      <a:endParaRPr lang="en-US" sz="1100" b="0" i="0" u="none" strike="noStrike">
                        <a:solidFill>
                          <a:srgbClr val="000000"/>
                        </a:solidFill>
                        <a:effectLst/>
                        <a:latin typeface="Calibri"/>
                      </a:endParaRPr>
                    </a:p>
                  </a:txBody>
                  <a:tcPr marL="9525" marR="9525" marT="9525" marB="0" anchor="b"/>
                </a:tc>
              </a:tr>
              <a:tr h="747197">
                <a:tc>
                  <a:txBody>
                    <a:bodyPr/>
                    <a:lstStyle/>
                    <a:p>
                      <a:pPr algn="r" fontAlgn="ctr"/>
                      <a:r>
                        <a:rPr lang="en-US" sz="1100" u="none" strike="noStrike">
                          <a:effectLst/>
                        </a:rPr>
                        <a:t>10/7/2013</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System crashed when duplicate email was provided for new user</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Dan</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                         0.50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                 0.25 </a:t>
                      </a:r>
                      <a:endParaRPr lang="en-US" sz="1100" b="0" i="0" u="none" strike="noStrike">
                        <a:solidFill>
                          <a:srgbClr val="000000"/>
                        </a:solidFill>
                        <a:effectLst/>
                        <a:latin typeface="Calibri"/>
                      </a:endParaRPr>
                    </a:p>
                  </a:txBody>
                  <a:tcPr marL="9525" marR="9525" marT="9525" marB="0" anchor="ctr"/>
                </a:tc>
                <a:tc>
                  <a:txBody>
                    <a:bodyPr/>
                    <a:lstStyle/>
                    <a:p>
                      <a:pPr algn="r" fontAlgn="ctr"/>
                      <a:r>
                        <a:rPr lang="en-US" sz="1100" u="none" strike="noStrike">
                          <a:effectLst/>
                        </a:rPr>
                        <a:t>10/7/2013</a:t>
                      </a:r>
                      <a:endParaRPr lang="en-US" sz="1100" b="0" i="0" u="none" strike="noStrike">
                        <a:solidFill>
                          <a:srgbClr val="000000"/>
                        </a:solidFill>
                        <a:effectLst/>
                        <a:latin typeface="Calibri"/>
                      </a:endParaRPr>
                    </a:p>
                  </a:txBody>
                  <a:tcPr marL="9525" marR="9525" marT="9525" marB="0" anchor="ctr"/>
                </a:tc>
              </a:tr>
              <a:tr h="1120796">
                <a:tc>
                  <a:txBody>
                    <a:bodyPr/>
                    <a:lstStyle/>
                    <a:p>
                      <a:pPr algn="r" fontAlgn="ctr"/>
                      <a:r>
                        <a:rPr lang="en-US" sz="1100" u="none" strike="noStrike">
                          <a:effectLst/>
                        </a:rPr>
                        <a:t>10/25/2013</a:t>
                      </a:r>
                      <a:endParaRPr lang="en-US" sz="1100" b="0" i="0" u="none" strike="noStrike">
                        <a:solidFill>
                          <a:srgbClr val="000000"/>
                        </a:solidFill>
                        <a:effectLst/>
                        <a:latin typeface="Calibri"/>
                      </a:endParaRPr>
                    </a:p>
                  </a:txBody>
                  <a:tcPr marL="9525" marR="9525" marT="9525" marB="0" anchor="ctr"/>
                </a:tc>
                <a:tc>
                  <a:txBody>
                    <a:bodyPr/>
                    <a:lstStyle/>
                    <a:p>
                      <a:pPr algn="l" fontAlgn="b"/>
                      <a:r>
                        <a:rPr lang="en-US" sz="1100" u="none" strike="noStrike">
                          <a:effectLst/>
                        </a:rPr>
                        <a:t>System returning row number instead of emoployee number in ProjectInsert.PHP</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10/25/2013</a:t>
                      </a:r>
                      <a:endParaRPr lang="en-US" sz="1100" b="0" i="0" u="none" strike="noStrike">
                        <a:solidFill>
                          <a:srgbClr val="000000"/>
                        </a:solidFill>
                        <a:effectLst/>
                        <a:latin typeface="Calibri"/>
                      </a:endParaRPr>
                    </a:p>
                  </a:txBody>
                  <a:tcPr marL="9525" marR="9525" marT="9525" marB="0" anchor="b"/>
                </a:tc>
              </a:tr>
              <a:tr h="373599">
                <a:tc>
                  <a:txBody>
                    <a:bodyPr/>
                    <a:lstStyle/>
                    <a:p>
                      <a:pPr algn="r" fontAlgn="ctr"/>
                      <a:r>
                        <a:rPr lang="en-US" sz="1100" u="none" strike="noStrike">
                          <a:effectLst/>
                        </a:rPr>
                        <a:t>10/25/2013</a:t>
                      </a:r>
                      <a:endParaRPr lang="en-US" sz="1100" b="0" i="0" u="none" strike="noStrike">
                        <a:solidFill>
                          <a:srgbClr val="000000"/>
                        </a:solidFill>
                        <a:effectLst/>
                        <a:latin typeface="Calibri"/>
                      </a:endParaRPr>
                    </a:p>
                  </a:txBody>
                  <a:tcPr marL="9525" marR="9525" marT="9525" marB="0" anchor="ctr"/>
                </a:tc>
                <a:tc>
                  <a:txBody>
                    <a:bodyPr/>
                    <a:lstStyle/>
                    <a:p>
                      <a:pPr algn="l" fontAlgn="b"/>
                      <a:r>
                        <a:rPr lang="en-US" sz="1100" u="none" strike="noStrike">
                          <a:effectLst/>
                        </a:rPr>
                        <a:t>Employee Asign to project bug</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10/25/2013</a:t>
                      </a:r>
                      <a:endParaRPr lang="en-US" sz="1100" b="0" i="0" u="none" strike="noStrike">
                        <a:solidFill>
                          <a:srgbClr val="000000"/>
                        </a:solidFill>
                        <a:effectLst/>
                        <a:latin typeface="Calibri"/>
                      </a:endParaRPr>
                    </a:p>
                  </a:txBody>
                  <a:tcPr marL="9525" marR="9525" marT="9525" marB="0" anchor="b"/>
                </a:tc>
              </a:tr>
              <a:tr h="676213">
                <a:tc>
                  <a:txBody>
                    <a:bodyPr/>
                    <a:lstStyle/>
                    <a:p>
                      <a:pPr algn="l" fontAlgn="ctr"/>
                      <a:endParaRPr lang="en-US" sz="1100" b="0" i="0" u="none" strike="noStrike">
                        <a:solidFill>
                          <a:srgbClr val="000000"/>
                        </a:solidFill>
                        <a:effectLst/>
                        <a:latin typeface="Calibri"/>
                      </a:endParaRPr>
                    </a:p>
                  </a:txBody>
                  <a:tcPr marL="9525" marR="9525" marT="9525" marB="0" anchor="ctr"/>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1.50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1.25 </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10</a:t>
            </a:fld>
            <a:endParaRPr lang="en-US"/>
          </a:p>
        </p:txBody>
      </p:sp>
    </p:spTree>
    <p:extLst>
      <p:ext uri="{BB962C8B-B14F-4D97-AF65-F5344CB8AC3E}">
        <p14:creationId xmlns:p14="http://schemas.microsoft.com/office/powerpoint/2010/main" val="397688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3</a:t>
            </a:r>
            <a:r>
              <a:rPr lang="en-US" dirty="0" smtClean="0"/>
              <a:t> </a:t>
            </a:r>
            <a:r>
              <a:rPr lang="en-US" dirty="0"/>
              <a:t>Deliverables</a:t>
            </a:r>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Slipped from Increment 2</a:t>
            </a:r>
          </a:p>
          <a:p>
            <a:pPr lvl="1"/>
            <a:r>
              <a:rPr lang="en-US" dirty="0" smtClean="0"/>
              <a:t>Work Recording</a:t>
            </a:r>
          </a:p>
          <a:p>
            <a:pPr lvl="1"/>
            <a:r>
              <a:rPr lang="en-US" smtClean="0"/>
              <a:t>Work Management</a:t>
            </a:r>
            <a:endParaRPr lang="en-US" dirty="0" smtClean="0"/>
          </a:p>
          <a:p>
            <a:r>
              <a:rPr lang="en-US" dirty="0" smtClean="0"/>
              <a:t>Reports Design Layout</a:t>
            </a:r>
          </a:p>
          <a:p>
            <a:r>
              <a:rPr lang="en-US" dirty="0" smtClean="0"/>
              <a:t>Reports Implement SQL</a:t>
            </a:r>
          </a:p>
          <a:p>
            <a:r>
              <a:rPr lang="en-US" dirty="0" smtClean="0"/>
              <a:t>Reports Build Visualization</a:t>
            </a:r>
          </a:p>
        </p:txBody>
      </p:sp>
      <p:sp>
        <p:nvSpPr>
          <p:cNvPr id="4" name="Slide Number Placeholder 3"/>
          <p:cNvSpPr>
            <a:spLocks noGrp="1"/>
          </p:cNvSpPr>
          <p:nvPr>
            <p:ph type="sldNum" sz="quarter" idx="12"/>
          </p:nvPr>
        </p:nvSpPr>
        <p:spPr/>
        <p:txBody>
          <a:bodyPr/>
          <a:lstStyle/>
          <a:p>
            <a:fld id="{47DBC36D-8629-4A26-B3EA-358F99E6BE49}" type="slidenum">
              <a:rPr lang="en-US" smtClean="0"/>
              <a:t>11</a:t>
            </a:fld>
            <a:endParaRPr lang="en-US"/>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Vision Statement</a:t>
            </a:r>
          </a:p>
          <a:p>
            <a:r>
              <a:rPr lang="en-US" dirty="0"/>
              <a:t>Project Plan</a:t>
            </a:r>
          </a:p>
          <a:p>
            <a:r>
              <a:rPr lang="en-US" dirty="0"/>
              <a:t>Increment 2</a:t>
            </a:r>
          </a:p>
          <a:p>
            <a:r>
              <a:rPr lang="en-US" dirty="0"/>
              <a:t>Prototype Demo</a:t>
            </a:r>
          </a:p>
          <a:p>
            <a:r>
              <a:rPr lang="en-US" dirty="0" smtClean="0"/>
              <a:t>Joel Test</a:t>
            </a:r>
          </a:p>
          <a:p>
            <a:r>
              <a:rPr lang="en-US" dirty="0" smtClean="0"/>
              <a:t>Survival Test</a:t>
            </a:r>
          </a:p>
          <a:p>
            <a:r>
              <a:rPr lang="en-US" dirty="0" smtClean="0"/>
              <a:t>Bug Tracking</a:t>
            </a:r>
          </a:p>
          <a:p>
            <a:r>
              <a:rPr lang="en-US" dirty="0" smtClean="0"/>
              <a:t>Increment 3</a:t>
            </a:r>
          </a:p>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2</a:t>
            </a:fld>
            <a:endParaRPr lang="en-US"/>
          </a:p>
        </p:txBody>
      </p:sp>
    </p:spTree>
    <p:extLst>
      <p:ext uri="{BB962C8B-B14F-4D97-AF65-F5344CB8AC3E}">
        <p14:creationId xmlns:p14="http://schemas.microsoft.com/office/powerpoint/2010/main" val="13738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3</a:t>
            </a:fld>
            <a:endParaRPr lang="en-US"/>
          </a:p>
        </p:txBody>
      </p:sp>
    </p:spTree>
    <p:extLst>
      <p:ext uri="{BB962C8B-B14F-4D97-AF65-F5344CB8AC3E}">
        <p14:creationId xmlns:p14="http://schemas.microsoft.com/office/powerpoint/2010/main" val="415587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Project Plan</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79684413"/>
              </p:ext>
            </p:extLst>
          </p:nvPr>
        </p:nvGraphicFramePr>
        <p:xfrm>
          <a:off x="228600" y="1524000"/>
          <a:ext cx="8077198" cy="5105399"/>
        </p:xfrm>
        <a:graphic>
          <a:graphicData uri="http://schemas.openxmlformats.org/drawingml/2006/table">
            <a:tbl>
              <a:tblPr>
                <a:tableStyleId>{5C22544A-7EE6-4342-B048-85BDC9FD1C3A}</a:tableStyleId>
              </a:tblPr>
              <a:tblGrid>
                <a:gridCol w="563525"/>
                <a:gridCol w="493086"/>
                <a:gridCol w="1576110"/>
                <a:gridCol w="1103571"/>
                <a:gridCol w="504825"/>
                <a:gridCol w="504825"/>
                <a:gridCol w="504825"/>
                <a:gridCol w="589941"/>
                <a:gridCol w="545915"/>
                <a:gridCol w="563525"/>
                <a:gridCol w="563525"/>
                <a:gridCol w="563525"/>
              </a:tblGrid>
              <a:tr h="115288">
                <a:tc>
                  <a:txBody>
                    <a:bodyPr/>
                    <a:lstStyle/>
                    <a:p>
                      <a:pPr algn="l" fontAlgn="b"/>
                      <a:r>
                        <a:rPr lang="en-US" sz="600" u="none" strike="noStrike">
                          <a:effectLst/>
                        </a:rPr>
                        <a:t>Due</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Iteration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Task</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Subtask</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Assigned</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Duration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Actual</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Remaining</a:t>
                      </a:r>
                      <a:endParaRPr lang="en-US" sz="600" b="0" i="0" u="none" strike="noStrike">
                        <a:solidFill>
                          <a:srgbClr val="000000"/>
                        </a:solidFill>
                        <a:effectLst/>
                        <a:latin typeface="Calibri"/>
                      </a:endParaRPr>
                    </a:p>
                  </a:txBody>
                  <a:tcPr marL="5627" marR="5627" marT="5627" marB="0" anchor="b"/>
                </a:tc>
                <a:tc gridSpan="2">
                  <a:txBody>
                    <a:bodyPr/>
                    <a:lstStyle/>
                    <a:p>
                      <a:pPr algn="l" fontAlgn="b"/>
                      <a:r>
                        <a:rPr lang="en-US" sz="600" u="none" strike="noStrike">
                          <a:effectLst/>
                        </a:rPr>
                        <a:t>Complete</a:t>
                      </a:r>
                      <a:endParaRPr lang="en-US" sz="600" b="0" i="0" u="none" strike="noStrike">
                        <a:solidFill>
                          <a:srgbClr val="000000"/>
                        </a:solidFill>
                        <a:effectLst/>
                        <a:latin typeface="Calibri"/>
                      </a:endParaRPr>
                    </a:p>
                  </a:txBody>
                  <a:tcPr marL="5627" marR="5627" marT="5627" marB="0" anchor="b"/>
                </a:tc>
                <a:tc hMerge="1">
                  <a:txBody>
                    <a:bodyPr/>
                    <a:lstStyle/>
                    <a:p>
                      <a:endParaRPr lang="en-US"/>
                    </a:p>
                  </a:txBody>
                  <a:tcPr/>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r" fontAlgn="b"/>
                      <a:r>
                        <a:rPr lang="en-US" sz="600" u="none" strike="noStrike">
                          <a:effectLst/>
                        </a:rPr>
                        <a:t>2-Oct</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Inception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Vision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Team</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Develop Plan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System Diagram</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Team</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Database Design for Iteration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UML Design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Create Scriipts</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Rough Interface</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Design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Jose</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Jose</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User Creation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UML Design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Gary</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Gary</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Login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UML Design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Gary</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Gary</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Role Creation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UML Design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User Management</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UML Design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Gary</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Gary</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Role Management</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UML Design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gridSpan="3">
                  <a:txBody>
                    <a:bodyPr/>
                    <a:lstStyle/>
                    <a:p>
                      <a:pPr algn="ctr" fontAlgn="b"/>
                      <a:r>
                        <a:rPr lang="en-US" sz="600" u="none" strike="noStrike">
                          <a:effectLst/>
                        </a:rPr>
                        <a:t>Iteration 1</a:t>
                      </a:r>
                      <a:endParaRPr lang="en-US" sz="600" b="0" i="0" u="none" strike="noStrike">
                        <a:solidFill>
                          <a:srgbClr val="000000"/>
                        </a:solidFill>
                        <a:effectLst/>
                        <a:latin typeface="Calibri"/>
                      </a:endParaRPr>
                    </a:p>
                  </a:txBody>
                  <a:tcPr marL="5627" marR="5627" marT="5627" marB="0" anchor="b"/>
                </a:tc>
                <a:tc hMerge="1">
                  <a:txBody>
                    <a:bodyPr/>
                    <a:lstStyle/>
                    <a:p>
                      <a:endParaRPr lang="en-US"/>
                    </a:p>
                  </a:txBody>
                  <a:tcPr/>
                </a:tc>
                <a:tc hMerge="1">
                  <a:txBody>
                    <a:bodyPr/>
                    <a:lstStyle/>
                    <a:p>
                      <a:endParaRPr lang="en-US"/>
                    </a:p>
                  </a:txBody>
                  <a:tcPr/>
                </a:tc>
              </a:tr>
              <a:tr h="216614">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Company Properties</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UML Design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Jose</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Planned</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Actual</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Remaining</a:t>
                      </a:r>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Jose</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35</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35</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r>
              <a:tr h="119677">
                <a:tc>
                  <a:txBody>
                    <a:bodyPr/>
                    <a:lstStyle/>
                    <a:p>
                      <a:pPr algn="r" fontAlgn="b"/>
                      <a:r>
                        <a:rPr lang="en-US" sz="600" u="none" strike="noStrike">
                          <a:effectLst/>
                        </a:rPr>
                        <a:t>28-Oct</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Review Feedback</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Team</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 Feedback</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Team</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Project Creation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Gary</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4</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Project Managemnet</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Gary</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Epic Creation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Epic Management</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5288">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Story Creation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4</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Story Management</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Dan</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Sprint Creation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Jose</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Sprint Management</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Jose</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Done</a:t>
                      </a:r>
                      <a:endParaRPr lang="en-US" sz="600" b="0" i="0" u="none" strike="noStrike">
                        <a:solidFill>
                          <a:srgbClr val="000000"/>
                        </a:solidFill>
                        <a:effectLst/>
                        <a:latin typeface="Calibri"/>
                      </a:endParaRPr>
                    </a:p>
                  </a:txBody>
                  <a:tcPr marL="5627" marR="5627" marT="5627" marB="0" anchor="b"/>
                </a:tc>
                <a:tc gridSpan="3">
                  <a:txBody>
                    <a:bodyPr/>
                    <a:lstStyle/>
                    <a:p>
                      <a:pPr algn="ctr" fontAlgn="b"/>
                      <a:r>
                        <a:rPr lang="en-US" sz="600" u="none" strike="noStrike">
                          <a:effectLst/>
                        </a:rPr>
                        <a:t>Iteration 2</a:t>
                      </a:r>
                      <a:endParaRPr lang="en-US" sz="600" b="0" i="0" u="none" strike="noStrike">
                        <a:solidFill>
                          <a:srgbClr val="000000"/>
                        </a:solidFill>
                        <a:effectLst/>
                        <a:latin typeface="Calibri"/>
                      </a:endParaRPr>
                    </a:p>
                  </a:txBody>
                  <a:tcPr marL="5627" marR="5627" marT="5627" marB="0" anchor="b"/>
                </a:tc>
                <a:tc hMerge="1">
                  <a:txBody>
                    <a:bodyPr/>
                    <a:lstStyle/>
                    <a:p>
                      <a:endParaRPr lang="en-US"/>
                    </a:p>
                  </a:txBody>
                  <a:tcPr/>
                </a:tc>
                <a:tc hMerge="1">
                  <a:txBody>
                    <a:bodyPr/>
                    <a:lstStyle/>
                    <a:p>
                      <a:endParaRPr lang="en-US"/>
                    </a:p>
                  </a:txBody>
                  <a:tcPr/>
                </a:tc>
              </a:tr>
              <a:tr h="216614">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Work Recording</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Jose</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9C65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Planned</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Actual</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Remaining</a:t>
                      </a:r>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Work Management</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Jose</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9C65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9C65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22</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20</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5</a:t>
                      </a:r>
                      <a:endParaRPr lang="en-US" sz="600" b="0" i="0" u="none" strike="noStrike">
                        <a:solidFill>
                          <a:srgbClr val="000000"/>
                        </a:solidFill>
                        <a:effectLst/>
                        <a:latin typeface="Calibri"/>
                      </a:endParaRPr>
                    </a:p>
                  </a:txBody>
                  <a:tcPr marL="5627" marR="5627" marT="5627" marB="0" anchor="b"/>
                </a:tc>
              </a:tr>
              <a:tr h="119677">
                <a:tc>
                  <a:txBody>
                    <a:bodyPr/>
                    <a:lstStyle/>
                    <a:p>
                      <a:pPr algn="r" fontAlgn="b"/>
                      <a:r>
                        <a:rPr lang="en-US" sz="600" u="none" strike="noStrike">
                          <a:effectLst/>
                        </a:rPr>
                        <a:t>18-Nov</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3</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Review Feedback</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Team</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 Feedback</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Team</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Sprint Story Creation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Sprint Story Management</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Reports</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Design layout</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2</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gridSpan="3">
                  <a:txBody>
                    <a:bodyPr/>
                    <a:lstStyle/>
                    <a:p>
                      <a:pPr algn="ctr" fontAlgn="b"/>
                      <a:r>
                        <a:rPr lang="en-US" sz="600" u="none" strike="noStrike">
                          <a:effectLst/>
                        </a:rPr>
                        <a:t>Iteration 3</a:t>
                      </a:r>
                      <a:endParaRPr lang="en-US" sz="600" b="0" i="0" u="none" strike="noStrike">
                        <a:solidFill>
                          <a:srgbClr val="000000"/>
                        </a:solidFill>
                        <a:effectLst/>
                        <a:latin typeface="Calibri"/>
                      </a:endParaRPr>
                    </a:p>
                  </a:txBody>
                  <a:tcPr marL="5627" marR="5627" marT="5627" marB="0" anchor="b"/>
                </a:tc>
                <a:tc hMerge="1">
                  <a:txBody>
                    <a:bodyPr/>
                    <a:lstStyle/>
                    <a:p>
                      <a:endParaRPr lang="en-US"/>
                    </a:p>
                  </a:txBody>
                  <a:tcPr/>
                </a:tc>
                <a:tc hMerge="1">
                  <a:txBody>
                    <a:bodyPr/>
                    <a:lstStyle/>
                    <a:p>
                      <a:endParaRPr lang="en-US"/>
                    </a:p>
                  </a:txBody>
                  <a:tcPr/>
                </a:tc>
              </a:tr>
              <a:tr h="216614">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Implement SQL</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15</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15</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Planned</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Actual</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Remaining</a:t>
                      </a:r>
                      <a:endParaRPr lang="en-US" sz="600" b="0" i="0" u="none" strike="noStrike">
                        <a:solidFill>
                          <a:srgbClr val="000000"/>
                        </a:solidFill>
                        <a:effectLst/>
                        <a:latin typeface="Calibri"/>
                      </a:endParaRPr>
                    </a:p>
                  </a:txBody>
                  <a:tcPr marL="5627" marR="5627" marT="5627" marB="0" anchor="b"/>
                </a:tc>
              </a:tr>
              <a:tr h="119677">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Build Visualization</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15</a:t>
                      </a:r>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 </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15</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44</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0</a:t>
                      </a:r>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43</a:t>
                      </a:r>
                      <a:endParaRPr lang="en-US" sz="600" b="0" i="0" u="none" strike="noStrike">
                        <a:solidFill>
                          <a:srgbClr val="000000"/>
                        </a:solidFill>
                        <a:effectLst/>
                        <a:latin typeface="Calibri"/>
                      </a:endParaRPr>
                    </a:p>
                  </a:txBody>
                  <a:tcPr marL="5627" marR="5627" marT="5627" marB="0" anchor="b"/>
                </a:tc>
              </a:tr>
              <a:tr h="119677">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r>
                        <a:rPr lang="en-US" sz="600" u="none" strike="noStrike">
                          <a:effectLst/>
                        </a:rPr>
                        <a:t>Total Work</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104</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r" fontAlgn="b"/>
                      <a:r>
                        <a:rPr lang="en-US" sz="600" u="none" strike="noStrike">
                          <a:effectLst/>
                        </a:rPr>
                        <a:t>48</a:t>
                      </a:r>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a:solidFill>
                          <a:srgbClr val="000000"/>
                        </a:solidFill>
                        <a:effectLst/>
                        <a:latin typeface="Calibri"/>
                      </a:endParaRPr>
                    </a:p>
                  </a:txBody>
                  <a:tcPr marL="5627" marR="5627" marT="5627" marB="0" anchor="b"/>
                </a:tc>
                <a:tc>
                  <a:txBody>
                    <a:bodyPr/>
                    <a:lstStyle/>
                    <a:p>
                      <a:pPr algn="l" fontAlgn="b"/>
                      <a:endParaRPr lang="en-US" sz="600" b="0" i="0" u="none" strike="noStrike" dirty="0">
                        <a:solidFill>
                          <a:srgbClr val="000000"/>
                        </a:solidFill>
                        <a:effectLst/>
                        <a:latin typeface="Calibri"/>
                      </a:endParaRPr>
                    </a:p>
                  </a:txBody>
                  <a:tcPr marL="5627" marR="5627" marT="5627" marB="0" anchor="b"/>
                </a:tc>
              </a:tr>
            </a:tbl>
          </a:graphicData>
        </a:graphic>
      </p:graphicFrame>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2 Deliverables</a:t>
            </a:r>
            <a:endParaRPr lang="en-US" dirty="0"/>
          </a:p>
        </p:txBody>
      </p:sp>
      <p:sp>
        <p:nvSpPr>
          <p:cNvPr id="3" name="Content Placeholder 2"/>
          <p:cNvSpPr>
            <a:spLocks noGrp="1"/>
          </p:cNvSpPr>
          <p:nvPr>
            <p:ph idx="1"/>
          </p:nvPr>
        </p:nvSpPr>
        <p:spPr/>
        <p:txBody>
          <a:bodyPr/>
          <a:lstStyle/>
          <a:p>
            <a:r>
              <a:rPr lang="en-US" dirty="0" smtClean="0"/>
              <a:t>Project Creation</a:t>
            </a:r>
          </a:p>
          <a:p>
            <a:r>
              <a:rPr lang="en-US" dirty="0" smtClean="0"/>
              <a:t>Project Management</a:t>
            </a:r>
          </a:p>
          <a:p>
            <a:r>
              <a:rPr lang="en-US" dirty="0" smtClean="0"/>
              <a:t>Epic Creation</a:t>
            </a:r>
          </a:p>
          <a:p>
            <a:r>
              <a:rPr lang="en-US" dirty="0" smtClean="0"/>
              <a:t>Epic Management</a:t>
            </a:r>
          </a:p>
          <a:p>
            <a:r>
              <a:rPr lang="en-US" dirty="0" smtClean="0"/>
              <a:t>Story Creation</a:t>
            </a:r>
          </a:p>
          <a:p>
            <a:r>
              <a:rPr lang="en-US" dirty="0" smtClean="0"/>
              <a:t>Story Management </a:t>
            </a:r>
          </a:p>
          <a:p>
            <a:r>
              <a:rPr lang="en-US" dirty="0" smtClean="0"/>
              <a:t>Sprint Creation</a:t>
            </a:r>
          </a:p>
          <a:p>
            <a:r>
              <a:rPr lang="en-US" dirty="0" smtClean="0"/>
              <a:t>Sprint Management</a:t>
            </a:r>
          </a:p>
          <a:p>
            <a:r>
              <a:rPr lang="en-US" dirty="0" smtClean="0"/>
              <a:t>Work Recording</a:t>
            </a:r>
          </a:p>
          <a:p>
            <a:r>
              <a:rPr lang="en-US" dirty="0" smtClean="0"/>
              <a:t>Work Management</a:t>
            </a:r>
            <a:endParaRPr lang="en-US" dirty="0"/>
          </a:p>
          <a:p>
            <a:endParaRPr lang="en-US" dirty="0" smtClean="0"/>
          </a:p>
        </p:txBody>
      </p:sp>
      <p:sp>
        <p:nvSpPr>
          <p:cNvPr id="4" name="Slide Number Placeholder 3"/>
          <p:cNvSpPr>
            <a:spLocks noGrp="1"/>
          </p:cNvSpPr>
          <p:nvPr>
            <p:ph type="sldNum" sz="quarter" idx="12"/>
          </p:nvPr>
        </p:nvSpPr>
        <p:spPr/>
        <p:txBody>
          <a:bodyPr/>
          <a:lstStyle/>
          <a:p>
            <a:fld id="{47DBC36D-8629-4A26-B3EA-358F99E6BE49}" type="slidenum">
              <a:rPr lang="en-US" smtClean="0"/>
              <a:t>5</a:t>
            </a:fld>
            <a:endParaRPr lang="en-US"/>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Diagram</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65722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920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a:t>
            </a:r>
            <a:r>
              <a:rPr lang="en-US" dirty="0" smtClean="0"/>
              <a:t>Interface -  Demo</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7</a:t>
            </a:fld>
            <a:endParaRPr lang="en-US"/>
          </a:p>
        </p:txBody>
      </p:sp>
    </p:spTree>
    <p:extLst>
      <p:ext uri="{BB962C8B-B14F-4D97-AF65-F5344CB8AC3E}">
        <p14:creationId xmlns:p14="http://schemas.microsoft.com/office/powerpoint/2010/main" val="127375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Joel Test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78626033"/>
              </p:ext>
            </p:extLst>
          </p:nvPr>
        </p:nvGraphicFramePr>
        <p:xfrm>
          <a:off x="381000" y="1524000"/>
          <a:ext cx="7620001" cy="4343400"/>
        </p:xfrm>
        <a:graphic>
          <a:graphicData uri="http://schemas.openxmlformats.org/drawingml/2006/table">
            <a:tbl>
              <a:tblPr>
                <a:tableStyleId>{5C22544A-7EE6-4342-B048-85BDC9FD1C3A}</a:tableStyleId>
              </a:tblPr>
              <a:tblGrid>
                <a:gridCol w="819171"/>
                <a:gridCol w="5085690"/>
                <a:gridCol w="857570"/>
                <a:gridCol w="857570"/>
              </a:tblGrid>
              <a:tr h="320310">
                <a:tc gridSpan="2">
                  <a:txBody>
                    <a:bodyPr/>
                    <a:lstStyle/>
                    <a:p>
                      <a:pPr algn="ctr" fontAlgn="b"/>
                      <a:r>
                        <a:rPr lang="en-US" sz="1100" u="none" strike="noStrike">
                          <a:effectLst/>
                        </a:rPr>
                        <a:t>The Joel Test</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r>
                        <a:rPr lang="en-US" sz="1100" u="none" strike="noStrike">
                          <a:effectLst/>
                        </a:rPr>
                        <a:t>Iteration 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Iteration 2</a:t>
                      </a:r>
                      <a:endParaRPr lang="en-US" sz="1100" b="0" i="0" u="none" strike="noStrike">
                        <a:solidFill>
                          <a:srgbClr val="000000"/>
                        </a:solidFill>
                        <a:effectLst/>
                        <a:latin typeface="Calibri"/>
                      </a:endParaRPr>
                    </a:p>
                  </a:txBody>
                  <a:tcPr marL="9525" marR="9525" marT="9525" marB="0" anchor="b"/>
                </a:tc>
              </a:tr>
              <a:tr h="32031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use source control?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Can you make a build in one step?</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make daily builds?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 bug database?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fix bugs before writing new code?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an up-to-date schedule?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 spec?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programmers have quiet working conditions?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use the best tools money can buy?</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testers?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new candidates write code during their interview?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do hallway usability testing?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0.583333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0.75</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8</a:t>
            </a:fld>
            <a:endParaRPr lang="en-US"/>
          </a:p>
        </p:txBody>
      </p:sp>
    </p:spTree>
    <p:extLst>
      <p:ext uri="{BB962C8B-B14F-4D97-AF65-F5344CB8AC3E}">
        <p14:creationId xmlns:p14="http://schemas.microsoft.com/office/powerpoint/2010/main" val="20421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 Test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92570942"/>
              </p:ext>
            </p:extLst>
          </p:nvPr>
        </p:nvGraphicFramePr>
        <p:xfrm>
          <a:off x="533400" y="1219198"/>
          <a:ext cx="7467600" cy="5410202"/>
        </p:xfrm>
        <a:graphic>
          <a:graphicData uri="http://schemas.openxmlformats.org/drawingml/2006/table">
            <a:tbl>
              <a:tblPr>
                <a:tableStyleId>{5C22544A-7EE6-4342-B048-85BDC9FD1C3A}</a:tableStyleId>
              </a:tblPr>
              <a:tblGrid>
                <a:gridCol w="1006161"/>
                <a:gridCol w="4449117"/>
                <a:gridCol w="1006161"/>
                <a:gridCol w="1006161"/>
              </a:tblGrid>
              <a:tr h="281894">
                <a:tc gridSpan="2">
                  <a:txBody>
                    <a:bodyPr/>
                    <a:lstStyle/>
                    <a:p>
                      <a:pPr algn="ctr" fontAlgn="b"/>
                      <a:r>
                        <a:rPr lang="en-US" sz="800" u="none" strike="noStrike">
                          <a:effectLst/>
                        </a:rPr>
                        <a:t>Survival Test</a:t>
                      </a:r>
                      <a:endParaRPr lang="en-US" sz="800" b="0" i="0" u="none" strike="noStrike">
                        <a:solidFill>
                          <a:srgbClr val="000000"/>
                        </a:solidFill>
                        <a:effectLst/>
                        <a:latin typeface="Calibri"/>
                      </a:endParaRPr>
                    </a:p>
                  </a:txBody>
                  <a:tcPr marL="6703" marR="6703" marT="6703" marB="0" anchor="b"/>
                </a:tc>
                <a:tc hMerge="1">
                  <a:txBody>
                    <a:bodyPr/>
                    <a:lstStyle/>
                    <a:p>
                      <a:endParaRPr lang="en-US"/>
                    </a:p>
                  </a:txBody>
                  <a:tcPr/>
                </a:tc>
                <a:tc>
                  <a:txBody>
                    <a:bodyPr/>
                    <a:lstStyle/>
                    <a:p>
                      <a:pPr algn="l" fontAlgn="b"/>
                      <a:r>
                        <a:rPr lang="en-US" sz="800" u="none" strike="noStrike">
                          <a:effectLst/>
                        </a:rPr>
                        <a:t>Iteration 1</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Iteration 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1</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clear, unambiguous vision statement or mission statement?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2</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 all team members believe the vision is realistic?</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dirty="0">
                          <a:effectLst/>
                        </a:rPr>
                        <a:t>2</a:t>
                      </a:r>
                      <a:endParaRPr lang="en-US" sz="800" b="0" i="0" u="none" strike="noStrike" dirty="0">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3</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business case that details the business benefit and how the benefit will be measured?</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603329">
                <a:tc>
                  <a:txBody>
                    <a:bodyPr/>
                    <a:lstStyle/>
                    <a:p>
                      <a:pPr algn="r" fontAlgn="ctr"/>
                      <a:r>
                        <a:rPr lang="en-US" sz="800" u="none" strike="noStrike">
                          <a:effectLst/>
                        </a:rPr>
                        <a:t>4</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user interface prototype that realistically and vividly demonstrates the functionality that the actual system will have?</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5</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detailed, written specification of what the software is supposed to do?</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603329">
                <a:tc>
                  <a:txBody>
                    <a:bodyPr/>
                    <a:lstStyle/>
                    <a:p>
                      <a:pPr algn="r" fontAlgn="ctr"/>
                      <a:r>
                        <a:rPr lang="en-US" sz="800" u="none" strike="noStrike">
                          <a:effectLst/>
                        </a:rPr>
                        <a:t>6</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Did the project team interview people who will actually use the software (end users) early in the project and continue to involve them throughout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0</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0</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28</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team have all the technical expertise needed to complete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29</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team have expertise with the business environment in which the software will operate?</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30</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technical leader capable of leading the project successfully?</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31</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Are there enough people to do all the work required?</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150833">
                <a:tc>
                  <a:txBody>
                    <a:bodyPr/>
                    <a:lstStyle/>
                    <a:p>
                      <a:pPr algn="r" fontAlgn="ctr"/>
                      <a:r>
                        <a:rPr lang="en-US" sz="800" u="none" strike="noStrike">
                          <a:effectLst/>
                        </a:rPr>
                        <a:t>32</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everyone work well together?</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r>
              <a:tr h="150833">
                <a:tc>
                  <a:txBody>
                    <a:bodyPr/>
                    <a:lstStyle/>
                    <a:p>
                      <a:pPr algn="r" fontAlgn="ctr"/>
                      <a:r>
                        <a:rPr lang="en-US" sz="800" u="none" strike="noStrike">
                          <a:effectLst/>
                        </a:rPr>
                        <a:t>33</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Is each person committed to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Totals</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103.5</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dirty="0">
                          <a:effectLst/>
                        </a:rPr>
                        <a:t>115.5</a:t>
                      </a:r>
                      <a:endParaRPr lang="en-US" sz="800" b="0" i="0" u="none" strike="noStrike" dirty="0">
                        <a:solidFill>
                          <a:srgbClr val="000000"/>
                        </a:solidFill>
                        <a:effectLst/>
                        <a:latin typeface="Calibri"/>
                      </a:endParaRPr>
                    </a:p>
                  </a:txBody>
                  <a:tcPr marL="6703" marR="6703" marT="6703"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9</a:t>
            </a:fld>
            <a:endParaRPr lang="en-US"/>
          </a:p>
        </p:txBody>
      </p:sp>
    </p:spTree>
    <p:extLst>
      <p:ext uri="{BB962C8B-B14F-4D97-AF65-F5344CB8AC3E}">
        <p14:creationId xmlns:p14="http://schemas.microsoft.com/office/powerpoint/2010/main" val="2014359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180</TotalTime>
  <Words>892</Words>
  <Application>Microsoft Office PowerPoint</Application>
  <PresentationFormat>On-screen Show (4:3)</PresentationFormat>
  <Paragraphs>577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Team 3 Better Software </vt:lpstr>
      <vt:lpstr>Overview</vt:lpstr>
      <vt:lpstr>Vision</vt:lpstr>
      <vt:lpstr> Project Plan</vt:lpstr>
      <vt:lpstr>Increment 2 Deliverables</vt:lpstr>
      <vt:lpstr>Domain Diagram</vt:lpstr>
      <vt:lpstr>Rough Interface -  Demo</vt:lpstr>
      <vt:lpstr>Joel Test</vt:lpstr>
      <vt:lpstr>Survival Test</vt:lpstr>
      <vt:lpstr>Bug Tracking</vt:lpstr>
      <vt:lpstr>Increment 3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Dan</cp:lastModifiedBy>
  <cp:revision>31</cp:revision>
  <dcterms:created xsi:type="dcterms:W3CDTF">2013-09-03T18:04:20Z</dcterms:created>
  <dcterms:modified xsi:type="dcterms:W3CDTF">2013-10-28T00:33:08Z</dcterms:modified>
</cp:coreProperties>
</file>