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9" roundtripDataSignature="AMtx7mj9ooOEOejYAGyEvGpz+Rd/LiJL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2646a74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6b2646a740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Singaporeans feel strongly about protests</a:t>
            </a:r>
            <a:endParaRPr/>
          </a:p>
          <a:p>
            <a:pPr indent="0" lvl="0" marL="0" rtl="0" algn="l">
              <a:lnSpc>
                <a:spcPct val="100000"/>
              </a:lnSpc>
              <a:spcBef>
                <a:spcPts val="0"/>
              </a:spcBef>
              <a:spcAft>
                <a:spcPts val="0"/>
              </a:spcAft>
              <a:buSzPts val="1400"/>
              <a:buNone/>
            </a:pPr>
            <a:r>
              <a:rPr lang="en-GB"/>
              <a:t>From 2012-2016 used to be about issues at home, such as protests at honglim park against 377a </a:t>
            </a:r>
            <a:endParaRPr/>
          </a:p>
          <a:p>
            <a:pPr indent="0" lvl="0" marL="0" rtl="0" algn="l">
              <a:lnSpc>
                <a:spcPct val="100000"/>
              </a:lnSpc>
              <a:spcBef>
                <a:spcPts val="0"/>
              </a:spcBef>
              <a:spcAft>
                <a:spcPts val="0"/>
              </a:spcAft>
              <a:buSzPts val="1400"/>
              <a:buNone/>
            </a:pPr>
            <a:r>
              <a:rPr lang="en-GB"/>
              <a:t>Now in 2019 all they are discussing are HK protests</a:t>
            </a:r>
            <a:endParaRPr/>
          </a:p>
        </p:txBody>
      </p:sp>
      <p:sp>
        <p:nvSpPr>
          <p:cNvPr id="208" name="Google Shape;208;g6b2646a740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b2646a740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6b2646a740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After trump has entered the White House People seem to relate america to racism with words such as KKK and Nazi Germany</a:t>
            </a:r>
            <a:endParaRPr/>
          </a:p>
        </p:txBody>
      </p:sp>
      <p:sp>
        <p:nvSpPr>
          <p:cNvPr id="224" name="Google Shape;224;g6b2646a740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b3682ea3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6b3682ea39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6b3682ea39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b3682ea3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6b3682ea39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6b3682ea39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b2646a740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6b2646a740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6b2646a740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b2646a740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6b2646a740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6b2646a740_0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b2646a74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6b2646a740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6b2646a740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7998fdb60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47998fdb60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47998fdb60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7998fdb60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47998fdb60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47998fdb60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7998fdb60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47998fdb60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47998fdb60_0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22b7fea0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7422b7fea0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7422b7fea0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7998fdb60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47998fdb60_0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47998fdb60_0_1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7998fdb6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47998fdb60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47998fdb60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7998fdb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47998fdb6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47998fdb6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7998fdb60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47998fdb60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47998fdb60_0_1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7998fdb60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47998fdb60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47998fdb60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7998fdb60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47998fdb60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47998fdb60_0_2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7998fdb60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47998fdb60_0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47998fdb60_0_2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7998fdb60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47998fdb60_0_2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47998fdb60_0_2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7998fdb60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47998fdb60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g47998fdb60_0_2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7998fdb60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47998fdb60_0_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g47998fdb60_0_2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422b7fea0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7422b7fea0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Many comments sufficient for word2vec training</a:t>
            </a:r>
            <a:endParaRPr/>
          </a:p>
        </p:txBody>
      </p:sp>
      <p:sp>
        <p:nvSpPr>
          <p:cNvPr id="108" name="Google Shape;108;g7422b7fea0_1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7998fdb60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47998fdb60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47998fdb60_0_1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47998fdb60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47998fdb60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47998fdb60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7998fdb60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47998fdb60_0_2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47998fdb60_0_2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6b3682ea3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6b3682ea3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6b3682ea3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22b7fea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7422b7fea0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7422b7fea0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22b7fea0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7422b7fea0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7422b7fea0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22b7fea0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7422b7fea0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Usage of the word AI has changed from being in a Singlish term used together with words such as Ai Mai to being related to tech and data science</a:t>
            </a:r>
            <a:endParaRPr/>
          </a:p>
          <a:p>
            <a:pPr indent="0" lvl="0" marL="0" rtl="0" algn="l">
              <a:lnSpc>
                <a:spcPct val="100000"/>
              </a:lnSpc>
              <a:spcBef>
                <a:spcPts val="0"/>
              </a:spcBef>
              <a:spcAft>
                <a:spcPts val="0"/>
              </a:spcAft>
              <a:buSzPts val="1400"/>
              <a:buNone/>
            </a:pPr>
            <a:r>
              <a:rPr lang="en-GB"/>
              <a:t>Using t-SNE to visualise the most similar words </a:t>
            </a:r>
            <a:endParaRPr/>
          </a:p>
        </p:txBody>
      </p:sp>
      <p:sp>
        <p:nvSpPr>
          <p:cNvPr id="145" name="Google Shape;145;g7422b7fea0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22b7fea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7422b7fea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Grab used to mean the action of grabbing/picking smth</a:t>
            </a:r>
            <a:endParaRPr/>
          </a:p>
          <a:p>
            <a:pPr indent="0" lvl="0" marL="0" rtl="0" algn="l">
              <a:lnSpc>
                <a:spcPct val="100000"/>
              </a:lnSpc>
              <a:spcBef>
                <a:spcPts val="0"/>
              </a:spcBef>
              <a:spcAft>
                <a:spcPts val="0"/>
              </a:spcAft>
              <a:buSzPts val="1400"/>
              <a:buNone/>
            </a:pPr>
            <a:r>
              <a:rPr lang="en-GB"/>
              <a:t>Now its meaning is much closely relating to anything related to taxis or even food delivery</a:t>
            </a:r>
            <a:endParaRPr/>
          </a:p>
        </p:txBody>
      </p:sp>
      <p:sp>
        <p:nvSpPr>
          <p:cNvPr id="162" name="Google Shape;162;g7422b7fea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22b7fea0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7422b7fea0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Jewel has a much different meaning in 2019 now referring mostly to the Jewel Changi Shopping Mall</a:t>
            </a:r>
            <a:endParaRPr/>
          </a:p>
        </p:txBody>
      </p:sp>
      <p:sp>
        <p:nvSpPr>
          <p:cNvPr id="178" name="Google Shape;178;g7422b7fea0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22b7fea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7422b7fea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PMD has been used widely in 2019 as compared to rarely being used as a term in 2012-2016 as you can see from words that are highly similar to escooter</a:t>
            </a:r>
            <a:endParaRPr/>
          </a:p>
        </p:txBody>
      </p:sp>
      <p:sp>
        <p:nvSpPr>
          <p:cNvPr id="192" name="Google Shape;192;g7422b7fea0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1814801"/>
          </a:xfrm>
          <a:prstGeom prst="rect">
            <a:avLst/>
          </a:prstGeom>
          <a:solidFill>
            <a:srgbClr val="FF99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GB" sz="3500"/>
              <a:t>BT4222 Presentation Group 15</a:t>
            </a:r>
            <a:endParaRPr b="1" sz="3500">
              <a:latin typeface="Calibri"/>
              <a:ea typeface="Calibri"/>
              <a:cs typeface="Calibri"/>
              <a:sym typeface="Calibri"/>
            </a:endParaRPr>
          </a:p>
        </p:txBody>
      </p:sp>
      <p:sp>
        <p:nvSpPr>
          <p:cNvPr id="90" name="Google Shape;90;p1"/>
          <p:cNvSpPr txBox="1"/>
          <p:nvPr>
            <p:ph idx="1" type="subTitle"/>
          </p:nvPr>
        </p:nvSpPr>
        <p:spPr>
          <a:xfrm>
            <a:off x="1524000" y="4600793"/>
            <a:ext cx="2062348" cy="63622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GB" sz="1800"/>
              <a:t>15 November 2019</a:t>
            </a:r>
            <a:endParaRPr/>
          </a:p>
          <a:p>
            <a:pPr indent="0" lvl="0" marL="0" rtl="0" algn="ctr">
              <a:lnSpc>
                <a:spcPct val="90000"/>
              </a:lnSpc>
              <a:spcBef>
                <a:spcPts val="1000"/>
              </a:spcBef>
              <a:spcAft>
                <a:spcPts val="0"/>
              </a:spcAft>
              <a:buClr>
                <a:schemeClr val="dk1"/>
              </a:buClr>
              <a:buSzPts val="1800"/>
              <a:buNone/>
            </a:pPr>
            <a:r>
              <a:rPr b="1" lang="en-GB" sz="1800"/>
              <a:t>Daniel Lee</a:t>
            </a:r>
            <a:endParaRPr b="1" sz="1800"/>
          </a:p>
          <a:p>
            <a:pPr indent="0" lvl="0" marL="0" rtl="0" algn="ctr">
              <a:lnSpc>
                <a:spcPct val="90000"/>
              </a:lnSpc>
              <a:spcBef>
                <a:spcPts val="1000"/>
              </a:spcBef>
              <a:spcAft>
                <a:spcPts val="0"/>
              </a:spcAft>
              <a:buClr>
                <a:schemeClr val="dk1"/>
              </a:buClr>
              <a:buSzPts val="1800"/>
              <a:buNone/>
            </a:pPr>
            <a:r>
              <a:rPr b="1" lang="en-GB" sz="1800"/>
              <a:t>James Chua</a:t>
            </a:r>
            <a:endParaRPr b="1" sz="1800"/>
          </a:p>
        </p:txBody>
      </p:sp>
      <p:sp>
        <p:nvSpPr>
          <p:cNvPr id="91" name="Google Shape;91;p1"/>
          <p:cNvSpPr txBox="1"/>
          <p:nvPr/>
        </p:nvSpPr>
        <p:spPr>
          <a:xfrm>
            <a:off x="1524000" y="3300883"/>
            <a:ext cx="9144000" cy="936192"/>
          </a:xfrm>
          <a:prstGeom prst="rect">
            <a:avLst/>
          </a:prstGeom>
          <a:solidFill>
            <a:srgbClr val="FEF6CF"/>
          </a:solid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chemeClr val="dk1"/>
              </a:buClr>
              <a:buSzPts val="3200"/>
              <a:buFont typeface="Calibri"/>
              <a:buNone/>
            </a:pPr>
            <a:r>
              <a:rPr b="0" i="0" lang="en-GB" sz="2400" u="none" cap="none" strike="noStrike">
                <a:solidFill>
                  <a:schemeClr val="dk1"/>
                </a:solidFill>
                <a:latin typeface="Calibri"/>
                <a:ea typeface="Calibri"/>
                <a:cs typeface="Calibri"/>
                <a:sym typeface="Calibri"/>
              </a:rPr>
              <a:t>Word2Vec Analysis and Comment Generation using r/Singapore Data</a:t>
            </a:r>
            <a:endParaRPr b="0" i="0" sz="2400" u="none" cap="none" strike="noStrike">
              <a:solidFill>
                <a:schemeClr val="dk1"/>
              </a:solidFill>
              <a:latin typeface="Calibri"/>
              <a:ea typeface="Calibri"/>
              <a:cs typeface="Calibri"/>
              <a:sym typeface="Calibri"/>
            </a:endParaRPr>
          </a:p>
          <a:p>
            <a:pPr indent="0" lvl="0" marL="0" marR="0" rtl="0" algn="ctr">
              <a:lnSpc>
                <a:spcPct val="80000"/>
              </a:lnSpc>
              <a:spcBef>
                <a:spcPts val="0"/>
              </a:spcBef>
              <a:spcAft>
                <a:spcPts val="0"/>
              </a:spcAft>
              <a:buClr>
                <a:schemeClr val="dk1"/>
              </a:buClr>
              <a:buSzPts val="3200"/>
              <a:buFont typeface="Calibri"/>
              <a:buNone/>
            </a:pPr>
            <a:r>
              <a:rPr b="0" i="0" lang="en-GB" sz="2400" u="none" cap="none" strike="noStrike">
                <a:solidFill>
                  <a:schemeClr val="dk1"/>
                </a:solidFill>
                <a:latin typeface="Calibri"/>
                <a:ea typeface="Calibri"/>
                <a:cs typeface="Calibri"/>
                <a:sym typeface="Calibri"/>
              </a:rPr>
              <a:t>(Singaporean English)</a:t>
            </a:r>
            <a:endParaRPr b="0" i="0" sz="2400" u="none" cap="none" strike="noStrike">
              <a:solidFill>
                <a:schemeClr val="dk1"/>
              </a:solidFill>
              <a:latin typeface="Calibri"/>
              <a:ea typeface="Calibri"/>
              <a:cs typeface="Calibri"/>
              <a:sym typeface="Calibri"/>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6b2646a740_0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11" name="Google Shape;211;g6b2646a740_0_13"/>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How Singaporean’s felt on certain issues</a:t>
            </a:r>
            <a:endParaRPr b="0" i="0" sz="3200" u="none" cap="none" strike="noStrike">
              <a:solidFill>
                <a:srgbClr val="000000"/>
              </a:solidFill>
              <a:latin typeface="Calibri"/>
              <a:ea typeface="Calibri"/>
              <a:cs typeface="Calibri"/>
              <a:sym typeface="Calibri"/>
            </a:endParaRPr>
          </a:p>
        </p:txBody>
      </p:sp>
      <p:sp>
        <p:nvSpPr>
          <p:cNvPr id="212" name="Google Shape;212;g6b2646a740_0_13"/>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By looking at the highly related words</a:t>
            </a:r>
            <a:endParaRPr b="0" i="0" sz="2000" u="none" cap="none" strike="noStrike">
              <a:solidFill>
                <a:srgbClr val="575757"/>
              </a:solidFill>
              <a:latin typeface="Calibri"/>
              <a:ea typeface="Calibri"/>
              <a:cs typeface="Calibri"/>
              <a:sym typeface="Calibri"/>
            </a:endParaRPr>
          </a:p>
        </p:txBody>
      </p:sp>
      <p:sp>
        <p:nvSpPr>
          <p:cNvPr id="213" name="Google Shape;213;g6b2646a740_0_13"/>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214" name="Google Shape;214;g6b2646a740_0_13"/>
          <p:cNvPicPr preferRelativeResize="0"/>
          <p:nvPr/>
        </p:nvPicPr>
        <p:blipFill rotWithShape="1">
          <a:blip r:embed="rId3">
            <a:alphaModFix/>
          </a:blip>
          <a:srcRect b="1295" l="0" r="0" t="1295"/>
          <a:stretch/>
        </p:blipFill>
        <p:spPr>
          <a:xfrm>
            <a:off x="667350" y="1667725"/>
            <a:ext cx="4279389" cy="4065050"/>
          </a:xfrm>
          <a:prstGeom prst="rect">
            <a:avLst/>
          </a:prstGeom>
          <a:noFill/>
          <a:ln>
            <a:noFill/>
          </a:ln>
        </p:spPr>
      </p:pic>
      <p:sp>
        <p:nvSpPr>
          <p:cNvPr id="215" name="Google Shape;215;g6b2646a740_0_13"/>
          <p:cNvSpPr txBox="1"/>
          <p:nvPr/>
        </p:nvSpPr>
        <p:spPr>
          <a:xfrm>
            <a:off x="2376150" y="11795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2012 - 2016</a:t>
            </a:r>
            <a:endParaRPr b="1" i="0" sz="2000" u="none" cap="none" strike="noStrike">
              <a:solidFill>
                <a:srgbClr val="000000"/>
              </a:solidFill>
              <a:latin typeface="Calibri"/>
              <a:ea typeface="Calibri"/>
              <a:cs typeface="Calibri"/>
              <a:sym typeface="Calibri"/>
            </a:endParaRPr>
          </a:p>
        </p:txBody>
      </p:sp>
      <p:sp>
        <p:nvSpPr>
          <p:cNvPr id="216" name="Google Shape;216;g6b2646a740_0_13"/>
          <p:cNvSpPr txBox="1"/>
          <p:nvPr/>
        </p:nvSpPr>
        <p:spPr>
          <a:xfrm>
            <a:off x="8510250" y="1179575"/>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2019</a:t>
            </a:r>
            <a:endParaRPr b="1" i="0" sz="2000" u="none" cap="none" strike="noStrike">
              <a:solidFill>
                <a:srgbClr val="000000"/>
              </a:solidFill>
              <a:latin typeface="Calibri"/>
              <a:ea typeface="Calibri"/>
              <a:cs typeface="Calibri"/>
              <a:sym typeface="Calibri"/>
            </a:endParaRPr>
          </a:p>
        </p:txBody>
      </p:sp>
      <p:pic>
        <p:nvPicPr>
          <p:cNvPr id="217" name="Google Shape;217;g6b2646a740_0_13"/>
          <p:cNvPicPr preferRelativeResize="0"/>
          <p:nvPr/>
        </p:nvPicPr>
        <p:blipFill rotWithShape="1">
          <a:blip r:embed="rId4">
            <a:alphaModFix/>
          </a:blip>
          <a:srcRect b="0" l="1475" r="1464" t="0"/>
          <a:stretch/>
        </p:blipFill>
        <p:spPr>
          <a:xfrm>
            <a:off x="6526025" y="1620875"/>
            <a:ext cx="4390242" cy="4065050"/>
          </a:xfrm>
          <a:prstGeom prst="rect">
            <a:avLst/>
          </a:prstGeom>
          <a:noFill/>
          <a:ln>
            <a:noFill/>
          </a:ln>
        </p:spPr>
      </p:pic>
      <p:sp>
        <p:nvSpPr>
          <p:cNvPr id="218" name="Google Shape;218;g6b2646a740_0_13"/>
          <p:cNvSpPr/>
          <p:nvPr/>
        </p:nvSpPr>
        <p:spPr>
          <a:xfrm>
            <a:off x="1831200" y="5894000"/>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Discussions about protests used to be about issues at home, such as protests at Hong Lim Park against the 377A Law</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Now in 2019 all they are discussing are HK protests</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219" name="Google Shape;219;g6b2646a740_0_13"/>
          <p:cNvSpPr/>
          <p:nvPr/>
        </p:nvSpPr>
        <p:spPr>
          <a:xfrm>
            <a:off x="1498400" y="3067150"/>
            <a:ext cx="9852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6b2646a740_0_13"/>
          <p:cNvSpPr/>
          <p:nvPr/>
        </p:nvSpPr>
        <p:spPr>
          <a:xfrm>
            <a:off x="2336600" y="3676750"/>
            <a:ext cx="9852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6b2646a740_0_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27" name="Google Shape;227;g6b2646a740_0_57"/>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How Singaporean’s felt on certain issues</a:t>
            </a:r>
            <a:endParaRPr b="0" i="0" sz="3200" u="none" cap="none" strike="noStrike">
              <a:solidFill>
                <a:srgbClr val="000000"/>
              </a:solidFill>
              <a:latin typeface="Calibri"/>
              <a:ea typeface="Calibri"/>
              <a:cs typeface="Calibri"/>
              <a:sym typeface="Calibri"/>
            </a:endParaRPr>
          </a:p>
        </p:txBody>
      </p:sp>
      <p:sp>
        <p:nvSpPr>
          <p:cNvPr id="228" name="Google Shape;228;g6b2646a740_0_57"/>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By looking at the highly related words</a:t>
            </a:r>
            <a:endParaRPr b="0" i="0" sz="2000" u="none" cap="none" strike="noStrike">
              <a:solidFill>
                <a:srgbClr val="575757"/>
              </a:solidFill>
              <a:latin typeface="Calibri"/>
              <a:ea typeface="Calibri"/>
              <a:cs typeface="Calibri"/>
              <a:sym typeface="Calibri"/>
            </a:endParaRPr>
          </a:p>
        </p:txBody>
      </p:sp>
      <p:sp>
        <p:nvSpPr>
          <p:cNvPr id="229" name="Google Shape;229;g6b2646a740_0_57"/>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230" name="Google Shape;230;g6b2646a740_0_57"/>
          <p:cNvPicPr preferRelativeResize="0"/>
          <p:nvPr/>
        </p:nvPicPr>
        <p:blipFill rotWithShape="1">
          <a:blip r:embed="rId3">
            <a:alphaModFix/>
          </a:blip>
          <a:srcRect b="0" l="169" r="178" t="0"/>
          <a:stretch/>
        </p:blipFill>
        <p:spPr>
          <a:xfrm>
            <a:off x="667350" y="1667725"/>
            <a:ext cx="4316550" cy="4100363"/>
          </a:xfrm>
          <a:prstGeom prst="rect">
            <a:avLst/>
          </a:prstGeom>
          <a:noFill/>
          <a:ln>
            <a:noFill/>
          </a:ln>
        </p:spPr>
      </p:pic>
      <p:sp>
        <p:nvSpPr>
          <p:cNvPr id="231" name="Google Shape;231;g6b2646a740_0_57"/>
          <p:cNvSpPr txBox="1"/>
          <p:nvPr/>
        </p:nvSpPr>
        <p:spPr>
          <a:xfrm>
            <a:off x="2376150" y="11795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2012 - 2016</a:t>
            </a:r>
            <a:endParaRPr b="1" i="0" sz="2000" u="none" cap="none" strike="noStrike">
              <a:solidFill>
                <a:srgbClr val="000000"/>
              </a:solidFill>
              <a:latin typeface="Calibri"/>
              <a:ea typeface="Calibri"/>
              <a:cs typeface="Calibri"/>
              <a:sym typeface="Calibri"/>
            </a:endParaRPr>
          </a:p>
        </p:txBody>
      </p:sp>
      <p:sp>
        <p:nvSpPr>
          <p:cNvPr id="232" name="Google Shape;232;g6b2646a740_0_57"/>
          <p:cNvSpPr txBox="1"/>
          <p:nvPr/>
        </p:nvSpPr>
        <p:spPr>
          <a:xfrm>
            <a:off x="8510250" y="1179575"/>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2019</a:t>
            </a:r>
            <a:endParaRPr b="1" i="0" sz="2000" u="none" cap="none" strike="noStrike">
              <a:solidFill>
                <a:srgbClr val="000000"/>
              </a:solidFill>
              <a:latin typeface="Calibri"/>
              <a:ea typeface="Calibri"/>
              <a:cs typeface="Calibri"/>
              <a:sym typeface="Calibri"/>
            </a:endParaRPr>
          </a:p>
        </p:txBody>
      </p:sp>
      <p:pic>
        <p:nvPicPr>
          <p:cNvPr id="233" name="Google Shape;233;g6b2646a740_0_57"/>
          <p:cNvPicPr preferRelativeResize="0"/>
          <p:nvPr/>
        </p:nvPicPr>
        <p:blipFill rotWithShape="1">
          <a:blip r:embed="rId4">
            <a:alphaModFix/>
          </a:blip>
          <a:srcRect b="0" l="2785" r="2775" t="0"/>
          <a:stretch/>
        </p:blipFill>
        <p:spPr>
          <a:xfrm>
            <a:off x="6526025" y="1620875"/>
            <a:ext cx="4428393" cy="4100375"/>
          </a:xfrm>
          <a:prstGeom prst="rect">
            <a:avLst/>
          </a:prstGeom>
          <a:noFill/>
          <a:ln>
            <a:noFill/>
          </a:ln>
        </p:spPr>
      </p:pic>
      <p:sp>
        <p:nvSpPr>
          <p:cNvPr id="234" name="Google Shape;234;g6b2646a740_0_57"/>
          <p:cNvSpPr/>
          <p:nvPr/>
        </p:nvSpPr>
        <p:spPr>
          <a:xfrm>
            <a:off x="1831200" y="5894000"/>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After Trump has entered the White House, people seem to relate America to racism with entities such as the KKK and Nazi Germany</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235" name="Google Shape;235;g6b2646a740_0_57"/>
          <p:cNvSpPr/>
          <p:nvPr/>
        </p:nvSpPr>
        <p:spPr>
          <a:xfrm>
            <a:off x="8001000" y="36878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6b2646a740_0_57"/>
          <p:cNvSpPr/>
          <p:nvPr/>
        </p:nvSpPr>
        <p:spPr>
          <a:xfrm>
            <a:off x="9283400" y="4165450"/>
            <a:ext cx="1217400" cy="964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6b2646a740_0_57"/>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6b3682ea39_0_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t/>
            </a:r>
            <a:endParaRPr b="1"/>
          </a:p>
          <a:p>
            <a:pPr indent="0" lvl="0" marL="0" rtl="0" algn="ctr">
              <a:lnSpc>
                <a:spcPct val="90000"/>
              </a:lnSpc>
              <a:spcBef>
                <a:spcPts val="1000"/>
              </a:spcBef>
              <a:spcAft>
                <a:spcPts val="0"/>
              </a:spcAft>
              <a:buClr>
                <a:schemeClr val="dk1"/>
              </a:buClr>
              <a:buSzPts val="1100"/>
              <a:buFont typeface="Arial"/>
              <a:buNone/>
            </a:pPr>
            <a:r>
              <a:t/>
            </a:r>
            <a:endParaRPr b="1"/>
          </a:p>
          <a:p>
            <a:pPr indent="0" lvl="0" marL="0" rtl="0" algn="ctr">
              <a:lnSpc>
                <a:spcPct val="90000"/>
              </a:lnSpc>
              <a:spcBef>
                <a:spcPts val="1000"/>
              </a:spcBef>
              <a:spcAft>
                <a:spcPts val="0"/>
              </a:spcAft>
              <a:buClr>
                <a:schemeClr val="dk1"/>
              </a:buClr>
              <a:buSzPts val="1100"/>
              <a:buFont typeface="Arial"/>
              <a:buNone/>
            </a:pPr>
            <a:r>
              <a:t/>
            </a:r>
            <a:endParaRPr b="1"/>
          </a:p>
          <a:p>
            <a:pPr indent="0" lvl="0" marL="0" rtl="0" algn="ctr">
              <a:lnSpc>
                <a:spcPct val="90000"/>
              </a:lnSpc>
              <a:spcBef>
                <a:spcPts val="1000"/>
              </a:spcBef>
              <a:spcAft>
                <a:spcPts val="0"/>
              </a:spcAft>
              <a:buClr>
                <a:schemeClr val="dk1"/>
              </a:buClr>
              <a:buSzPts val="1100"/>
              <a:buFont typeface="Arial"/>
              <a:buNone/>
            </a:pPr>
            <a:r>
              <a:rPr b="1" lang="en-GB"/>
              <a:t>Clothe - Male + Female = ?</a:t>
            </a:r>
            <a:endParaRPr b="1"/>
          </a:p>
        </p:txBody>
      </p:sp>
      <p:sp>
        <p:nvSpPr>
          <p:cNvPr id="244" name="Google Shape;244;g6b3682ea39_0_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45" name="Google Shape;245;g6b3682ea39_0_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46" name="Google Shape;246;g6b3682ea39_0_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Are Reddit Singaporeans Sexist?</a:t>
            </a:r>
            <a:endParaRPr b="0" i="0" sz="3200" u="none" cap="none" strike="noStrike">
              <a:solidFill>
                <a:srgbClr val="000000"/>
              </a:solidFill>
              <a:latin typeface="Calibri"/>
              <a:ea typeface="Calibri"/>
              <a:cs typeface="Calibri"/>
              <a:sym typeface="Calibri"/>
            </a:endParaRPr>
          </a:p>
        </p:txBody>
      </p:sp>
      <p:sp>
        <p:nvSpPr>
          <p:cNvPr id="247" name="Google Shape;247;g6b3682ea39_0_9"/>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Analogical relations between males and females</a:t>
            </a:r>
            <a:endParaRPr b="0" i="0" sz="2000" u="none" cap="none" strike="noStrike">
              <a:solidFill>
                <a:srgbClr val="575757"/>
              </a:solidFill>
              <a:latin typeface="Calibri"/>
              <a:ea typeface="Calibri"/>
              <a:cs typeface="Calibri"/>
              <a:sym typeface="Calibri"/>
            </a:endParaRPr>
          </a:p>
        </p:txBody>
      </p:sp>
      <p:sp>
        <p:nvSpPr>
          <p:cNvPr id="248" name="Google Shape;248;g6b3682ea39_0_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49" name="Google Shape;249;g6b3682ea39_0_9"/>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6b3682ea39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t/>
            </a:r>
            <a:endParaRPr b="1"/>
          </a:p>
          <a:p>
            <a:pPr indent="0" lvl="0" marL="0" rtl="0" algn="ctr">
              <a:lnSpc>
                <a:spcPct val="90000"/>
              </a:lnSpc>
              <a:spcBef>
                <a:spcPts val="1000"/>
              </a:spcBef>
              <a:spcAft>
                <a:spcPts val="0"/>
              </a:spcAft>
              <a:buClr>
                <a:schemeClr val="dk1"/>
              </a:buClr>
              <a:buSzPts val="1100"/>
              <a:buFont typeface="Arial"/>
              <a:buNone/>
            </a:pPr>
            <a:r>
              <a:t/>
            </a:r>
            <a:endParaRPr b="1"/>
          </a:p>
          <a:p>
            <a:pPr indent="0" lvl="0" marL="0" rtl="0" algn="ctr">
              <a:lnSpc>
                <a:spcPct val="90000"/>
              </a:lnSpc>
              <a:spcBef>
                <a:spcPts val="1000"/>
              </a:spcBef>
              <a:spcAft>
                <a:spcPts val="0"/>
              </a:spcAft>
              <a:buClr>
                <a:schemeClr val="dk1"/>
              </a:buClr>
              <a:buSzPts val="1100"/>
              <a:buFont typeface="Arial"/>
              <a:buNone/>
            </a:pPr>
            <a:r>
              <a:t/>
            </a:r>
            <a:endParaRPr b="1"/>
          </a:p>
          <a:p>
            <a:pPr indent="0" lvl="0" marL="0" rtl="0" algn="ctr">
              <a:lnSpc>
                <a:spcPct val="90000"/>
              </a:lnSpc>
              <a:spcBef>
                <a:spcPts val="1000"/>
              </a:spcBef>
              <a:spcAft>
                <a:spcPts val="0"/>
              </a:spcAft>
              <a:buClr>
                <a:schemeClr val="dk1"/>
              </a:buClr>
              <a:buSzPts val="1100"/>
              <a:buFont typeface="Arial"/>
              <a:buNone/>
            </a:pPr>
            <a:r>
              <a:rPr b="1" lang="en-GB"/>
              <a:t>Clothe - Male + Female = Change Diaper</a:t>
            </a:r>
            <a:endParaRPr b="1"/>
          </a:p>
        </p:txBody>
      </p:sp>
      <p:sp>
        <p:nvSpPr>
          <p:cNvPr id="256" name="Google Shape;256;g6b3682ea39_0_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57" name="Google Shape;257;g6b3682ea39_0_1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58" name="Google Shape;258;g6b3682ea39_0_1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Are Reddit Singaporeans Sexist?</a:t>
            </a:r>
            <a:endParaRPr b="0" i="0" sz="3200" u="none" cap="none" strike="noStrike">
              <a:solidFill>
                <a:srgbClr val="000000"/>
              </a:solidFill>
              <a:latin typeface="Calibri"/>
              <a:ea typeface="Calibri"/>
              <a:cs typeface="Calibri"/>
              <a:sym typeface="Calibri"/>
            </a:endParaRPr>
          </a:p>
        </p:txBody>
      </p:sp>
      <p:sp>
        <p:nvSpPr>
          <p:cNvPr id="259" name="Google Shape;259;g6b3682ea39_0_19"/>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Analogical relations between males and females</a:t>
            </a:r>
            <a:endParaRPr b="0" i="0" sz="2000" u="none" cap="none" strike="noStrike">
              <a:solidFill>
                <a:srgbClr val="575757"/>
              </a:solidFill>
              <a:latin typeface="Calibri"/>
              <a:ea typeface="Calibri"/>
              <a:cs typeface="Calibri"/>
              <a:sym typeface="Calibri"/>
            </a:endParaRPr>
          </a:p>
        </p:txBody>
      </p:sp>
      <p:sp>
        <p:nvSpPr>
          <p:cNvPr id="260" name="Google Shape;260;g6b3682ea39_0_1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61" name="Google Shape;261;g6b3682ea39_0_19"/>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6b2646a740_0_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GB"/>
              <a:t>Strong - Male + Female = Weak</a:t>
            </a:r>
            <a:endParaRPr b="1"/>
          </a:p>
          <a:p>
            <a:pPr indent="0" lvl="0" marL="0" rtl="0" algn="l">
              <a:lnSpc>
                <a:spcPct val="90000"/>
              </a:lnSpc>
              <a:spcBef>
                <a:spcPts val="1000"/>
              </a:spcBef>
              <a:spcAft>
                <a:spcPts val="0"/>
              </a:spcAft>
              <a:buSzPts val="1800"/>
              <a:buNone/>
            </a:pPr>
            <a:r>
              <a:rPr b="1" lang="en-GB"/>
              <a:t>Top - Male + Female = Bottom</a:t>
            </a:r>
            <a:endParaRPr b="1"/>
          </a:p>
          <a:p>
            <a:pPr indent="0" lvl="0" marL="0" rtl="0" algn="l">
              <a:lnSpc>
                <a:spcPct val="90000"/>
              </a:lnSpc>
              <a:spcBef>
                <a:spcPts val="1000"/>
              </a:spcBef>
              <a:spcAft>
                <a:spcPts val="0"/>
              </a:spcAft>
              <a:buSzPts val="1800"/>
              <a:buNone/>
            </a:pPr>
            <a:r>
              <a:rPr b="1" lang="en-GB"/>
              <a:t>Degree - Male + Female = Diploma</a:t>
            </a:r>
            <a:endParaRPr b="1"/>
          </a:p>
          <a:p>
            <a:pPr indent="0" lvl="0" marL="0" rtl="0" algn="l">
              <a:lnSpc>
                <a:spcPct val="90000"/>
              </a:lnSpc>
              <a:spcBef>
                <a:spcPts val="1000"/>
              </a:spcBef>
              <a:spcAft>
                <a:spcPts val="0"/>
              </a:spcAft>
              <a:buClr>
                <a:srgbClr val="000000"/>
              </a:buClr>
              <a:buSzPts val="1800"/>
              <a:buFont typeface="Arial"/>
              <a:buNone/>
            </a:pPr>
            <a:r>
              <a:t/>
            </a:r>
            <a:endParaRPr b="1"/>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GB"/>
              <a:t>Males tend to be closer related to more positive adjectives and verbs </a:t>
            </a:r>
            <a:endParaRPr/>
          </a:p>
          <a:p>
            <a:pPr indent="0" lvl="0" marL="0" rtl="0" algn="l">
              <a:lnSpc>
                <a:spcPct val="90000"/>
              </a:lnSpc>
              <a:spcBef>
                <a:spcPts val="1000"/>
              </a:spcBef>
              <a:spcAft>
                <a:spcPts val="0"/>
              </a:spcAft>
              <a:buClr>
                <a:schemeClr val="dk1"/>
              </a:buClr>
              <a:buSzPts val="1100"/>
              <a:buFont typeface="Arial"/>
              <a:buNone/>
            </a:pPr>
            <a:r>
              <a:t/>
            </a:r>
            <a:endParaRPr/>
          </a:p>
        </p:txBody>
      </p:sp>
      <p:sp>
        <p:nvSpPr>
          <p:cNvPr id="268" name="Google Shape;268;g6b2646a740_0_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69" name="Google Shape;269;g6b2646a740_0_2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70" name="Google Shape;270;g6b2646a740_0_25"/>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Are Reddit Singaporeans Sexist?</a:t>
            </a:r>
            <a:endParaRPr b="0" i="0" sz="3200" u="none" cap="none" strike="noStrike">
              <a:solidFill>
                <a:srgbClr val="000000"/>
              </a:solidFill>
              <a:latin typeface="Calibri"/>
              <a:ea typeface="Calibri"/>
              <a:cs typeface="Calibri"/>
              <a:sym typeface="Calibri"/>
            </a:endParaRPr>
          </a:p>
        </p:txBody>
      </p:sp>
      <p:sp>
        <p:nvSpPr>
          <p:cNvPr id="271" name="Google Shape;271;g6b2646a740_0_25"/>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Analogical relations between males and females</a:t>
            </a:r>
            <a:endParaRPr b="0" i="0" sz="2000" u="none" cap="none" strike="noStrike">
              <a:solidFill>
                <a:srgbClr val="575757"/>
              </a:solidFill>
              <a:latin typeface="Calibri"/>
              <a:ea typeface="Calibri"/>
              <a:cs typeface="Calibri"/>
              <a:sym typeface="Calibri"/>
            </a:endParaRPr>
          </a:p>
        </p:txBody>
      </p:sp>
      <p:sp>
        <p:nvSpPr>
          <p:cNvPr id="272" name="Google Shape;272;g6b2646a740_0_2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73" name="Google Shape;273;g6b2646a740_0_25"/>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g6b2646a740_0_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80" name="Google Shape;280;g6b2646a740_0_8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281" name="Google Shape;281;g6b2646a740_0_85"/>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Are Reddit Singaporeans Insensitive to Other Countries?</a:t>
            </a:r>
            <a:endParaRPr b="0" i="0" sz="3200" u="none" cap="none" strike="noStrike">
              <a:solidFill>
                <a:srgbClr val="000000"/>
              </a:solidFill>
              <a:latin typeface="Calibri"/>
              <a:ea typeface="Calibri"/>
              <a:cs typeface="Calibri"/>
              <a:sym typeface="Calibri"/>
            </a:endParaRPr>
          </a:p>
        </p:txBody>
      </p:sp>
      <p:sp>
        <p:nvSpPr>
          <p:cNvPr id="282" name="Google Shape;282;g6b2646a740_0_85"/>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Looking at highly related words</a:t>
            </a:r>
            <a:endParaRPr b="0" i="0" sz="2000" u="none" cap="none" strike="noStrike">
              <a:solidFill>
                <a:srgbClr val="575757"/>
              </a:solidFill>
              <a:latin typeface="Calibri"/>
              <a:ea typeface="Calibri"/>
              <a:cs typeface="Calibri"/>
              <a:sym typeface="Calibri"/>
            </a:endParaRPr>
          </a:p>
        </p:txBody>
      </p:sp>
      <p:sp>
        <p:nvSpPr>
          <p:cNvPr id="283" name="Google Shape;283;g6b2646a740_0_8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284" name="Google Shape;284;g6b2646a740_0_85"/>
          <p:cNvPicPr preferRelativeResize="0"/>
          <p:nvPr/>
        </p:nvPicPr>
        <p:blipFill rotWithShape="1">
          <a:blip r:embed="rId3">
            <a:alphaModFix/>
          </a:blip>
          <a:srcRect b="0" l="0" r="0" t="0"/>
          <a:stretch/>
        </p:blipFill>
        <p:spPr>
          <a:xfrm>
            <a:off x="858650" y="1623325"/>
            <a:ext cx="4596575" cy="4057976"/>
          </a:xfrm>
          <a:prstGeom prst="rect">
            <a:avLst/>
          </a:prstGeom>
          <a:noFill/>
          <a:ln>
            <a:noFill/>
          </a:ln>
        </p:spPr>
      </p:pic>
      <p:pic>
        <p:nvPicPr>
          <p:cNvPr id="285" name="Google Shape;285;g6b2646a740_0_85"/>
          <p:cNvPicPr preferRelativeResize="0"/>
          <p:nvPr/>
        </p:nvPicPr>
        <p:blipFill rotWithShape="1">
          <a:blip r:embed="rId4">
            <a:alphaModFix/>
          </a:blip>
          <a:srcRect b="0" l="0" r="0" t="0"/>
          <a:stretch/>
        </p:blipFill>
        <p:spPr>
          <a:xfrm>
            <a:off x="6698399" y="1679400"/>
            <a:ext cx="4434250" cy="4057976"/>
          </a:xfrm>
          <a:prstGeom prst="rect">
            <a:avLst/>
          </a:prstGeom>
          <a:noFill/>
          <a:ln>
            <a:noFill/>
          </a:ln>
        </p:spPr>
      </p:pic>
      <p:sp>
        <p:nvSpPr>
          <p:cNvPr id="286" name="Google Shape;286;g6b2646a740_0_85"/>
          <p:cNvSpPr txBox="1"/>
          <p:nvPr/>
        </p:nvSpPr>
        <p:spPr>
          <a:xfrm>
            <a:off x="2376150" y="11795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Bangladesh</a:t>
            </a:r>
            <a:endParaRPr b="1" i="0" sz="2000" u="none" cap="none" strike="noStrike">
              <a:solidFill>
                <a:srgbClr val="000000"/>
              </a:solidFill>
              <a:latin typeface="Calibri"/>
              <a:ea typeface="Calibri"/>
              <a:cs typeface="Calibri"/>
              <a:sym typeface="Calibri"/>
            </a:endParaRPr>
          </a:p>
        </p:txBody>
      </p:sp>
      <p:sp>
        <p:nvSpPr>
          <p:cNvPr id="287" name="Google Shape;287;g6b2646a740_0_85"/>
          <p:cNvSpPr txBox="1"/>
          <p:nvPr/>
        </p:nvSpPr>
        <p:spPr>
          <a:xfrm>
            <a:off x="8197150" y="1195163"/>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Caucasian</a:t>
            </a:r>
            <a:endParaRPr b="1" i="0" sz="2000" u="none" cap="none" strike="noStrike">
              <a:solidFill>
                <a:srgbClr val="000000"/>
              </a:solidFill>
              <a:latin typeface="Calibri"/>
              <a:ea typeface="Calibri"/>
              <a:cs typeface="Calibri"/>
              <a:sym typeface="Calibri"/>
            </a:endParaRPr>
          </a:p>
        </p:txBody>
      </p:sp>
      <p:sp>
        <p:nvSpPr>
          <p:cNvPr id="288" name="Google Shape;288;g6b2646a740_0_85"/>
          <p:cNvSpPr/>
          <p:nvPr/>
        </p:nvSpPr>
        <p:spPr>
          <a:xfrm>
            <a:off x="1831200" y="5894000"/>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Usage of words that may be considered insensitive </a:t>
            </a:r>
            <a:endParaRPr b="1" i="0" sz="2000" u="none" cap="none" strike="noStrike">
              <a:solidFill>
                <a:schemeClr val="dk1"/>
              </a:solidFill>
              <a:latin typeface="Calibri"/>
              <a:ea typeface="Calibri"/>
              <a:cs typeface="Calibri"/>
              <a:sym typeface="Calibri"/>
            </a:endParaRPr>
          </a:p>
        </p:txBody>
      </p:sp>
      <p:sp>
        <p:nvSpPr>
          <p:cNvPr id="289" name="Google Shape;289;g6b2646a740_0_85"/>
          <p:cNvSpPr/>
          <p:nvPr/>
        </p:nvSpPr>
        <p:spPr>
          <a:xfrm>
            <a:off x="2819400" y="17828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6b2646a740_0_85"/>
          <p:cNvSpPr/>
          <p:nvPr/>
        </p:nvSpPr>
        <p:spPr>
          <a:xfrm>
            <a:off x="3352800" y="3611600"/>
            <a:ext cx="9405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6b2646a740_0_85"/>
          <p:cNvSpPr/>
          <p:nvPr/>
        </p:nvSpPr>
        <p:spPr>
          <a:xfrm>
            <a:off x="10134600" y="2087600"/>
            <a:ext cx="1074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6b2646a740_0_75"/>
          <p:cNvSpPr txBox="1"/>
          <p:nvPr>
            <p:ph idx="1" type="body"/>
          </p:nvPr>
        </p:nvSpPr>
        <p:spPr>
          <a:xfrm>
            <a:off x="838200" y="15208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Char char="●"/>
            </a:pPr>
            <a:r>
              <a:rPr lang="en-GB"/>
              <a:t>How Singaporeans’ use certain words can rapidly change over a short span of a few years</a:t>
            </a:r>
            <a:endParaRPr/>
          </a:p>
          <a:p>
            <a:pPr indent="-342900" lvl="0" marL="457200" rtl="0" algn="l">
              <a:lnSpc>
                <a:spcPct val="115000"/>
              </a:lnSpc>
              <a:spcBef>
                <a:spcPts val="0"/>
              </a:spcBef>
              <a:spcAft>
                <a:spcPts val="0"/>
              </a:spcAft>
              <a:buSzPts val="1800"/>
              <a:buChar char="●"/>
            </a:pPr>
            <a:r>
              <a:rPr lang="en-GB"/>
              <a:t>Even new words have been added into our vocabulary</a:t>
            </a:r>
            <a:endParaRPr/>
          </a:p>
          <a:p>
            <a:pPr indent="-342900" lvl="0" marL="457200" rtl="0" algn="l">
              <a:lnSpc>
                <a:spcPct val="115000"/>
              </a:lnSpc>
              <a:spcBef>
                <a:spcPts val="0"/>
              </a:spcBef>
              <a:spcAft>
                <a:spcPts val="0"/>
              </a:spcAft>
              <a:buSzPts val="1800"/>
              <a:buChar char="●"/>
            </a:pPr>
            <a:r>
              <a:rPr lang="en-GB"/>
              <a:t>Singaporeans’ opinions on other countries and political issues can quickly shift </a:t>
            </a:r>
            <a:endParaRPr/>
          </a:p>
          <a:p>
            <a:pPr indent="-342900" lvl="0" marL="457200" rtl="0" algn="l">
              <a:lnSpc>
                <a:spcPct val="115000"/>
              </a:lnSpc>
              <a:spcBef>
                <a:spcPts val="0"/>
              </a:spcBef>
              <a:spcAft>
                <a:spcPts val="0"/>
              </a:spcAft>
              <a:buSzPts val="1800"/>
              <a:buChar char="●"/>
            </a:pPr>
            <a:r>
              <a:rPr lang="en-GB"/>
              <a:t>We may hold inherent biases and prejudice that we may not even be aware of ourselves, only for it to be uncovered by Word Embeddings</a:t>
            </a:r>
            <a:endParaRPr/>
          </a:p>
          <a:p>
            <a:pPr indent="-342900" lvl="0" marL="457200" rtl="0" algn="l">
              <a:lnSpc>
                <a:spcPct val="115000"/>
              </a:lnSpc>
              <a:spcBef>
                <a:spcPts val="0"/>
              </a:spcBef>
              <a:spcAft>
                <a:spcPts val="0"/>
              </a:spcAft>
              <a:buSzPts val="1800"/>
              <a:buChar char="●"/>
            </a:pPr>
            <a:r>
              <a:rPr lang="en-GB"/>
              <a:t>Thus word embeddings can be used for a progressive good to create a better world and reveal hidden biases</a:t>
            </a:r>
            <a:endParaRPr/>
          </a:p>
          <a:p>
            <a:pPr indent="0" lvl="0" marL="457200" rtl="0" algn="l">
              <a:lnSpc>
                <a:spcPct val="115000"/>
              </a:lnSpc>
              <a:spcBef>
                <a:spcPts val="1000"/>
              </a:spcBef>
              <a:spcAft>
                <a:spcPts val="0"/>
              </a:spcAft>
              <a:buSzPts val="1800"/>
              <a:buNone/>
            </a:pPr>
            <a:r>
              <a:t/>
            </a:r>
            <a:endParaRPr/>
          </a:p>
        </p:txBody>
      </p:sp>
      <p:sp>
        <p:nvSpPr>
          <p:cNvPr id="298" name="Google Shape;298;g6b2646a740_0_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299" name="Google Shape;299;g6b2646a740_0_7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00" name="Google Shape;300;g6b2646a740_0_75"/>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Conclusion</a:t>
            </a:r>
            <a:endParaRPr b="0" i="0" sz="3200" u="none" cap="none" strike="noStrike">
              <a:solidFill>
                <a:srgbClr val="000000"/>
              </a:solidFill>
              <a:latin typeface="Calibri"/>
              <a:ea typeface="Calibri"/>
              <a:cs typeface="Calibri"/>
              <a:sym typeface="Calibri"/>
            </a:endParaRPr>
          </a:p>
        </p:txBody>
      </p:sp>
      <p:sp>
        <p:nvSpPr>
          <p:cNvPr id="301" name="Google Shape;301;g6b2646a740_0_75"/>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t/>
            </a:r>
            <a:endParaRPr b="0" i="0" sz="2000" u="none" cap="none" strike="noStrike">
              <a:solidFill>
                <a:srgbClr val="575757"/>
              </a:solidFill>
              <a:latin typeface="Calibri"/>
              <a:ea typeface="Calibri"/>
              <a:cs typeface="Calibri"/>
              <a:sym typeface="Calibri"/>
            </a:endParaRPr>
          </a:p>
        </p:txBody>
      </p:sp>
      <p:sp>
        <p:nvSpPr>
          <p:cNvPr id="302" name="Google Shape;302;g6b2646a740_0_7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03" name="Google Shape;303;g6b2646a740_0_75"/>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47998fdb60_0_64"/>
          <p:cNvSpPr txBox="1"/>
          <p:nvPr>
            <p:ph idx="1" type="body"/>
          </p:nvPr>
        </p:nvSpPr>
        <p:spPr>
          <a:xfrm>
            <a:off x="838200" y="1825625"/>
            <a:ext cx="5466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GB"/>
              <a:t>2019 - OpenAI developed GPT-2</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GB"/>
              <a:t>Trained by predicting next word in text</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GB"/>
              <a:t>Allows the generative of highly realistic text</a:t>
            </a:r>
            <a:endParaRPr/>
          </a:p>
          <a:p>
            <a:pPr indent="0" lvl="0" marL="0" rtl="0" algn="l">
              <a:lnSpc>
                <a:spcPct val="90000"/>
              </a:lnSpc>
              <a:spcBef>
                <a:spcPts val="1000"/>
              </a:spcBef>
              <a:spcAft>
                <a:spcPts val="0"/>
              </a:spcAft>
              <a:buSzPts val="1800"/>
              <a:buNone/>
            </a:pPr>
            <a:r>
              <a:t/>
            </a:r>
            <a:endParaRPr/>
          </a:p>
        </p:txBody>
      </p:sp>
      <p:sp>
        <p:nvSpPr>
          <p:cNvPr id="310" name="Google Shape;310;g47998fdb60_0_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311" name="Google Shape;311;g47998fdb60_0_64"/>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GPT - 2 background</a:t>
            </a:r>
            <a:endParaRPr b="0" i="0" sz="3200" u="none" cap="none" strike="noStrike">
              <a:solidFill>
                <a:srgbClr val="000000"/>
              </a:solidFill>
              <a:latin typeface="Calibri"/>
              <a:ea typeface="Calibri"/>
              <a:cs typeface="Calibri"/>
              <a:sym typeface="Calibri"/>
            </a:endParaRPr>
          </a:p>
        </p:txBody>
      </p:sp>
      <p:sp>
        <p:nvSpPr>
          <p:cNvPr id="312" name="Google Shape;312;g47998fdb60_0_64"/>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313" name="Google Shape;313;g47998fdb60_0_64"/>
          <p:cNvPicPr preferRelativeResize="0"/>
          <p:nvPr/>
        </p:nvPicPr>
        <p:blipFill rotWithShape="1">
          <a:blip r:embed="rId3">
            <a:alphaModFix/>
          </a:blip>
          <a:srcRect b="0" l="0" r="0" t="0"/>
          <a:stretch/>
        </p:blipFill>
        <p:spPr>
          <a:xfrm>
            <a:off x="6304800" y="1975800"/>
            <a:ext cx="5166948" cy="2906402"/>
          </a:xfrm>
          <a:prstGeom prst="rect">
            <a:avLst/>
          </a:prstGeom>
          <a:noFill/>
          <a:ln>
            <a:noFill/>
          </a:ln>
        </p:spPr>
      </p:pic>
      <p:sp>
        <p:nvSpPr>
          <p:cNvPr id="314" name="Google Shape;314;g47998fdb60_0_64"/>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g47998fdb60_0_25"/>
          <p:cNvSpPr txBox="1"/>
          <p:nvPr>
            <p:ph idx="1" type="body"/>
          </p:nvPr>
        </p:nvSpPr>
        <p:spPr>
          <a:xfrm>
            <a:off x="692050" y="1794300"/>
            <a:ext cx="5946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GB"/>
              <a:t>Can  gpt-2 generate singlish text?</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GB"/>
              <a:t>Or at the least Singaporean related text?</a:t>
            </a:r>
            <a:endParaRPr/>
          </a:p>
        </p:txBody>
      </p:sp>
      <p:sp>
        <p:nvSpPr>
          <p:cNvPr id="321" name="Google Shape;321;g47998fdb60_0_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322" name="Google Shape;322;g47998fdb60_0_25"/>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Singlish text</a:t>
            </a:r>
            <a:endParaRPr b="0" i="0" sz="3200" u="none" cap="none" strike="noStrike">
              <a:solidFill>
                <a:srgbClr val="000000"/>
              </a:solidFill>
              <a:latin typeface="Calibri"/>
              <a:ea typeface="Calibri"/>
              <a:cs typeface="Calibri"/>
              <a:sym typeface="Calibri"/>
            </a:endParaRPr>
          </a:p>
        </p:txBody>
      </p:sp>
      <p:sp>
        <p:nvSpPr>
          <p:cNvPr id="323" name="Google Shape;323;g47998fdb60_0_2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324" name="Google Shape;324;g47998fdb60_0_25"/>
          <p:cNvPicPr preferRelativeResize="0"/>
          <p:nvPr/>
        </p:nvPicPr>
        <p:blipFill rotWithShape="1">
          <a:blip r:embed="rId3">
            <a:alphaModFix/>
          </a:blip>
          <a:srcRect b="0" l="0" r="0" t="0"/>
          <a:stretch/>
        </p:blipFill>
        <p:spPr>
          <a:xfrm>
            <a:off x="6473450" y="1412923"/>
            <a:ext cx="4434624" cy="2521401"/>
          </a:xfrm>
          <a:prstGeom prst="rect">
            <a:avLst/>
          </a:prstGeom>
          <a:noFill/>
          <a:ln>
            <a:noFill/>
          </a:ln>
        </p:spPr>
      </p:pic>
      <p:pic>
        <p:nvPicPr>
          <p:cNvPr id="325" name="Google Shape;325;g47998fdb60_0_25"/>
          <p:cNvPicPr preferRelativeResize="0"/>
          <p:nvPr/>
        </p:nvPicPr>
        <p:blipFill rotWithShape="1">
          <a:blip r:embed="rId4">
            <a:alphaModFix/>
          </a:blip>
          <a:srcRect b="0" l="0" r="0" t="0"/>
          <a:stretch/>
        </p:blipFill>
        <p:spPr>
          <a:xfrm>
            <a:off x="6498575" y="4138275"/>
            <a:ext cx="4384374" cy="2464725"/>
          </a:xfrm>
          <a:prstGeom prst="rect">
            <a:avLst/>
          </a:prstGeom>
          <a:noFill/>
          <a:ln>
            <a:noFill/>
          </a:ln>
        </p:spPr>
      </p:pic>
      <p:sp>
        <p:nvSpPr>
          <p:cNvPr id="326" name="Google Shape;326;g47998fdb60_0_25"/>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g47998fdb60_0_8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lang="en-GB"/>
              <a:t>Finetuned medium size (355 million parameters) GPT-2 using r/singapore data</a:t>
            </a:r>
            <a:endParaRPr/>
          </a:p>
          <a:p>
            <a:pPr indent="0" lvl="0" marL="0" rtl="0" algn="ctr">
              <a:lnSpc>
                <a:spcPct val="90000"/>
              </a:lnSpc>
              <a:spcBef>
                <a:spcPts val="1000"/>
              </a:spcBef>
              <a:spcAft>
                <a:spcPts val="0"/>
              </a:spcAft>
              <a:buSzPts val="1800"/>
              <a:buNone/>
            </a:pPr>
            <a:r>
              <a:t/>
            </a:r>
            <a:endParaRPr/>
          </a:p>
          <a:p>
            <a:pPr indent="0" lvl="0" marL="0" rtl="0" algn="ctr">
              <a:lnSpc>
                <a:spcPct val="90000"/>
              </a:lnSpc>
              <a:spcBef>
                <a:spcPts val="1000"/>
              </a:spcBef>
              <a:spcAft>
                <a:spcPts val="0"/>
              </a:spcAft>
              <a:buSzPts val="1800"/>
              <a:buNone/>
            </a:pPr>
            <a:r>
              <a:rPr lang="en-GB"/>
              <a:t>Goal: Generate text in a Singaporean context</a:t>
            </a:r>
            <a:endParaRPr/>
          </a:p>
          <a:p>
            <a:pPr indent="0" lvl="0" marL="0" rtl="0" algn="ctr">
              <a:lnSpc>
                <a:spcPct val="90000"/>
              </a:lnSpc>
              <a:spcBef>
                <a:spcPts val="1000"/>
              </a:spcBef>
              <a:spcAft>
                <a:spcPts val="0"/>
              </a:spcAft>
              <a:buSzPts val="1800"/>
              <a:buNone/>
            </a:pPr>
            <a:r>
              <a:t/>
            </a:r>
            <a:endParaRPr/>
          </a:p>
          <a:p>
            <a:pPr indent="0" lvl="0" marL="0" rtl="0" algn="ctr">
              <a:lnSpc>
                <a:spcPct val="90000"/>
              </a:lnSpc>
              <a:spcBef>
                <a:spcPts val="1000"/>
              </a:spcBef>
              <a:spcAft>
                <a:spcPts val="0"/>
              </a:spcAft>
              <a:buSzPts val="1800"/>
              <a:buNone/>
            </a:pPr>
            <a:r>
              <a:rPr b="1" lang="en-GB"/>
              <a:t>All text that you will see, except for the prompt was generated by the model.</a:t>
            </a:r>
            <a:endParaRPr b="1"/>
          </a:p>
        </p:txBody>
      </p:sp>
      <p:sp>
        <p:nvSpPr>
          <p:cNvPr id="333" name="Google Shape;333;g47998fdb60_0_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334" name="Google Shape;334;g47998fdb60_0_82"/>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GPT - 2 background</a:t>
            </a:r>
            <a:endParaRPr b="0" i="0" sz="3200" u="none" cap="none" strike="noStrike">
              <a:solidFill>
                <a:srgbClr val="000000"/>
              </a:solidFill>
              <a:latin typeface="Calibri"/>
              <a:ea typeface="Calibri"/>
              <a:cs typeface="Calibri"/>
              <a:sym typeface="Calibri"/>
            </a:endParaRPr>
          </a:p>
        </p:txBody>
      </p:sp>
      <p:sp>
        <p:nvSpPr>
          <p:cNvPr id="335" name="Google Shape;335;g47998fdb60_0_82"/>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36" name="Google Shape;336;g47998fdb60_0_82"/>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7422b7fea0_1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99" name="Google Shape;99;g7422b7fea0_1_15"/>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Obtaining Data Set</a:t>
            </a:r>
            <a:endParaRPr b="0" i="0" sz="3200" u="none" cap="none" strike="noStrike">
              <a:solidFill>
                <a:srgbClr val="000000"/>
              </a:solidFill>
              <a:latin typeface="Calibri"/>
              <a:ea typeface="Calibri"/>
              <a:cs typeface="Calibri"/>
              <a:sym typeface="Calibri"/>
            </a:endParaRPr>
          </a:p>
        </p:txBody>
      </p:sp>
      <p:sp>
        <p:nvSpPr>
          <p:cNvPr id="100" name="Google Shape;100;g7422b7fea0_1_15"/>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Utilising the pushshift API</a:t>
            </a:r>
            <a:endParaRPr b="0" i="0" sz="2000" u="none" cap="none" strike="noStrike">
              <a:solidFill>
                <a:srgbClr val="575757"/>
              </a:solidFill>
              <a:latin typeface="Calibri"/>
              <a:ea typeface="Calibri"/>
              <a:cs typeface="Calibri"/>
              <a:sym typeface="Calibri"/>
            </a:endParaRPr>
          </a:p>
        </p:txBody>
      </p:sp>
      <p:sp>
        <p:nvSpPr>
          <p:cNvPr id="101" name="Google Shape;101;g7422b7fea0_1_15"/>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102" name="Google Shape;102;g7422b7fea0_1_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1800"/>
              <a:buNone/>
            </a:pPr>
            <a:r>
              <a:rPr lang="en-GB"/>
              <a:t>Pushshift API allows 1000 reddit comments from a subreddit to be retrieved between a time period</a:t>
            </a:r>
            <a:endParaRPr/>
          </a:p>
        </p:txBody>
      </p:sp>
      <p:pic>
        <p:nvPicPr>
          <p:cNvPr id="103" name="Google Shape;103;g7422b7fea0_1_15"/>
          <p:cNvPicPr preferRelativeResize="0"/>
          <p:nvPr/>
        </p:nvPicPr>
        <p:blipFill rotWithShape="1">
          <a:blip r:embed="rId3">
            <a:alphaModFix/>
          </a:blip>
          <a:srcRect b="0" l="0" r="0" t="0"/>
          <a:stretch/>
        </p:blipFill>
        <p:spPr>
          <a:xfrm>
            <a:off x="3805188" y="3299525"/>
            <a:ext cx="4581525" cy="1866900"/>
          </a:xfrm>
          <a:prstGeom prst="rect">
            <a:avLst/>
          </a:prstGeom>
          <a:noFill/>
          <a:ln>
            <a:noFill/>
          </a:ln>
        </p:spPr>
      </p:pic>
      <p:sp>
        <p:nvSpPr>
          <p:cNvPr id="104" name="Google Shape;104;g7422b7fea0_1_15"/>
          <p:cNvSpPr txBox="1"/>
          <p:nvPr/>
        </p:nvSpPr>
        <p:spPr>
          <a:xfrm>
            <a:off x="7879600" y="3263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g47998fdb60_0_166"/>
          <p:cNvSpPr txBox="1"/>
          <p:nvPr>
            <p:ph idx="1" type="body"/>
          </p:nvPr>
        </p:nvSpPr>
        <p:spPr>
          <a:xfrm>
            <a:off x="639875" y="5073050"/>
            <a:ext cx="10515600" cy="1333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lang="en-GB"/>
              <a:t>Turns out the internet is pretty vulgar</a:t>
            </a:r>
            <a:endParaRPr/>
          </a:p>
          <a:p>
            <a:pPr indent="0" lvl="0" marL="0" rtl="0" algn="ctr">
              <a:lnSpc>
                <a:spcPct val="90000"/>
              </a:lnSpc>
              <a:spcBef>
                <a:spcPts val="1000"/>
              </a:spcBef>
              <a:spcAft>
                <a:spcPts val="0"/>
              </a:spcAft>
              <a:buSzPts val="1800"/>
              <a:buNone/>
            </a:pPr>
            <a:r>
              <a:rPr lang="en-GB"/>
              <a:t>So this model is going to be too</a:t>
            </a:r>
            <a:endParaRPr/>
          </a:p>
        </p:txBody>
      </p:sp>
      <p:sp>
        <p:nvSpPr>
          <p:cNvPr id="343" name="Google Shape;343;g47998fdb60_0_1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344" name="Google Shape;344;g47998fdb60_0_166"/>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GPT - 2 background</a:t>
            </a:r>
            <a:endParaRPr b="0" i="0" sz="3200" u="none" cap="none" strike="noStrike">
              <a:solidFill>
                <a:srgbClr val="000000"/>
              </a:solidFill>
              <a:latin typeface="Calibri"/>
              <a:ea typeface="Calibri"/>
              <a:cs typeface="Calibri"/>
              <a:sym typeface="Calibri"/>
            </a:endParaRPr>
          </a:p>
        </p:txBody>
      </p:sp>
      <p:sp>
        <p:nvSpPr>
          <p:cNvPr id="345" name="Google Shape;345;g47998fdb60_0_166"/>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346" name="Google Shape;346;g47998fdb60_0_166"/>
          <p:cNvPicPr preferRelativeResize="0"/>
          <p:nvPr/>
        </p:nvPicPr>
        <p:blipFill rotWithShape="1">
          <a:blip r:embed="rId3">
            <a:alphaModFix/>
          </a:blip>
          <a:srcRect b="0" l="0" r="0" t="0"/>
          <a:stretch/>
        </p:blipFill>
        <p:spPr>
          <a:xfrm>
            <a:off x="3533925" y="916500"/>
            <a:ext cx="4433674" cy="4433675"/>
          </a:xfrm>
          <a:prstGeom prst="rect">
            <a:avLst/>
          </a:prstGeom>
          <a:noFill/>
          <a:ln>
            <a:noFill/>
          </a:ln>
        </p:spPr>
      </p:pic>
      <p:sp>
        <p:nvSpPr>
          <p:cNvPr id="347" name="Google Shape;347;g47998fdb60_0_166"/>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g47998fdb60_0_48"/>
          <p:cNvSpPr txBox="1"/>
          <p:nvPr>
            <p:ph idx="1" type="body"/>
          </p:nvPr>
        </p:nvSpPr>
        <p:spPr>
          <a:xfrm>
            <a:off x="721625" y="13885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GB"/>
              <a:t>SINGAPORE - One man was killed in </a:t>
            </a:r>
            <a:r>
              <a:rPr lang="en-GB">
                <a:highlight>
                  <a:srgbClr val="E6B8AF"/>
                </a:highlight>
              </a:rPr>
              <a:t>Yishun</a:t>
            </a:r>
            <a:r>
              <a:rPr lang="en-GB"/>
              <a:t> when a</a:t>
            </a:r>
            <a:r>
              <a:rPr lang="en-GB">
                <a:highlight>
                  <a:srgbClr val="E6B8AF"/>
                </a:highlight>
              </a:rPr>
              <a:t> Daimler Chances canister </a:t>
            </a:r>
            <a:r>
              <a:rPr lang="en-GB"/>
              <a:t>exploded in his car, killing 29 passengers in the highly anticipated start of a year-long trial which could have halted efforts towards digital innovation and birth rates in the region.  </a:t>
            </a:r>
            <a:r>
              <a:rPr lang="en-GB">
                <a:highlight>
                  <a:srgbClr val="E6B8AF"/>
                </a:highlight>
              </a:rPr>
              <a:t>Daimler</a:t>
            </a:r>
            <a:r>
              <a:rPr lang="en-GB"/>
              <a:t>, which broke heavy-hitting, deep-considered regulation in the case, is now causing headaches in other industries where the 2,400 members of their workplace are busy redrawing a code of conduct, from energy to finance and large government data to hack databases.</a:t>
            </a:r>
            <a:endParaRPr/>
          </a:p>
          <a:p>
            <a:pPr indent="0" lvl="0" marL="0" rtl="0" algn="l">
              <a:lnSpc>
                <a:spcPct val="90000"/>
              </a:lnSpc>
              <a:spcBef>
                <a:spcPts val="1000"/>
              </a:spcBef>
              <a:spcAft>
                <a:spcPts val="0"/>
              </a:spcAft>
              <a:buSzPts val="1800"/>
              <a:buNone/>
            </a:pPr>
            <a:r>
              <a:t/>
            </a:r>
            <a:endParaRPr/>
          </a:p>
        </p:txBody>
      </p:sp>
      <p:sp>
        <p:nvSpPr>
          <p:cNvPr id="354" name="Google Shape;354;g47998fdb60_0_48"/>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SINGAPORE</a:t>
            </a:r>
            <a:endParaRPr b="0" i="0" sz="3200" u="none" cap="none" strike="noStrike">
              <a:solidFill>
                <a:srgbClr val="000000"/>
              </a:solidFill>
              <a:latin typeface="Calibri"/>
              <a:ea typeface="Calibri"/>
              <a:cs typeface="Calibri"/>
              <a:sym typeface="Calibri"/>
            </a:endParaRPr>
          </a:p>
        </p:txBody>
      </p:sp>
      <p:sp>
        <p:nvSpPr>
          <p:cNvPr id="355" name="Google Shape;355;g47998fdb60_0_48"/>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56" name="Google Shape;356;g47998fdb60_0_48"/>
          <p:cNvSpPr txBox="1"/>
          <p:nvPr/>
        </p:nvSpPr>
        <p:spPr>
          <a:xfrm>
            <a:off x="344475" y="5824575"/>
            <a:ext cx="3885000" cy="10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Long term dependency. Daimler - in fact the text output was much longer than this. But still coherent with daimler and car.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Model correlates Yishun with Singapore</a:t>
            </a:r>
            <a:endParaRPr b="0" i="0" sz="1400" u="none" cap="none" strike="noStrike">
              <a:solidFill>
                <a:srgbClr val="000000"/>
              </a:solidFill>
              <a:latin typeface="Calibri"/>
              <a:ea typeface="Calibri"/>
              <a:cs typeface="Calibri"/>
              <a:sym typeface="Calibri"/>
            </a:endParaRPr>
          </a:p>
        </p:txBody>
      </p:sp>
      <p:sp>
        <p:nvSpPr>
          <p:cNvPr id="357" name="Google Shape;357;g47998fdb60_0_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58" name="Google Shape;358;g47998fdb60_0_48"/>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g47998fdb60_0_0"/>
          <p:cNvSpPr txBox="1"/>
          <p:nvPr>
            <p:ph idx="1" type="body"/>
          </p:nvPr>
        </p:nvSpPr>
        <p:spPr>
          <a:xfrm>
            <a:off x="838200" y="15970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sz="2400"/>
          </a:p>
          <a:p>
            <a:pPr indent="-381000" lvl="0" marL="457200" rtl="0" algn="l">
              <a:lnSpc>
                <a:spcPct val="90000"/>
              </a:lnSpc>
              <a:spcBef>
                <a:spcPts val="1000"/>
              </a:spcBef>
              <a:spcAft>
                <a:spcPts val="0"/>
              </a:spcAft>
              <a:buSzPts val="2400"/>
              <a:buFont typeface="Calibri"/>
              <a:buAutoNum type="arabicPeriod"/>
            </a:pPr>
            <a:r>
              <a:rPr lang="en-GB" sz="2400"/>
              <a:t>ccb knn to play </a:t>
            </a:r>
            <a:r>
              <a:rPr lang="en-GB" sz="2400">
                <a:highlight>
                  <a:srgbClr val="E6B8AF"/>
                </a:highlight>
              </a:rPr>
              <a:t>liao</a:t>
            </a:r>
            <a:r>
              <a:rPr lang="en-GB" sz="2400"/>
              <a:t>. But oh well. I won't join an SG group.</a:t>
            </a:r>
            <a:endParaRPr sz="2400"/>
          </a:p>
          <a:p>
            <a:pPr indent="0" lvl="0" marL="457200" rtl="0" algn="l">
              <a:lnSpc>
                <a:spcPct val="90000"/>
              </a:lnSpc>
              <a:spcBef>
                <a:spcPts val="1000"/>
              </a:spcBef>
              <a:spcAft>
                <a:spcPts val="0"/>
              </a:spcAft>
              <a:buSzPts val="1800"/>
              <a:buNone/>
            </a:pPr>
            <a:r>
              <a:t/>
            </a:r>
            <a:endParaRPr sz="2400"/>
          </a:p>
          <a:p>
            <a:pPr indent="-381000" lvl="0" marL="457200" rtl="0" algn="l">
              <a:lnSpc>
                <a:spcPct val="90000"/>
              </a:lnSpc>
              <a:spcBef>
                <a:spcPts val="1000"/>
              </a:spcBef>
              <a:spcAft>
                <a:spcPts val="0"/>
              </a:spcAft>
              <a:buSzPts val="2400"/>
              <a:buFont typeface="Calibri"/>
              <a:buAutoNum type="arabicPeriod"/>
            </a:pPr>
            <a:r>
              <a:rPr lang="en-GB" sz="2400"/>
              <a:t>ccb knnfk. Didnt see anything wrong with that. </a:t>
            </a:r>
            <a:r>
              <a:rPr lang="en-GB" sz="2400">
                <a:highlight>
                  <a:srgbClr val="F4CCCC"/>
                </a:highlight>
              </a:rPr>
              <a:t>I prefer more mala.</a:t>
            </a:r>
            <a:endParaRPr sz="2400">
              <a:highlight>
                <a:srgbClr val="F4CCCC"/>
              </a:highlight>
            </a:endParaRPr>
          </a:p>
          <a:p>
            <a:pPr indent="0" lvl="0" marL="0" rtl="0" algn="l">
              <a:lnSpc>
                <a:spcPct val="90000"/>
              </a:lnSpc>
              <a:spcBef>
                <a:spcPts val="1000"/>
              </a:spcBef>
              <a:spcAft>
                <a:spcPts val="0"/>
              </a:spcAft>
              <a:buSzPts val="1800"/>
              <a:buNone/>
            </a:pPr>
            <a:r>
              <a:t/>
            </a:r>
            <a:endParaRPr sz="2400">
              <a:highlight>
                <a:srgbClr val="F4CCCC"/>
              </a:highlight>
            </a:endParaRPr>
          </a:p>
          <a:p>
            <a:pPr indent="-381000" lvl="0" marL="457200" rtl="0" algn="l">
              <a:lnSpc>
                <a:spcPct val="90000"/>
              </a:lnSpc>
              <a:spcBef>
                <a:spcPts val="1000"/>
              </a:spcBef>
              <a:spcAft>
                <a:spcPts val="0"/>
              </a:spcAft>
              <a:buSzPts val="2400"/>
              <a:buAutoNum type="arabicPeriod"/>
            </a:pPr>
            <a:r>
              <a:rPr lang="en-GB" sz="2400"/>
              <a:t>ccb knn im in a </a:t>
            </a:r>
            <a:r>
              <a:rPr lang="en-GB" sz="2400">
                <a:highlight>
                  <a:srgbClr val="F4CCCC"/>
                </a:highlight>
              </a:rPr>
              <a:t>high ses family ah</a:t>
            </a:r>
            <a:endParaRPr sz="2400">
              <a:highlight>
                <a:srgbClr val="F4CCCC"/>
              </a:highlight>
            </a:endParaRPr>
          </a:p>
          <a:p>
            <a:pPr indent="0" lvl="0" marL="0" rtl="0" algn="l">
              <a:lnSpc>
                <a:spcPct val="90000"/>
              </a:lnSpc>
              <a:spcBef>
                <a:spcPts val="1000"/>
              </a:spcBef>
              <a:spcAft>
                <a:spcPts val="0"/>
              </a:spcAft>
              <a:buSzPts val="1800"/>
              <a:buNone/>
            </a:pPr>
            <a:r>
              <a:t/>
            </a:r>
            <a:endParaRPr sz="2400">
              <a:highlight>
                <a:srgbClr val="F4CCCC"/>
              </a:highlight>
            </a:endParaRPr>
          </a:p>
          <a:p>
            <a:pPr indent="-381000" lvl="0" marL="457200" rtl="0" algn="l">
              <a:lnSpc>
                <a:spcPct val="90000"/>
              </a:lnSpc>
              <a:spcBef>
                <a:spcPts val="1000"/>
              </a:spcBef>
              <a:spcAft>
                <a:spcPts val="0"/>
              </a:spcAft>
              <a:buSzPts val="2400"/>
              <a:buAutoNum type="arabicPeriod"/>
            </a:pPr>
            <a:r>
              <a:rPr lang="en-GB" sz="2400"/>
              <a:t>ccb knn</a:t>
            </a:r>
            <a:r>
              <a:rPr lang="en-GB" sz="2400">
                <a:highlight>
                  <a:srgbClr val="E6B8AF"/>
                </a:highlight>
              </a:rPr>
              <a:t> sian.</a:t>
            </a:r>
            <a:r>
              <a:rPr lang="en-GB" sz="2400"/>
              <a:t> I mean if you're dead and resting...  </a:t>
            </a:r>
            <a:endParaRPr sz="2400"/>
          </a:p>
          <a:p>
            <a:pPr indent="0" lvl="0" marL="0" rtl="0" algn="l">
              <a:lnSpc>
                <a:spcPct val="90000"/>
              </a:lnSpc>
              <a:spcBef>
                <a:spcPts val="1000"/>
              </a:spcBef>
              <a:spcAft>
                <a:spcPts val="0"/>
              </a:spcAft>
              <a:buSzPts val="1800"/>
              <a:buNone/>
            </a:pPr>
            <a:r>
              <a:t/>
            </a:r>
            <a:endParaRPr sz="2400">
              <a:highlight>
                <a:srgbClr val="F4CCCC"/>
              </a:highlight>
            </a:endParaRPr>
          </a:p>
          <a:p>
            <a:pPr indent="0" lvl="0" marL="0" rtl="0" algn="l">
              <a:lnSpc>
                <a:spcPct val="90000"/>
              </a:lnSpc>
              <a:spcBef>
                <a:spcPts val="1000"/>
              </a:spcBef>
              <a:spcAft>
                <a:spcPts val="0"/>
              </a:spcAft>
              <a:buSzPts val="1800"/>
              <a:buNone/>
            </a:pPr>
            <a:r>
              <a:t/>
            </a:r>
            <a:endParaRPr sz="2400"/>
          </a:p>
        </p:txBody>
      </p:sp>
      <p:sp>
        <p:nvSpPr>
          <p:cNvPr id="365" name="Google Shape;365;g47998fdb60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66" name="Google Shape;366;g47998fdb60_0_0"/>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Ccb knn</a:t>
            </a:r>
            <a:endParaRPr b="0" i="0" sz="3200" u="none" cap="none" strike="noStrike">
              <a:solidFill>
                <a:srgbClr val="000000"/>
              </a:solidFill>
              <a:latin typeface="Calibri"/>
              <a:ea typeface="Calibri"/>
              <a:cs typeface="Calibri"/>
              <a:sym typeface="Calibri"/>
            </a:endParaRPr>
          </a:p>
        </p:txBody>
      </p:sp>
      <p:sp>
        <p:nvSpPr>
          <p:cNvPr id="367" name="Google Shape;367;g47998fdb60_0_0"/>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68" name="Google Shape;368;g47998fdb60_0_0"/>
          <p:cNvSpPr txBox="1"/>
          <p:nvPr/>
        </p:nvSpPr>
        <p:spPr>
          <a:xfrm>
            <a:off x="344475" y="6085550"/>
            <a:ext cx="29124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Very singaporean way of writing</a:t>
            </a:r>
            <a:endParaRPr b="0" i="0" sz="1400" u="none" cap="none" strike="noStrike">
              <a:solidFill>
                <a:srgbClr val="000000"/>
              </a:solidFill>
              <a:latin typeface="Calibri"/>
              <a:ea typeface="Calibri"/>
              <a:cs typeface="Calibri"/>
              <a:sym typeface="Calibri"/>
            </a:endParaRPr>
          </a:p>
        </p:txBody>
      </p:sp>
      <p:sp>
        <p:nvSpPr>
          <p:cNvPr id="369" name="Google Shape;369;g47998fdb60_0_0"/>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g47998fdb60_0_182"/>
          <p:cNvSpPr txBox="1"/>
          <p:nvPr>
            <p:ph idx="1" type="body"/>
          </p:nvPr>
        </p:nvSpPr>
        <p:spPr>
          <a:xfrm>
            <a:off x="721625" y="13885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None/>
            </a:pPr>
            <a:r>
              <a:rPr lang="en-GB"/>
              <a:t>Prompt: PAP  (the ruling party)</a:t>
            </a:r>
            <a:br>
              <a:rPr lang="en-GB"/>
            </a:br>
            <a:r>
              <a:rPr lang="en-GB"/>
              <a:t>Generated: PAP’s dominance in the region is now so strong that Singaporeans are likely to vote for them. That, coupled with the fact that many of the </a:t>
            </a:r>
            <a:r>
              <a:rPr lang="en-GB">
                <a:highlight>
                  <a:srgbClr val="E6B8AF"/>
                </a:highlight>
              </a:rPr>
              <a:t>Singaporeans who voted for Trump are white nationalist,</a:t>
            </a:r>
            <a:r>
              <a:rPr lang="en-GB"/>
              <a:t> cloaked in explained patriotism, makes me wonder if the country would become as politically impotent as it has been for the past 50 years. Singaporeans are generally apolitical and conservative. They have little interest in politics and politics are their only hobby. </a:t>
            </a:r>
            <a:endParaRPr/>
          </a:p>
        </p:txBody>
      </p:sp>
      <p:sp>
        <p:nvSpPr>
          <p:cNvPr id="376" name="Google Shape;376;g47998fdb60_0_182"/>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PAP</a:t>
            </a:r>
            <a:endParaRPr b="0" i="0" sz="3200" u="none" cap="none" strike="noStrike">
              <a:solidFill>
                <a:srgbClr val="000000"/>
              </a:solidFill>
              <a:latin typeface="Calibri"/>
              <a:ea typeface="Calibri"/>
              <a:cs typeface="Calibri"/>
              <a:sym typeface="Calibri"/>
            </a:endParaRPr>
          </a:p>
        </p:txBody>
      </p:sp>
      <p:sp>
        <p:nvSpPr>
          <p:cNvPr id="377" name="Google Shape;377;g47998fdb60_0_182"/>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78" name="Google Shape;378;g47998fdb60_0_182"/>
          <p:cNvSpPr txBox="1"/>
          <p:nvPr/>
        </p:nvSpPr>
        <p:spPr>
          <a:xfrm>
            <a:off x="615875" y="5553200"/>
            <a:ext cx="19101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Failure case. GPT-2 trained on internet text, alot of americans.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Last Sentence doesn’t make sense</a:t>
            </a:r>
            <a:endParaRPr b="0" i="0" sz="1400" u="none" cap="none" strike="noStrike">
              <a:solidFill>
                <a:srgbClr val="000000"/>
              </a:solidFill>
              <a:latin typeface="Calibri"/>
              <a:ea typeface="Calibri"/>
              <a:cs typeface="Calibri"/>
              <a:sym typeface="Calibri"/>
            </a:endParaRPr>
          </a:p>
        </p:txBody>
      </p:sp>
      <p:sp>
        <p:nvSpPr>
          <p:cNvPr id="379" name="Google Shape;379;g47998fdb60_0_1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80" name="Google Shape;380;g47998fdb60_0_182"/>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g47998fdb60_0_191"/>
          <p:cNvSpPr txBox="1"/>
          <p:nvPr>
            <p:ph idx="1" type="body"/>
          </p:nvPr>
        </p:nvSpPr>
        <p:spPr>
          <a:xfrm>
            <a:off x="721625" y="1388500"/>
            <a:ext cx="10515600" cy="3838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AutoNum type="arabicPeriod"/>
            </a:pPr>
            <a:r>
              <a:rPr lang="en-GB"/>
              <a:t>PAP MP for GRC </a:t>
            </a:r>
            <a:r>
              <a:rPr lang="en-GB">
                <a:highlight>
                  <a:srgbClr val="E6B8AF"/>
                </a:highlight>
              </a:rPr>
              <a:t>Teo Chee Hean</a:t>
            </a:r>
            <a:r>
              <a:rPr lang="en-GB"/>
              <a:t>'s Teck Whye </a:t>
            </a:r>
            <a:r>
              <a:rPr lang="en-GB">
                <a:highlight>
                  <a:srgbClr val="E6B8AF"/>
                </a:highlight>
              </a:rPr>
              <a:t>constituency</a:t>
            </a:r>
            <a:r>
              <a:rPr lang="en-GB"/>
              <a:t> apologised to the families of all the families who had lost their loved ones, as well as to the families of the victims. He added that Mr Teck's conduct has been "a matter of public fascination and reflection" since his election in May 2014. The incident, which happened on December 2 last year, prompted Mr Teck to apologise on behalf of Char Boon Khi Wong, who lost her husband, Jeyaratnam Syajee, a businessman, in a Park Geil Air flight in 2013.</a:t>
            </a:r>
            <a:endParaRPr>
              <a:highlight>
                <a:srgbClr val="E6B8AF"/>
              </a:highlight>
            </a:endParaRPr>
          </a:p>
        </p:txBody>
      </p:sp>
      <p:sp>
        <p:nvSpPr>
          <p:cNvPr id="387" name="Google Shape;387;g47998fdb60_0_191"/>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PAP</a:t>
            </a:r>
            <a:endParaRPr b="0" i="0" sz="3200" u="none" cap="none" strike="noStrike">
              <a:solidFill>
                <a:srgbClr val="000000"/>
              </a:solidFill>
              <a:latin typeface="Calibri"/>
              <a:ea typeface="Calibri"/>
              <a:cs typeface="Calibri"/>
              <a:sym typeface="Calibri"/>
            </a:endParaRPr>
          </a:p>
        </p:txBody>
      </p:sp>
      <p:sp>
        <p:nvSpPr>
          <p:cNvPr id="388" name="Google Shape;388;g47998fdb60_0_191"/>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389" name="Google Shape;389;g47998fdb60_0_191"/>
          <p:cNvSpPr txBox="1"/>
          <p:nvPr/>
        </p:nvSpPr>
        <p:spPr>
          <a:xfrm>
            <a:off x="615875" y="5553200"/>
            <a:ext cx="3590700" cy="10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Dense model remember alot of weights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PAP  - political unit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GRC</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g47998fdb60_0_1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91" name="Google Shape;391;g47998fdb60_0_191"/>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g47998fdb60_0_217"/>
          <p:cNvSpPr txBox="1"/>
          <p:nvPr>
            <p:ph idx="1" type="body"/>
          </p:nvPr>
        </p:nvSpPr>
        <p:spPr>
          <a:xfrm>
            <a:off x="721625" y="1879100"/>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lang="en-GB"/>
              <a:t>The prompt:</a:t>
            </a:r>
            <a:endParaRPr/>
          </a:p>
          <a:p>
            <a:pPr indent="0" lvl="0" marL="0" rtl="0" algn="ctr">
              <a:lnSpc>
                <a:spcPct val="90000"/>
              </a:lnSpc>
              <a:spcBef>
                <a:spcPts val="1000"/>
              </a:spcBef>
              <a:spcAft>
                <a:spcPts val="0"/>
              </a:spcAft>
              <a:buSzPts val="1800"/>
              <a:buNone/>
            </a:pPr>
            <a:r>
              <a:t/>
            </a:r>
            <a:endParaRPr/>
          </a:p>
          <a:p>
            <a:pPr indent="0" lvl="0" marL="0" rtl="0" algn="ctr">
              <a:lnSpc>
                <a:spcPct val="90000"/>
              </a:lnSpc>
              <a:spcBef>
                <a:spcPts val="1000"/>
              </a:spcBef>
              <a:spcAft>
                <a:spcPts val="0"/>
              </a:spcAft>
              <a:buSzPts val="1800"/>
              <a:buNone/>
            </a:pPr>
            <a:r>
              <a:rPr lang="en-GB"/>
              <a:t>In NUS, a group of students took the module BT4222, Mining Web Data for Business Insights, under Assistant Professor Qiao Dandan</a:t>
            </a:r>
            <a:endParaRPr/>
          </a:p>
          <a:p>
            <a:pPr indent="0" lvl="0" marL="0" rtl="0" algn="ctr">
              <a:lnSpc>
                <a:spcPct val="90000"/>
              </a:lnSpc>
              <a:spcBef>
                <a:spcPts val="1000"/>
              </a:spcBef>
              <a:spcAft>
                <a:spcPts val="0"/>
              </a:spcAft>
              <a:buSzPts val="1800"/>
              <a:buNone/>
            </a:pPr>
            <a:r>
              <a:t/>
            </a:r>
            <a:endParaRPr/>
          </a:p>
        </p:txBody>
      </p:sp>
      <p:sp>
        <p:nvSpPr>
          <p:cNvPr id="398" name="Google Shape;398;g47998fdb60_0_217"/>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BT4222</a:t>
            </a:r>
            <a:endParaRPr b="0" i="0" sz="3200" u="none" cap="none" strike="noStrike">
              <a:solidFill>
                <a:srgbClr val="000000"/>
              </a:solidFill>
              <a:latin typeface="Calibri"/>
              <a:ea typeface="Calibri"/>
              <a:cs typeface="Calibri"/>
              <a:sym typeface="Calibri"/>
            </a:endParaRPr>
          </a:p>
        </p:txBody>
      </p:sp>
      <p:sp>
        <p:nvSpPr>
          <p:cNvPr id="399" name="Google Shape;399;g47998fdb60_0_217"/>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400" name="Google Shape;400;g47998fdb60_0_2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01" name="Google Shape;401;g47998fdb60_0_217"/>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g47998fdb60_0_233"/>
          <p:cNvSpPr txBox="1"/>
          <p:nvPr>
            <p:ph idx="1" type="body"/>
          </p:nvPr>
        </p:nvSpPr>
        <p:spPr>
          <a:xfrm>
            <a:off x="721625" y="13885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GB" sz="2000"/>
              <a:t>In NUS, a group of students took the module BT4222, Mining Web Data for Business Insights, under Assistant Professor Qiao Dandan. </a:t>
            </a:r>
            <a:r>
              <a:rPr lang="en-GB" sz="2000">
                <a:highlight>
                  <a:srgbClr val="E6B8AF"/>
                </a:highlight>
              </a:rPr>
              <a:t> </a:t>
            </a:r>
            <a:r>
              <a:rPr lang="en-GB">
                <a:highlight>
                  <a:srgbClr val="E6B8AF"/>
                </a:highlight>
              </a:rPr>
              <a:t>He</a:t>
            </a:r>
            <a:r>
              <a:rPr lang="en-GB"/>
              <a:t> worked closely with Dr Wang Anh at the University of Southampton, which she founded in 2009 in the UK. It has since been recognised as one of the best global </a:t>
            </a:r>
            <a:r>
              <a:rPr lang="en-GB">
                <a:highlight>
                  <a:srgbClr val="E6B8AF"/>
                </a:highlight>
              </a:rPr>
              <a:t>CS courses </a:t>
            </a:r>
            <a:r>
              <a:rPr lang="en-GB"/>
              <a:t>in the world.  It has also been recognised by the Foreign Computer Scientists Association, like the course it is now, with the Fellowship award. ; So far, less than a month and a half after its launch, the course has attracted over </a:t>
            </a:r>
            <a:r>
              <a:rPr lang="en-GB">
                <a:highlight>
                  <a:srgbClr val="E6B8AF"/>
                </a:highlight>
              </a:rPr>
              <a:t>600 students and 70 foreign researchers</a:t>
            </a:r>
            <a:r>
              <a:rPr lang="en-GB"/>
              <a:t>. ; The degree is focused on Web and mobile apps, including the ability to analyze data.</a:t>
            </a:r>
            <a:endParaRPr/>
          </a:p>
        </p:txBody>
      </p:sp>
      <p:sp>
        <p:nvSpPr>
          <p:cNvPr id="408" name="Google Shape;408;g47998fdb60_0_233"/>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BT4222</a:t>
            </a:r>
            <a:endParaRPr b="0" i="0" sz="3200" u="none" cap="none" strike="noStrike">
              <a:solidFill>
                <a:srgbClr val="000000"/>
              </a:solidFill>
              <a:latin typeface="Calibri"/>
              <a:ea typeface="Calibri"/>
              <a:cs typeface="Calibri"/>
              <a:sym typeface="Calibri"/>
            </a:endParaRPr>
          </a:p>
        </p:txBody>
      </p:sp>
      <p:sp>
        <p:nvSpPr>
          <p:cNvPr id="409" name="Google Shape;409;g47998fdb60_0_233"/>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410" name="Google Shape;410;g47998fdb60_0_233"/>
          <p:cNvSpPr txBox="1"/>
          <p:nvPr/>
        </p:nvSpPr>
        <p:spPr>
          <a:xfrm>
            <a:off x="605425" y="6043800"/>
            <a:ext cx="25677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Most of the generative samples assume gender = male</a:t>
            </a:r>
            <a:endParaRPr b="0" i="0" sz="1400" u="none" cap="none" strike="noStrike">
              <a:solidFill>
                <a:srgbClr val="000000"/>
              </a:solidFill>
              <a:latin typeface="Calibri"/>
              <a:ea typeface="Calibri"/>
              <a:cs typeface="Calibri"/>
              <a:sym typeface="Calibri"/>
            </a:endParaRPr>
          </a:p>
        </p:txBody>
      </p:sp>
      <p:sp>
        <p:nvSpPr>
          <p:cNvPr id="411" name="Google Shape;411;g47998fdb60_0_2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12" name="Google Shape;412;g47998fdb60_0_233"/>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g47998fdb60_0_268"/>
          <p:cNvSpPr txBox="1"/>
          <p:nvPr>
            <p:ph idx="1" type="body"/>
          </p:nvPr>
        </p:nvSpPr>
        <p:spPr>
          <a:xfrm>
            <a:off x="721625" y="1643175"/>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lang="en-GB"/>
              <a:t>The prompt:</a:t>
            </a:r>
            <a:endParaRPr/>
          </a:p>
          <a:p>
            <a:pPr indent="0" lvl="0" marL="0" rtl="0" algn="ctr">
              <a:lnSpc>
                <a:spcPct val="90000"/>
              </a:lnSpc>
              <a:spcBef>
                <a:spcPts val="1000"/>
              </a:spcBef>
              <a:spcAft>
                <a:spcPts val="0"/>
              </a:spcAft>
              <a:buSzPts val="1800"/>
              <a:buNone/>
            </a:pPr>
            <a:r>
              <a:t/>
            </a:r>
            <a:endParaRPr/>
          </a:p>
          <a:p>
            <a:pPr indent="0" lvl="0" marL="0" rtl="0" algn="ctr">
              <a:lnSpc>
                <a:spcPct val="90000"/>
              </a:lnSpc>
              <a:spcBef>
                <a:spcPts val="1000"/>
              </a:spcBef>
              <a:spcAft>
                <a:spcPts val="0"/>
              </a:spcAft>
              <a:buSzPts val="1800"/>
              <a:buNone/>
            </a:pPr>
            <a:r>
              <a:rPr lang="en-GB"/>
              <a:t>In NUS, a group of students took the module BT4222, Mining Web Data for Business Insights, under Assistant Professor Qiao Dandan</a:t>
            </a:r>
            <a:endParaRPr/>
          </a:p>
          <a:p>
            <a:pPr indent="0" lvl="0" marL="0" rtl="0" algn="ctr">
              <a:lnSpc>
                <a:spcPct val="90000"/>
              </a:lnSpc>
              <a:spcBef>
                <a:spcPts val="1000"/>
              </a:spcBef>
              <a:spcAft>
                <a:spcPts val="0"/>
              </a:spcAft>
              <a:buSzPts val="1800"/>
              <a:buNone/>
            </a:pPr>
            <a:r>
              <a:t/>
            </a:r>
            <a:endParaRPr/>
          </a:p>
        </p:txBody>
      </p:sp>
      <p:sp>
        <p:nvSpPr>
          <p:cNvPr id="419" name="Google Shape;419;g47998fdb60_0_268"/>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BT4222</a:t>
            </a:r>
            <a:endParaRPr b="0" i="0" sz="3200" u="none" cap="none" strike="noStrike">
              <a:solidFill>
                <a:srgbClr val="000000"/>
              </a:solidFill>
              <a:latin typeface="Calibri"/>
              <a:ea typeface="Calibri"/>
              <a:cs typeface="Calibri"/>
              <a:sym typeface="Calibri"/>
            </a:endParaRPr>
          </a:p>
        </p:txBody>
      </p:sp>
      <p:sp>
        <p:nvSpPr>
          <p:cNvPr id="420" name="Google Shape;420;g47998fdb60_0_268"/>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421" name="Google Shape;421;g47998fdb60_0_268"/>
          <p:cNvSpPr/>
          <p:nvPr/>
        </p:nvSpPr>
        <p:spPr>
          <a:xfrm>
            <a:off x="5571700" y="3969100"/>
            <a:ext cx="709800" cy="698400"/>
          </a:xfrm>
          <a:prstGeom prst="mathPl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47998fdb60_0_268"/>
          <p:cNvSpPr txBox="1"/>
          <p:nvPr/>
        </p:nvSpPr>
        <p:spPr>
          <a:xfrm>
            <a:off x="1200400" y="4814775"/>
            <a:ext cx="9452400" cy="11796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1000"/>
              </a:spcBef>
              <a:spcAft>
                <a:spcPts val="0"/>
              </a:spcAft>
              <a:buClr>
                <a:schemeClr val="dk1"/>
              </a:buClr>
              <a:buSzPts val="1100"/>
              <a:buFont typeface="Arial"/>
              <a:buNone/>
            </a:pPr>
            <a:r>
              <a:rPr b="0" i="0" lang="en-GB" sz="2800" u="none" cap="none" strike="noStrike">
                <a:solidFill>
                  <a:schemeClr val="dk1"/>
                </a:solidFill>
                <a:latin typeface="Calibri"/>
                <a:ea typeface="Calibri"/>
                <a:cs typeface="Calibri"/>
                <a:sym typeface="Calibri"/>
              </a:rPr>
              <a:t>The students had to create a project using Natural Language Processing tools. One of her students, James, did not know what to do for his project and so</a:t>
            </a:r>
            <a:endParaRPr b="0" i="0" sz="2800" u="none" cap="none" strike="noStrike">
              <a:solidFill>
                <a:srgbClr val="000000"/>
              </a:solidFill>
              <a:latin typeface="Calibri"/>
              <a:ea typeface="Calibri"/>
              <a:cs typeface="Calibri"/>
              <a:sym typeface="Calibri"/>
            </a:endParaRPr>
          </a:p>
        </p:txBody>
      </p:sp>
      <p:sp>
        <p:nvSpPr>
          <p:cNvPr id="423" name="Google Shape;423;g47998fdb60_0_2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24" name="Google Shape;424;g47998fdb60_0_268"/>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g47998fdb60_0_257"/>
          <p:cNvSpPr txBox="1"/>
          <p:nvPr>
            <p:ph idx="1" type="body"/>
          </p:nvPr>
        </p:nvSpPr>
        <p:spPr>
          <a:xfrm>
            <a:off x="721625" y="16933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GB" sz="2000"/>
              <a:t>In NUS, a group of students took the module BT4222, Mining Web Data for Business Insights, under Assistant Professor Qiao Dandan. The students had to create a project using Natural Language Processing tools. One of her students, James, did not know what to do for his project and </a:t>
            </a:r>
            <a:r>
              <a:rPr lang="en-GB"/>
              <a:t>so he spent hours </a:t>
            </a:r>
            <a:r>
              <a:rPr lang="en-GB">
                <a:highlight>
                  <a:srgbClr val="E6B8AF"/>
                </a:highlight>
              </a:rPr>
              <a:t>creating memes</a:t>
            </a:r>
            <a:r>
              <a:rPr lang="en-GB"/>
              <a:t> to throw at the other students. A similar phenomenon happened in the other school of the same level. It appears that the students were unable to create a task as </a:t>
            </a:r>
            <a:r>
              <a:rPr lang="en-GB">
                <a:highlight>
                  <a:srgbClr val="E6B8AF"/>
                </a:highlight>
              </a:rPr>
              <a:t>simple as pick a random phrase from a common dictionary,</a:t>
            </a:r>
            <a:endParaRPr>
              <a:highlight>
                <a:srgbClr val="E6B8AF"/>
              </a:highlight>
            </a:endParaRPr>
          </a:p>
          <a:p>
            <a:pPr indent="0" lvl="0" marL="0" rtl="0" algn="l">
              <a:lnSpc>
                <a:spcPct val="90000"/>
              </a:lnSpc>
              <a:spcBef>
                <a:spcPts val="1000"/>
              </a:spcBef>
              <a:spcAft>
                <a:spcPts val="0"/>
              </a:spcAft>
              <a:buSzPts val="1800"/>
              <a:buNone/>
            </a:pPr>
            <a:r>
              <a:t/>
            </a:r>
            <a:endParaRPr/>
          </a:p>
        </p:txBody>
      </p:sp>
      <p:sp>
        <p:nvSpPr>
          <p:cNvPr id="431" name="Google Shape;431;g47998fdb60_0_257"/>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BT4222</a:t>
            </a:r>
            <a:endParaRPr b="0" i="0" sz="3200" u="none" cap="none" strike="noStrike">
              <a:solidFill>
                <a:srgbClr val="000000"/>
              </a:solidFill>
              <a:latin typeface="Calibri"/>
              <a:ea typeface="Calibri"/>
              <a:cs typeface="Calibri"/>
              <a:sym typeface="Calibri"/>
            </a:endParaRPr>
          </a:p>
        </p:txBody>
      </p:sp>
      <p:sp>
        <p:nvSpPr>
          <p:cNvPr id="432" name="Google Shape;432;g47998fdb60_0_257"/>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433" name="Google Shape;433;g47998fdb60_0_257"/>
          <p:cNvPicPr preferRelativeResize="0"/>
          <p:nvPr/>
        </p:nvPicPr>
        <p:blipFill rotWithShape="1">
          <a:blip r:embed="rId3">
            <a:alphaModFix/>
          </a:blip>
          <a:srcRect b="0" l="0" r="0" t="0"/>
          <a:stretch/>
        </p:blipFill>
        <p:spPr>
          <a:xfrm>
            <a:off x="8530650" y="4586000"/>
            <a:ext cx="3285576" cy="1902450"/>
          </a:xfrm>
          <a:prstGeom prst="rect">
            <a:avLst/>
          </a:prstGeom>
          <a:noFill/>
          <a:ln>
            <a:noFill/>
          </a:ln>
        </p:spPr>
      </p:pic>
      <p:sp>
        <p:nvSpPr>
          <p:cNvPr id="434" name="Google Shape;434;g47998fdb60_0_257"/>
          <p:cNvSpPr txBox="1"/>
          <p:nvPr/>
        </p:nvSpPr>
        <p:spPr>
          <a:xfrm>
            <a:off x="337000" y="5897550"/>
            <a:ext cx="2763300" cy="85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Generates language and web related content.</a:t>
            </a:r>
            <a:endParaRPr b="0" i="0" sz="1400" u="none" cap="none" strike="noStrike">
              <a:solidFill>
                <a:srgbClr val="000000"/>
              </a:solidFill>
              <a:latin typeface="Calibri"/>
              <a:ea typeface="Calibri"/>
              <a:cs typeface="Calibri"/>
              <a:sym typeface="Calibri"/>
            </a:endParaRPr>
          </a:p>
        </p:txBody>
      </p:sp>
      <p:sp>
        <p:nvSpPr>
          <p:cNvPr id="435" name="Google Shape;435;g47998fdb60_0_2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36" name="Google Shape;436;g47998fdb60_0_257"/>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g47998fdb60_0_209"/>
          <p:cNvSpPr txBox="1"/>
          <p:nvPr>
            <p:ph idx="1" type="body"/>
          </p:nvPr>
        </p:nvSpPr>
        <p:spPr>
          <a:xfrm>
            <a:off x="721625" y="1388500"/>
            <a:ext cx="5572800" cy="505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i="1" lang="en-GB" sz="2200">
                <a:solidFill>
                  <a:srgbClr val="222222"/>
                </a:solidFill>
                <a:highlight>
                  <a:srgbClr val="FFFFFF"/>
                </a:highlight>
                <a:latin typeface="Arial"/>
                <a:ea typeface="Arial"/>
                <a:cs typeface="Arial"/>
                <a:sym typeface="Arial"/>
              </a:rPr>
              <a:t>What the fuck did you just fucking say about me, you little bitch? I'll have you know I graduated top of my class in the Navy Seals, and I've been involved in numerous secret raids on Al-Quaeda, and I have over 300 confirmed kills. I am trained in gorilla warfare and I'm the top sniper in the entire US armed forces. You are nothing to me but just another target. …………………………………………………...</a:t>
            </a:r>
            <a:endParaRPr sz="2200"/>
          </a:p>
        </p:txBody>
      </p:sp>
      <p:sp>
        <p:nvSpPr>
          <p:cNvPr id="443" name="Google Shape;443;g47998fdb60_0_20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Copypasta</a:t>
            </a:r>
            <a:endParaRPr b="0" i="0" sz="3200" u="none" cap="none" strike="noStrike">
              <a:solidFill>
                <a:srgbClr val="000000"/>
              </a:solidFill>
              <a:latin typeface="Calibri"/>
              <a:ea typeface="Calibri"/>
              <a:cs typeface="Calibri"/>
              <a:sym typeface="Calibri"/>
            </a:endParaRPr>
          </a:p>
        </p:txBody>
      </p:sp>
      <p:sp>
        <p:nvSpPr>
          <p:cNvPr id="444" name="Google Shape;444;g47998fdb60_0_20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445" name="Google Shape;445;g47998fdb60_0_209"/>
          <p:cNvPicPr preferRelativeResize="0"/>
          <p:nvPr/>
        </p:nvPicPr>
        <p:blipFill rotWithShape="1">
          <a:blip r:embed="rId3">
            <a:alphaModFix/>
          </a:blip>
          <a:srcRect b="0" l="0" r="0" t="0"/>
          <a:stretch/>
        </p:blipFill>
        <p:spPr>
          <a:xfrm>
            <a:off x="6683698" y="1486225"/>
            <a:ext cx="5209174" cy="4592874"/>
          </a:xfrm>
          <a:prstGeom prst="rect">
            <a:avLst/>
          </a:prstGeom>
          <a:noFill/>
          <a:ln>
            <a:noFill/>
          </a:ln>
        </p:spPr>
      </p:pic>
      <p:sp>
        <p:nvSpPr>
          <p:cNvPr id="446" name="Google Shape;446;g47998fdb60_0_20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47" name="Google Shape;447;g47998fdb60_0_209"/>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7422b7fea0_1_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11" name="Google Shape;111;g7422b7fea0_1_4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Data Sets Used</a:t>
            </a:r>
            <a:endParaRPr b="0" i="0" sz="3200" u="none" cap="none" strike="noStrike">
              <a:solidFill>
                <a:srgbClr val="000000"/>
              </a:solidFill>
              <a:latin typeface="Calibri"/>
              <a:ea typeface="Calibri"/>
              <a:cs typeface="Calibri"/>
              <a:sym typeface="Calibri"/>
            </a:endParaRPr>
          </a:p>
        </p:txBody>
      </p:sp>
      <p:sp>
        <p:nvSpPr>
          <p:cNvPr id="112" name="Google Shape;112;g7422b7fea0_1_49"/>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From multiple online sources</a:t>
            </a:r>
            <a:endParaRPr b="0" i="0" sz="2000" u="none" cap="none" strike="noStrike">
              <a:solidFill>
                <a:srgbClr val="575757"/>
              </a:solidFill>
              <a:latin typeface="Calibri"/>
              <a:ea typeface="Calibri"/>
              <a:cs typeface="Calibri"/>
              <a:sym typeface="Calibri"/>
            </a:endParaRPr>
          </a:p>
        </p:txBody>
      </p:sp>
      <p:sp>
        <p:nvSpPr>
          <p:cNvPr id="113" name="Google Shape;113;g7422b7fea0_1_4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114" name="Google Shape;114;g7422b7fea0_1_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GB"/>
              <a:t>Reddit Singapore comments from 2012 - 2016 </a:t>
            </a:r>
            <a:endParaRPr/>
          </a:p>
          <a:p>
            <a:pPr indent="-342900" lvl="1" marL="914400" rtl="0" algn="l">
              <a:lnSpc>
                <a:spcPct val="150000"/>
              </a:lnSpc>
              <a:spcBef>
                <a:spcPts val="0"/>
              </a:spcBef>
              <a:spcAft>
                <a:spcPts val="0"/>
              </a:spcAft>
              <a:buSzPts val="1800"/>
              <a:buChar char="•"/>
            </a:pPr>
            <a:r>
              <a:rPr lang="en-GB"/>
              <a:t>1.2 Million Comments</a:t>
            </a:r>
            <a:endParaRPr/>
          </a:p>
          <a:p>
            <a:pPr indent="-342900" lvl="0" marL="457200" rtl="0" algn="l">
              <a:lnSpc>
                <a:spcPct val="150000"/>
              </a:lnSpc>
              <a:spcBef>
                <a:spcPts val="0"/>
              </a:spcBef>
              <a:spcAft>
                <a:spcPts val="0"/>
              </a:spcAft>
              <a:buSzPts val="1800"/>
              <a:buChar char="•"/>
            </a:pPr>
            <a:r>
              <a:rPr lang="en-GB"/>
              <a:t>Reddit Singapore comments from 2019</a:t>
            </a:r>
            <a:endParaRPr/>
          </a:p>
          <a:p>
            <a:pPr indent="-342900" lvl="1" marL="914400" rtl="0" algn="l">
              <a:lnSpc>
                <a:spcPct val="150000"/>
              </a:lnSpc>
              <a:spcBef>
                <a:spcPts val="0"/>
              </a:spcBef>
              <a:spcAft>
                <a:spcPts val="0"/>
              </a:spcAft>
              <a:buSzPts val="1800"/>
              <a:buChar char="•"/>
            </a:pPr>
            <a:r>
              <a:rPr lang="en-GB"/>
              <a:t>800k Comments</a:t>
            </a:r>
            <a:endParaRPr/>
          </a:p>
          <a:p>
            <a:pPr indent="-342900" lvl="0" marL="457200" rtl="0" algn="l">
              <a:lnSpc>
                <a:spcPct val="150000"/>
              </a:lnSpc>
              <a:spcBef>
                <a:spcPts val="0"/>
              </a:spcBef>
              <a:spcAft>
                <a:spcPts val="0"/>
              </a:spcAft>
              <a:buSzPts val="1800"/>
              <a:buChar char="•"/>
            </a:pPr>
            <a:r>
              <a:rPr lang="en-GB"/>
              <a:t>Combined Reddit Singapore Comments from 2012-2019</a:t>
            </a:r>
            <a:endParaRPr/>
          </a:p>
          <a:p>
            <a:pPr indent="-342900" lvl="1" marL="914400" rtl="0" algn="l">
              <a:lnSpc>
                <a:spcPct val="150000"/>
              </a:lnSpc>
              <a:spcBef>
                <a:spcPts val="0"/>
              </a:spcBef>
              <a:spcAft>
                <a:spcPts val="0"/>
              </a:spcAft>
              <a:buSzPts val="1800"/>
              <a:buChar char="•"/>
            </a:pPr>
            <a:r>
              <a:rPr lang="en-GB"/>
              <a:t>3.5 Million Comments</a:t>
            </a:r>
            <a:endParaRPr/>
          </a:p>
          <a:p>
            <a:pPr indent="0" lvl="0" marL="457200" rtl="0" algn="l">
              <a:lnSpc>
                <a:spcPct val="150000"/>
              </a:lnSpc>
              <a:spcBef>
                <a:spcPts val="1000"/>
              </a:spcBef>
              <a:spcAft>
                <a:spcPts val="0"/>
              </a:spcAft>
              <a:buSzPts val="1800"/>
              <a:buNone/>
            </a:pPr>
            <a:r>
              <a:t/>
            </a:r>
            <a:endParaRPr/>
          </a:p>
        </p:txBody>
      </p:sp>
      <p:cxnSp>
        <p:nvCxnSpPr>
          <p:cNvPr id="115" name="Google Shape;115;g7422b7fea0_1_49"/>
          <p:cNvCxnSpPr/>
          <p:nvPr/>
        </p:nvCxnSpPr>
        <p:spPr>
          <a:xfrm flipH="1" rot="10800000">
            <a:off x="7156175" y="3409225"/>
            <a:ext cx="1776000" cy="38400"/>
          </a:xfrm>
          <a:prstGeom prst="straightConnector1">
            <a:avLst/>
          </a:prstGeom>
          <a:noFill/>
          <a:ln cap="flat" cmpd="sng" w="9525">
            <a:solidFill>
              <a:schemeClr val="dk2"/>
            </a:solidFill>
            <a:prstDash val="solid"/>
            <a:round/>
            <a:headEnd len="sm" w="sm" type="none"/>
            <a:tailEnd len="sm" w="sm" type="none"/>
          </a:ln>
        </p:spPr>
      </p:cxnSp>
      <p:cxnSp>
        <p:nvCxnSpPr>
          <p:cNvPr id="116" name="Google Shape;116;g7422b7fea0_1_49"/>
          <p:cNvCxnSpPr/>
          <p:nvPr/>
        </p:nvCxnSpPr>
        <p:spPr>
          <a:xfrm>
            <a:off x="8167500" y="2252100"/>
            <a:ext cx="891300" cy="411300"/>
          </a:xfrm>
          <a:prstGeom prst="straightConnector1">
            <a:avLst/>
          </a:prstGeom>
          <a:noFill/>
          <a:ln cap="flat" cmpd="sng" w="9525">
            <a:solidFill>
              <a:schemeClr val="dk2"/>
            </a:solidFill>
            <a:prstDash val="solid"/>
            <a:round/>
            <a:headEnd len="sm" w="sm" type="none"/>
            <a:tailEnd len="sm" w="sm" type="none"/>
          </a:ln>
        </p:spPr>
      </p:cxnSp>
      <p:sp>
        <p:nvSpPr>
          <p:cNvPr id="117" name="Google Shape;117;g7422b7fea0_1_49"/>
          <p:cNvSpPr txBox="1"/>
          <p:nvPr/>
        </p:nvSpPr>
        <p:spPr>
          <a:xfrm>
            <a:off x="9131050" y="2664925"/>
            <a:ext cx="2417400" cy="7572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Calibri"/>
                <a:ea typeface="Calibri"/>
                <a:cs typeface="Calibri"/>
                <a:sym typeface="Calibri"/>
              </a:rPr>
              <a:t>Compare between different time periods</a:t>
            </a:r>
            <a:endParaRPr b="1" i="0" sz="1800" u="none" cap="none" strike="noStrike">
              <a:solidFill>
                <a:srgbClr val="000000"/>
              </a:solidFill>
              <a:latin typeface="Calibri"/>
              <a:ea typeface="Calibri"/>
              <a:cs typeface="Calibri"/>
              <a:sym typeface="Calibri"/>
            </a:endParaRPr>
          </a:p>
        </p:txBody>
      </p:sp>
      <p:sp>
        <p:nvSpPr>
          <p:cNvPr id="118" name="Google Shape;118;g7422b7fea0_1_49"/>
          <p:cNvSpPr txBox="1"/>
          <p:nvPr/>
        </p:nvSpPr>
        <p:spPr>
          <a:xfrm>
            <a:off x="7879600" y="3263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g47998fdb60_0_141"/>
          <p:cNvSpPr txBox="1"/>
          <p:nvPr>
            <p:ph idx="1" type="body"/>
          </p:nvPr>
        </p:nvSpPr>
        <p:spPr>
          <a:xfrm>
            <a:off x="469900" y="1388500"/>
            <a:ext cx="11476500" cy="5052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lang="en-GB" sz="2000">
                <a:solidFill>
                  <a:srgbClr val="222222"/>
                </a:solidFill>
                <a:highlight>
                  <a:srgbClr val="FFFFFF"/>
                </a:highlight>
                <a:latin typeface="Arial"/>
                <a:ea typeface="Arial"/>
                <a:cs typeface="Arial"/>
                <a:sym typeface="Arial"/>
              </a:rPr>
              <a:t>The Prompt:</a:t>
            </a:r>
            <a:endParaRPr sz="2000">
              <a:solidFill>
                <a:srgbClr val="222222"/>
              </a:solidFill>
              <a:highlight>
                <a:srgbClr val="FFFFFF"/>
              </a:highlight>
              <a:latin typeface="Arial"/>
              <a:ea typeface="Arial"/>
              <a:cs typeface="Arial"/>
              <a:sym typeface="Arial"/>
            </a:endParaRPr>
          </a:p>
          <a:p>
            <a:pPr indent="0" lvl="0" marL="0" rtl="0" algn="ctr">
              <a:lnSpc>
                <a:spcPct val="90000"/>
              </a:lnSpc>
              <a:spcBef>
                <a:spcPts val="1000"/>
              </a:spcBef>
              <a:spcAft>
                <a:spcPts val="0"/>
              </a:spcAft>
              <a:buSzPts val="1800"/>
              <a:buNone/>
            </a:pPr>
            <a:r>
              <a:t/>
            </a:r>
            <a:endParaRPr sz="2000">
              <a:solidFill>
                <a:srgbClr val="222222"/>
              </a:solidFill>
              <a:highlight>
                <a:srgbClr val="FFFFFF"/>
              </a:highlight>
              <a:latin typeface="Arial"/>
              <a:ea typeface="Arial"/>
              <a:cs typeface="Arial"/>
              <a:sym typeface="Arial"/>
            </a:endParaRPr>
          </a:p>
          <a:p>
            <a:pPr indent="0" lvl="0" marL="0" rtl="0" algn="ctr">
              <a:lnSpc>
                <a:spcPct val="90000"/>
              </a:lnSpc>
              <a:spcBef>
                <a:spcPts val="1000"/>
              </a:spcBef>
              <a:spcAft>
                <a:spcPts val="0"/>
              </a:spcAft>
              <a:buSzPts val="1800"/>
              <a:buNone/>
            </a:pPr>
            <a:r>
              <a:t/>
            </a:r>
            <a:endParaRPr sz="2000">
              <a:solidFill>
                <a:srgbClr val="222222"/>
              </a:solidFill>
              <a:highlight>
                <a:srgbClr val="FFFFFF"/>
              </a:highlight>
              <a:latin typeface="Arial"/>
              <a:ea typeface="Arial"/>
              <a:cs typeface="Arial"/>
              <a:sym typeface="Arial"/>
            </a:endParaRPr>
          </a:p>
          <a:p>
            <a:pPr indent="0" lvl="0" marL="0" rtl="0" algn="ctr">
              <a:lnSpc>
                <a:spcPct val="90000"/>
              </a:lnSpc>
              <a:spcBef>
                <a:spcPts val="1000"/>
              </a:spcBef>
              <a:spcAft>
                <a:spcPts val="0"/>
              </a:spcAft>
              <a:buSzPts val="1800"/>
              <a:buNone/>
            </a:pPr>
            <a:r>
              <a:rPr lang="en-GB" sz="2000">
                <a:solidFill>
                  <a:srgbClr val="222222"/>
                </a:solidFill>
                <a:highlight>
                  <a:srgbClr val="FFFFFF"/>
                </a:highlight>
                <a:latin typeface="Arial"/>
                <a:ea typeface="Arial"/>
                <a:cs typeface="Arial"/>
                <a:sym typeface="Arial"/>
              </a:rPr>
              <a:t>“What the fuck did you just fucking say about me, you little bitch? I'll have you know I graduated top of my class </a:t>
            </a:r>
            <a:r>
              <a:rPr b="1" lang="en-GB" sz="2400">
                <a:solidFill>
                  <a:srgbClr val="222222"/>
                </a:solidFill>
                <a:highlight>
                  <a:srgbClr val="FFFFFF"/>
                </a:highlight>
                <a:latin typeface="Arial"/>
                <a:ea typeface="Arial"/>
                <a:cs typeface="Arial"/>
                <a:sym typeface="Arial"/>
              </a:rPr>
              <a:t>in the SAF</a:t>
            </a:r>
            <a:r>
              <a:rPr lang="en-GB" sz="2000">
                <a:solidFill>
                  <a:srgbClr val="222222"/>
                </a:solidFill>
                <a:highlight>
                  <a:srgbClr val="FFFFFF"/>
                </a:highlight>
                <a:latin typeface="Arial"/>
                <a:ea typeface="Arial"/>
                <a:cs typeface="Arial"/>
                <a:sym typeface="Arial"/>
              </a:rPr>
              <a:t>”</a:t>
            </a:r>
            <a:endParaRPr sz="2000">
              <a:solidFill>
                <a:srgbClr val="222222"/>
              </a:solidFill>
              <a:highlight>
                <a:srgbClr val="FFFFFF"/>
              </a:highlight>
              <a:latin typeface="Arial"/>
              <a:ea typeface="Arial"/>
              <a:cs typeface="Arial"/>
              <a:sym typeface="Arial"/>
            </a:endParaRPr>
          </a:p>
          <a:p>
            <a:pPr indent="0" lvl="0" marL="0" rtl="0" algn="ctr">
              <a:lnSpc>
                <a:spcPct val="90000"/>
              </a:lnSpc>
              <a:spcBef>
                <a:spcPts val="1000"/>
              </a:spcBef>
              <a:spcAft>
                <a:spcPts val="0"/>
              </a:spcAft>
              <a:buSzPts val="1800"/>
              <a:buNone/>
            </a:pPr>
            <a:r>
              <a:t/>
            </a:r>
            <a:endParaRPr sz="2000">
              <a:solidFill>
                <a:srgbClr val="222222"/>
              </a:solidFill>
              <a:highlight>
                <a:srgbClr val="FFFFFF"/>
              </a:highlight>
              <a:latin typeface="Arial"/>
              <a:ea typeface="Arial"/>
              <a:cs typeface="Arial"/>
              <a:sym typeface="Arial"/>
            </a:endParaRPr>
          </a:p>
          <a:p>
            <a:pPr indent="0" lvl="0" marL="0" rtl="0" algn="ctr">
              <a:lnSpc>
                <a:spcPct val="90000"/>
              </a:lnSpc>
              <a:spcBef>
                <a:spcPts val="1000"/>
              </a:spcBef>
              <a:spcAft>
                <a:spcPts val="0"/>
              </a:spcAft>
              <a:buSzPts val="1800"/>
              <a:buNone/>
            </a:pPr>
            <a:r>
              <a:t/>
            </a:r>
            <a:endParaRPr sz="2000">
              <a:solidFill>
                <a:srgbClr val="222222"/>
              </a:solidFill>
              <a:highlight>
                <a:srgbClr val="FFFFFF"/>
              </a:highlight>
              <a:latin typeface="Arial"/>
              <a:ea typeface="Arial"/>
              <a:cs typeface="Arial"/>
              <a:sym typeface="Arial"/>
            </a:endParaRPr>
          </a:p>
          <a:p>
            <a:pPr indent="0" lvl="0" marL="0" rtl="0" algn="ctr">
              <a:lnSpc>
                <a:spcPct val="90000"/>
              </a:lnSpc>
              <a:spcBef>
                <a:spcPts val="1000"/>
              </a:spcBef>
              <a:spcAft>
                <a:spcPts val="0"/>
              </a:spcAft>
              <a:buSzPts val="1800"/>
              <a:buNone/>
            </a:pPr>
            <a:r>
              <a:t/>
            </a:r>
            <a:endParaRPr sz="2000">
              <a:solidFill>
                <a:srgbClr val="222222"/>
              </a:solidFill>
              <a:highlight>
                <a:srgbClr val="FFFFFF"/>
              </a:highlight>
              <a:latin typeface="Arial"/>
              <a:ea typeface="Arial"/>
              <a:cs typeface="Arial"/>
              <a:sym typeface="Arial"/>
            </a:endParaRPr>
          </a:p>
          <a:p>
            <a:pPr indent="-355600" lvl="0" marL="457200" rtl="0" algn="ctr">
              <a:lnSpc>
                <a:spcPct val="90000"/>
              </a:lnSpc>
              <a:spcBef>
                <a:spcPts val="1000"/>
              </a:spcBef>
              <a:spcAft>
                <a:spcPts val="0"/>
              </a:spcAft>
              <a:buClr>
                <a:srgbClr val="222222"/>
              </a:buClr>
              <a:buSzPts val="2000"/>
              <a:buFont typeface="Arial"/>
              <a:buChar char="-"/>
            </a:pPr>
            <a:r>
              <a:rPr lang="en-GB" sz="2000">
                <a:solidFill>
                  <a:srgbClr val="222222"/>
                </a:solidFill>
                <a:highlight>
                  <a:srgbClr val="FFFFFF"/>
                </a:highlight>
                <a:latin typeface="Arial"/>
                <a:ea typeface="Arial"/>
                <a:cs typeface="Arial"/>
                <a:sym typeface="Arial"/>
              </a:rPr>
              <a:t>Can the language model understand SAF - the Singapore Armed forces?</a:t>
            </a:r>
            <a:endParaRPr sz="2000">
              <a:solidFill>
                <a:srgbClr val="222222"/>
              </a:solidFill>
              <a:highlight>
                <a:srgbClr val="FFFFFF"/>
              </a:highlight>
              <a:latin typeface="Arial"/>
              <a:ea typeface="Arial"/>
              <a:cs typeface="Arial"/>
              <a:sym typeface="Arial"/>
            </a:endParaRPr>
          </a:p>
          <a:p>
            <a:pPr indent="-355600" lvl="0" marL="457200" rtl="0" algn="ctr">
              <a:lnSpc>
                <a:spcPct val="90000"/>
              </a:lnSpc>
              <a:spcBef>
                <a:spcPts val="0"/>
              </a:spcBef>
              <a:spcAft>
                <a:spcPts val="0"/>
              </a:spcAft>
              <a:buClr>
                <a:srgbClr val="222222"/>
              </a:buClr>
              <a:buSzPts val="2000"/>
              <a:buFont typeface="Arial"/>
              <a:buChar char="-"/>
            </a:pPr>
            <a:r>
              <a:rPr lang="en-GB" sz="2000">
                <a:solidFill>
                  <a:srgbClr val="222222"/>
                </a:solidFill>
                <a:highlight>
                  <a:srgbClr val="FFFFFF"/>
                </a:highlight>
                <a:latin typeface="Arial"/>
                <a:ea typeface="Arial"/>
                <a:cs typeface="Arial"/>
                <a:sym typeface="Arial"/>
              </a:rPr>
              <a:t>Can it complete the phrase with </a:t>
            </a:r>
            <a:r>
              <a:rPr b="1" lang="en-GB" sz="2000">
                <a:solidFill>
                  <a:srgbClr val="222222"/>
                </a:solidFill>
                <a:highlight>
                  <a:srgbClr val="FFFFFF"/>
                </a:highlight>
                <a:latin typeface="Arial"/>
                <a:ea typeface="Arial"/>
                <a:cs typeface="Arial"/>
                <a:sym typeface="Arial"/>
              </a:rPr>
              <a:t>Singaporean </a:t>
            </a:r>
            <a:r>
              <a:rPr lang="en-GB" sz="2000">
                <a:solidFill>
                  <a:srgbClr val="222222"/>
                </a:solidFill>
                <a:highlight>
                  <a:srgbClr val="FFFFFF"/>
                </a:highlight>
                <a:latin typeface="Arial"/>
                <a:ea typeface="Arial"/>
                <a:cs typeface="Arial"/>
                <a:sym typeface="Arial"/>
              </a:rPr>
              <a:t>army related information?</a:t>
            </a:r>
            <a:endParaRPr sz="2000">
              <a:solidFill>
                <a:srgbClr val="222222"/>
              </a:solidFill>
              <a:highlight>
                <a:srgbClr val="FFFFFF"/>
              </a:highlight>
              <a:latin typeface="Arial"/>
              <a:ea typeface="Arial"/>
              <a:cs typeface="Arial"/>
              <a:sym typeface="Arial"/>
            </a:endParaRPr>
          </a:p>
        </p:txBody>
      </p:sp>
      <p:sp>
        <p:nvSpPr>
          <p:cNvPr id="454" name="Google Shape;454;g47998fdb60_0_141"/>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Copypasta</a:t>
            </a:r>
            <a:endParaRPr b="0" i="0" sz="3200" u="none" cap="none" strike="noStrike">
              <a:solidFill>
                <a:srgbClr val="000000"/>
              </a:solidFill>
              <a:latin typeface="Calibri"/>
              <a:ea typeface="Calibri"/>
              <a:cs typeface="Calibri"/>
              <a:sym typeface="Calibri"/>
            </a:endParaRPr>
          </a:p>
        </p:txBody>
      </p:sp>
      <p:sp>
        <p:nvSpPr>
          <p:cNvPr id="455" name="Google Shape;455;g47998fdb60_0_141"/>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456" name="Google Shape;456;g47998fdb60_0_1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57" name="Google Shape;457;g47998fdb60_0_141"/>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g47998fdb60_0_99"/>
          <p:cNvSpPr txBox="1"/>
          <p:nvPr>
            <p:ph idx="1" type="body"/>
          </p:nvPr>
        </p:nvSpPr>
        <p:spPr>
          <a:xfrm>
            <a:off x="874025" y="19981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GB" sz="2200"/>
              <a:t>What the fuck did you just fucking say about me, you little bitch? I'll have you know I graduated top of my class in the SAF, </a:t>
            </a:r>
            <a:r>
              <a:rPr lang="en-GB" sz="2600"/>
              <a:t> with a</a:t>
            </a:r>
            <a:r>
              <a:rPr lang="en-GB" sz="2600">
                <a:highlight>
                  <a:srgbClr val="E6B8AF"/>
                </a:highlight>
              </a:rPr>
              <a:t> double degree from NUS and NTU.</a:t>
            </a:r>
            <a:r>
              <a:rPr lang="en-GB" sz="2600"/>
              <a:t> I have connections in the intelligence community, including being the </a:t>
            </a:r>
            <a:r>
              <a:rPr lang="en-GB" sz="2600">
                <a:highlight>
                  <a:srgbClr val="E6B8AF"/>
                </a:highlight>
              </a:rPr>
              <a:t>top marksman</a:t>
            </a:r>
            <a:r>
              <a:rPr lang="en-GB" sz="2600"/>
              <a:t> in my entire unit and I can practically shoot you down with my fucking simple rifle.</a:t>
            </a:r>
            <a:endParaRPr sz="2600"/>
          </a:p>
          <a:p>
            <a:pPr indent="0" lvl="0" marL="0" rtl="0" algn="l">
              <a:lnSpc>
                <a:spcPct val="90000"/>
              </a:lnSpc>
              <a:spcBef>
                <a:spcPts val="1000"/>
              </a:spcBef>
              <a:spcAft>
                <a:spcPts val="0"/>
              </a:spcAft>
              <a:buSzPts val="1800"/>
              <a:buNone/>
            </a:pPr>
            <a:r>
              <a:t/>
            </a:r>
            <a:endParaRPr sz="2600"/>
          </a:p>
          <a:p>
            <a:pPr indent="0" lvl="0" marL="0" rtl="0" algn="l">
              <a:lnSpc>
                <a:spcPct val="90000"/>
              </a:lnSpc>
              <a:spcBef>
                <a:spcPts val="1000"/>
              </a:spcBef>
              <a:spcAft>
                <a:spcPts val="0"/>
              </a:spcAft>
              <a:buSzPts val="1800"/>
              <a:buNone/>
            </a:pPr>
            <a:r>
              <a:t/>
            </a:r>
            <a:endParaRPr sz="2600"/>
          </a:p>
          <a:p>
            <a:pPr indent="0" lvl="0" marL="0" rtl="0" algn="l">
              <a:lnSpc>
                <a:spcPct val="90000"/>
              </a:lnSpc>
              <a:spcBef>
                <a:spcPts val="1000"/>
              </a:spcBef>
              <a:spcAft>
                <a:spcPts val="0"/>
              </a:spcAft>
              <a:buSzPts val="1800"/>
              <a:buNone/>
            </a:pPr>
            <a:r>
              <a:t/>
            </a:r>
            <a:endParaRPr sz="2600"/>
          </a:p>
        </p:txBody>
      </p:sp>
      <p:sp>
        <p:nvSpPr>
          <p:cNvPr id="464" name="Google Shape;464;g47998fdb60_0_9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Copypasta</a:t>
            </a:r>
            <a:endParaRPr b="0" i="0" sz="3200" u="none" cap="none" strike="noStrike">
              <a:solidFill>
                <a:srgbClr val="000000"/>
              </a:solidFill>
              <a:latin typeface="Calibri"/>
              <a:ea typeface="Calibri"/>
              <a:cs typeface="Calibri"/>
              <a:sym typeface="Calibri"/>
            </a:endParaRPr>
          </a:p>
        </p:txBody>
      </p:sp>
      <p:sp>
        <p:nvSpPr>
          <p:cNvPr id="465" name="Google Shape;465;g47998fdb60_0_9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466" name="Google Shape;466;g47998fdb60_0_9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67" name="Google Shape;467;g47998fdb60_0_99"/>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g47998fdb60_0_279"/>
          <p:cNvSpPr txBox="1"/>
          <p:nvPr>
            <p:ph idx="1" type="body"/>
          </p:nvPr>
        </p:nvSpPr>
        <p:spPr>
          <a:xfrm>
            <a:off x="721625" y="1845700"/>
            <a:ext cx="5531100" cy="43512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1000"/>
              </a:spcBef>
              <a:spcAft>
                <a:spcPts val="0"/>
              </a:spcAft>
              <a:buSzPts val="2600"/>
              <a:buChar char="-"/>
            </a:pPr>
            <a:r>
              <a:rPr lang="en-GB" sz="2600"/>
              <a:t>Current state of the art models can create and understand text really well</a:t>
            </a:r>
            <a:endParaRPr sz="2600"/>
          </a:p>
          <a:p>
            <a:pPr indent="-393700" lvl="0" marL="457200" rtl="0" algn="l">
              <a:lnSpc>
                <a:spcPct val="90000"/>
              </a:lnSpc>
              <a:spcBef>
                <a:spcPts val="0"/>
              </a:spcBef>
              <a:spcAft>
                <a:spcPts val="0"/>
              </a:spcAft>
              <a:buSzPts val="2600"/>
              <a:buChar char="-"/>
            </a:pPr>
            <a:r>
              <a:rPr lang="en-GB" sz="2600"/>
              <a:t>OpenAI initially afraid that it’s model would be abused for fake news</a:t>
            </a:r>
            <a:endParaRPr sz="2600"/>
          </a:p>
          <a:p>
            <a:pPr indent="-393700" lvl="0" marL="457200" rtl="0" algn="l">
              <a:lnSpc>
                <a:spcPct val="90000"/>
              </a:lnSpc>
              <a:spcBef>
                <a:spcPts val="0"/>
              </a:spcBef>
              <a:spcAft>
                <a:spcPts val="0"/>
              </a:spcAft>
              <a:buSzPts val="2600"/>
              <a:buChar char="-"/>
            </a:pPr>
            <a:r>
              <a:rPr lang="en-GB" sz="2600"/>
              <a:t>We can create text resembling a local “dialect” by finetuning GPT-2 on samples of it.</a:t>
            </a:r>
            <a:endParaRPr sz="2600"/>
          </a:p>
          <a:p>
            <a:pPr indent="-393700" lvl="0" marL="457200" rtl="0" algn="l">
              <a:lnSpc>
                <a:spcPct val="90000"/>
              </a:lnSpc>
              <a:spcBef>
                <a:spcPts val="0"/>
              </a:spcBef>
              <a:spcAft>
                <a:spcPts val="0"/>
              </a:spcAft>
              <a:buSzPts val="2600"/>
              <a:buChar char="-"/>
            </a:pPr>
            <a:r>
              <a:rPr lang="en-GB" sz="2600"/>
              <a:t>Can finetune model on different tasks e.g. sentiment analysis</a:t>
            </a:r>
            <a:endParaRPr sz="2600"/>
          </a:p>
        </p:txBody>
      </p:sp>
      <p:sp>
        <p:nvSpPr>
          <p:cNvPr id="474" name="Google Shape;474;g47998fdb60_0_27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Conclusion</a:t>
            </a:r>
            <a:endParaRPr b="0" i="0" sz="3200" u="none" cap="none" strike="noStrike">
              <a:solidFill>
                <a:srgbClr val="000000"/>
              </a:solidFill>
              <a:latin typeface="Calibri"/>
              <a:ea typeface="Calibri"/>
              <a:cs typeface="Calibri"/>
              <a:sym typeface="Calibri"/>
            </a:endParaRPr>
          </a:p>
        </p:txBody>
      </p:sp>
      <p:sp>
        <p:nvSpPr>
          <p:cNvPr id="475" name="Google Shape;475;g47998fdb60_0_27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476" name="Google Shape;476;g47998fdb60_0_279"/>
          <p:cNvPicPr preferRelativeResize="0"/>
          <p:nvPr/>
        </p:nvPicPr>
        <p:blipFill rotWithShape="1">
          <a:blip r:embed="rId3">
            <a:alphaModFix/>
          </a:blip>
          <a:srcRect b="0" l="0" r="0" t="0"/>
          <a:stretch/>
        </p:blipFill>
        <p:spPr>
          <a:xfrm>
            <a:off x="7073175" y="1622301"/>
            <a:ext cx="2857500" cy="1600200"/>
          </a:xfrm>
          <a:prstGeom prst="rect">
            <a:avLst/>
          </a:prstGeom>
          <a:noFill/>
          <a:ln>
            <a:noFill/>
          </a:ln>
        </p:spPr>
      </p:pic>
      <p:sp>
        <p:nvSpPr>
          <p:cNvPr id="477" name="Google Shape;477;g47998fdb60_0_2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78" name="Google Shape;478;g47998fdb60_0_279"/>
          <p:cNvSpPr txBox="1"/>
          <p:nvPr/>
        </p:nvSpPr>
        <p:spPr>
          <a:xfrm>
            <a:off x="7879600" y="4025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g6b3682ea39_0_0"/>
          <p:cNvSpPr txBox="1"/>
          <p:nvPr>
            <p:ph idx="1" type="body"/>
          </p:nvPr>
        </p:nvSpPr>
        <p:spPr>
          <a:xfrm>
            <a:off x="673750" y="395025"/>
            <a:ext cx="10632300" cy="409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b="1" sz="8000"/>
          </a:p>
          <a:p>
            <a:pPr indent="0" lvl="0" marL="0" rtl="0" algn="ctr">
              <a:lnSpc>
                <a:spcPct val="90000"/>
              </a:lnSpc>
              <a:spcBef>
                <a:spcPts val="1000"/>
              </a:spcBef>
              <a:spcAft>
                <a:spcPts val="0"/>
              </a:spcAft>
              <a:buSzPts val="1800"/>
              <a:buNone/>
            </a:pPr>
            <a:r>
              <a:rPr b="1" lang="en-GB" sz="8000"/>
              <a:t>GROUP 15 </a:t>
            </a:r>
            <a:endParaRPr b="1" sz="8000"/>
          </a:p>
          <a:p>
            <a:pPr indent="0" lvl="0" marL="0" rtl="0" algn="ctr">
              <a:lnSpc>
                <a:spcPct val="90000"/>
              </a:lnSpc>
              <a:spcBef>
                <a:spcPts val="1000"/>
              </a:spcBef>
              <a:spcAft>
                <a:spcPts val="0"/>
              </a:spcAft>
              <a:buSzPts val="1800"/>
              <a:buNone/>
            </a:pPr>
            <a:r>
              <a:rPr b="1" lang="en-GB" sz="8000"/>
              <a:t>JAMES</a:t>
            </a:r>
            <a:endParaRPr b="1" sz="8000"/>
          </a:p>
          <a:p>
            <a:pPr indent="0" lvl="0" marL="0" rtl="0" algn="ctr">
              <a:lnSpc>
                <a:spcPct val="90000"/>
              </a:lnSpc>
              <a:spcBef>
                <a:spcPts val="1000"/>
              </a:spcBef>
              <a:spcAft>
                <a:spcPts val="0"/>
              </a:spcAft>
              <a:buSzPts val="1800"/>
              <a:buNone/>
            </a:pPr>
            <a:r>
              <a:rPr b="1" lang="en-GB" sz="8000"/>
              <a:t>DANIEL</a:t>
            </a:r>
            <a:endParaRPr b="1" sz="8000"/>
          </a:p>
        </p:txBody>
      </p:sp>
      <p:sp>
        <p:nvSpPr>
          <p:cNvPr id="485" name="Google Shape;485;g6b3682ea39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7422b7fea0_0_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25" name="Google Shape;125;g7422b7fea0_0_19"/>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Data Preprocessing</a:t>
            </a:r>
            <a:endParaRPr b="0" i="0" sz="3200" u="none" cap="none" strike="noStrike">
              <a:solidFill>
                <a:srgbClr val="000000"/>
              </a:solidFill>
              <a:latin typeface="Calibri"/>
              <a:ea typeface="Calibri"/>
              <a:cs typeface="Calibri"/>
              <a:sym typeface="Calibri"/>
            </a:endParaRPr>
          </a:p>
        </p:txBody>
      </p:sp>
      <p:sp>
        <p:nvSpPr>
          <p:cNvPr id="126" name="Google Shape;126;g7422b7fea0_0_19"/>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Normalising the dictionary</a:t>
            </a:r>
            <a:endParaRPr b="0" i="0" sz="2000" u="none" cap="none" strike="noStrike">
              <a:solidFill>
                <a:srgbClr val="575757"/>
              </a:solidFill>
              <a:latin typeface="Calibri"/>
              <a:ea typeface="Calibri"/>
              <a:cs typeface="Calibri"/>
              <a:sym typeface="Calibri"/>
            </a:endParaRPr>
          </a:p>
        </p:txBody>
      </p:sp>
      <p:sp>
        <p:nvSpPr>
          <p:cNvPr id="127" name="Google Shape;127;g7422b7fea0_0_19"/>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128" name="Google Shape;128;g7422b7fea0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Char char="•"/>
            </a:pPr>
            <a:r>
              <a:rPr lang="en-GB"/>
              <a:t>Utilising Regular Expressions</a:t>
            </a:r>
            <a:endParaRPr/>
          </a:p>
          <a:p>
            <a:pPr indent="-342900" lvl="1" marL="914400" rtl="0" algn="l">
              <a:lnSpc>
                <a:spcPct val="115000"/>
              </a:lnSpc>
              <a:spcBef>
                <a:spcPts val="0"/>
              </a:spcBef>
              <a:spcAft>
                <a:spcPts val="0"/>
              </a:spcAft>
              <a:buSzPts val="1800"/>
              <a:buChar char="•"/>
            </a:pPr>
            <a:r>
              <a:rPr lang="en-GB"/>
              <a:t>Normalise contractions to their longer forms using</a:t>
            </a:r>
            <a:endParaRPr/>
          </a:p>
          <a:p>
            <a:pPr indent="-342900" lvl="2" marL="1371600" rtl="0" algn="l">
              <a:lnSpc>
                <a:spcPct val="115000"/>
              </a:lnSpc>
              <a:spcBef>
                <a:spcPts val="0"/>
              </a:spcBef>
              <a:spcAft>
                <a:spcPts val="0"/>
              </a:spcAft>
              <a:buSzPts val="1800"/>
              <a:buChar char="•"/>
            </a:pPr>
            <a:r>
              <a:rPr lang="en-GB"/>
              <a:t>“I’m” to “I am”, “can’t” to “cannot”</a:t>
            </a:r>
            <a:endParaRPr/>
          </a:p>
          <a:p>
            <a:pPr indent="-342900" lvl="1" marL="914400" rtl="0" algn="l">
              <a:lnSpc>
                <a:spcPct val="115000"/>
              </a:lnSpc>
              <a:spcBef>
                <a:spcPts val="0"/>
              </a:spcBef>
              <a:spcAft>
                <a:spcPts val="0"/>
              </a:spcAft>
              <a:buSzPts val="1800"/>
              <a:buChar char="•"/>
            </a:pPr>
            <a:r>
              <a:rPr lang="en-GB"/>
              <a:t>Only keep letters in that are english alphabets</a:t>
            </a:r>
            <a:endParaRPr/>
          </a:p>
          <a:p>
            <a:pPr indent="-342900" lvl="1" marL="914400" rtl="0" algn="l">
              <a:lnSpc>
                <a:spcPct val="115000"/>
              </a:lnSpc>
              <a:spcBef>
                <a:spcPts val="0"/>
              </a:spcBef>
              <a:spcAft>
                <a:spcPts val="0"/>
              </a:spcAft>
              <a:buSzPts val="1800"/>
              <a:buChar char="•"/>
            </a:pPr>
            <a:r>
              <a:rPr lang="en-GB"/>
              <a:t>Normalise common Singaporean terminology to a common form</a:t>
            </a:r>
            <a:endParaRPr/>
          </a:p>
          <a:p>
            <a:pPr indent="-342900" lvl="2" marL="1371600" rtl="0" algn="l">
              <a:lnSpc>
                <a:spcPct val="115000"/>
              </a:lnSpc>
              <a:spcBef>
                <a:spcPts val="0"/>
              </a:spcBef>
              <a:spcAft>
                <a:spcPts val="0"/>
              </a:spcAft>
              <a:buSzPts val="1800"/>
              <a:buChar char="•"/>
            </a:pPr>
            <a:r>
              <a:rPr lang="en-GB"/>
              <a:t>“FT” to “Foreign Talent”, “gahmen” to “government”</a:t>
            </a:r>
            <a:endParaRPr/>
          </a:p>
          <a:p>
            <a:pPr indent="-342900" lvl="0" marL="457200" rtl="0" algn="l">
              <a:lnSpc>
                <a:spcPct val="115000"/>
              </a:lnSpc>
              <a:spcBef>
                <a:spcPts val="0"/>
              </a:spcBef>
              <a:spcAft>
                <a:spcPts val="0"/>
              </a:spcAft>
              <a:buSzPts val="1800"/>
              <a:buChar char="•"/>
            </a:pPr>
            <a:r>
              <a:rPr lang="en-GB"/>
              <a:t>Removal of stop words and low frequency words to remove noise</a:t>
            </a:r>
            <a:endParaRPr/>
          </a:p>
          <a:p>
            <a:pPr indent="-342900" lvl="0" marL="457200" rtl="0" algn="l">
              <a:lnSpc>
                <a:spcPct val="115000"/>
              </a:lnSpc>
              <a:spcBef>
                <a:spcPts val="0"/>
              </a:spcBef>
              <a:spcAft>
                <a:spcPts val="0"/>
              </a:spcAft>
              <a:buSzPts val="1800"/>
              <a:buChar char="•"/>
            </a:pPr>
            <a:r>
              <a:rPr lang="en-GB"/>
              <a:t>Lemmatize words based on their Part of Speech Tag</a:t>
            </a:r>
            <a:endParaRPr/>
          </a:p>
          <a:p>
            <a:pPr indent="-342900" lvl="0" marL="457200" rtl="0" algn="l">
              <a:lnSpc>
                <a:spcPct val="115000"/>
              </a:lnSpc>
              <a:spcBef>
                <a:spcPts val="0"/>
              </a:spcBef>
              <a:spcAft>
                <a:spcPts val="0"/>
              </a:spcAft>
              <a:buSzPts val="1800"/>
              <a:buChar char="•"/>
            </a:pPr>
            <a:r>
              <a:rPr lang="en-GB"/>
              <a:t>Forming Bigrams along with Unigrams</a:t>
            </a:r>
            <a:endParaRPr/>
          </a:p>
        </p:txBody>
      </p:sp>
      <p:sp>
        <p:nvSpPr>
          <p:cNvPr id="129" name="Google Shape;129;g7422b7fea0_0_19"/>
          <p:cNvSpPr txBox="1"/>
          <p:nvPr/>
        </p:nvSpPr>
        <p:spPr>
          <a:xfrm>
            <a:off x="7879600" y="3263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7422b7fea0_1_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36" name="Google Shape;136;g7422b7fea0_1_40"/>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Word2Vec Training</a:t>
            </a:r>
            <a:endParaRPr b="0" i="0" sz="3200" u="none" cap="none" strike="noStrike">
              <a:solidFill>
                <a:srgbClr val="000000"/>
              </a:solidFill>
              <a:latin typeface="Calibri"/>
              <a:ea typeface="Calibri"/>
              <a:cs typeface="Calibri"/>
              <a:sym typeface="Calibri"/>
            </a:endParaRPr>
          </a:p>
        </p:txBody>
      </p:sp>
      <p:sp>
        <p:nvSpPr>
          <p:cNvPr id="137" name="Google Shape;137;g7422b7fea0_1_40"/>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Training the model on the data set</a:t>
            </a:r>
            <a:endParaRPr b="0" i="0" sz="2000" u="none" cap="none" strike="noStrike">
              <a:solidFill>
                <a:srgbClr val="575757"/>
              </a:solidFill>
              <a:latin typeface="Calibri"/>
              <a:ea typeface="Calibri"/>
              <a:cs typeface="Calibri"/>
              <a:sym typeface="Calibri"/>
            </a:endParaRPr>
          </a:p>
        </p:txBody>
      </p:sp>
      <p:sp>
        <p:nvSpPr>
          <p:cNvPr id="138" name="Google Shape;138;g7422b7fea0_1_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Char char="•"/>
            </a:pPr>
            <a:r>
              <a:rPr lang="en-GB"/>
              <a:t>To understand the semantic relations of words used on Reddit Singapore based on the context they are used in</a:t>
            </a:r>
            <a:endParaRPr/>
          </a:p>
          <a:p>
            <a:pPr indent="-342900" lvl="0" marL="457200" rtl="0" algn="l">
              <a:lnSpc>
                <a:spcPct val="115000"/>
              </a:lnSpc>
              <a:spcBef>
                <a:spcPts val="0"/>
              </a:spcBef>
              <a:spcAft>
                <a:spcPts val="0"/>
              </a:spcAft>
              <a:buSzPts val="1800"/>
              <a:buChar char="•"/>
            </a:pPr>
            <a:r>
              <a:rPr lang="en-GB"/>
              <a:t>Utilised Gensim’s Word2Vec with a Continuous Bag of Words model</a:t>
            </a:r>
            <a:endParaRPr/>
          </a:p>
          <a:p>
            <a:pPr indent="-342900" lvl="0" marL="457200" rtl="0" algn="l">
              <a:lnSpc>
                <a:spcPct val="115000"/>
              </a:lnSpc>
              <a:spcBef>
                <a:spcPts val="0"/>
              </a:spcBef>
              <a:spcAft>
                <a:spcPts val="0"/>
              </a:spcAft>
              <a:buSzPts val="1800"/>
              <a:buChar char="•"/>
            </a:pPr>
            <a:r>
              <a:rPr lang="en-GB"/>
              <a:t>Trained a separate model for each data set</a:t>
            </a:r>
            <a:endParaRPr/>
          </a:p>
        </p:txBody>
      </p:sp>
      <p:sp>
        <p:nvSpPr>
          <p:cNvPr id="139" name="Google Shape;139;g7422b7fea0_1_40"/>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140" name="Google Shape;140;g7422b7fea0_1_40"/>
          <p:cNvPicPr preferRelativeResize="0"/>
          <p:nvPr/>
        </p:nvPicPr>
        <p:blipFill rotWithShape="1">
          <a:blip r:embed="rId3">
            <a:alphaModFix/>
          </a:blip>
          <a:srcRect b="0" l="0" r="0" t="0"/>
          <a:stretch/>
        </p:blipFill>
        <p:spPr>
          <a:xfrm>
            <a:off x="3436038" y="4061500"/>
            <a:ext cx="5319926" cy="2659950"/>
          </a:xfrm>
          <a:prstGeom prst="rect">
            <a:avLst/>
          </a:prstGeom>
          <a:noFill/>
          <a:ln>
            <a:noFill/>
          </a:ln>
        </p:spPr>
      </p:pic>
      <p:sp>
        <p:nvSpPr>
          <p:cNvPr id="141" name="Google Shape;141;g7422b7fea0_1_40"/>
          <p:cNvSpPr txBox="1"/>
          <p:nvPr/>
        </p:nvSpPr>
        <p:spPr>
          <a:xfrm>
            <a:off x="7879600" y="326375"/>
            <a:ext cx="41472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Group 15 James, Daniel</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7422b7fea0_1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48" name="Google Shape;148;g7422b7fea0_1_1"/>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Analysis Historical Semantics of Singaporean English</a:t>
            </a:r>
            <a:endParaRPr b="0" i="0" sz="3200" u="none" cap="none" strike="noStrike">
              <a:solidFill>
                <a:srgbClr val="000000"/>
              </a:solidFill>
              <a:latin typeface="Calibri"/>
              <a:ea typeface="Calibri"/>
              <a:cs typeface="Calibri"/>
              <a:sym typeface="Calibri"/>
            </a:endParaRPr>
          </a:p>
        </p:txBody>
      </p:sp>
      <p:sp>
        <p:nvSpPr>
          <p:cNvPr id="149" name="Google Shape;149;g7422b7fea0_1_1"/>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How usage of words have changed over time  </a:t>
            </a:r>
            <a:endParaRPr b="0" i="0" sz="2000" u="none" cap="none" strike="noStrike">
              <a:solidFill>
                <a:srgbClr val="575757"/>
              </a:solidFill>
              <a:latin typeface="Calibri"/>
              <a:ea typeface="Calibri"/>
              <a:cs typeface="Calibri"/>
              <a:sym typeface="Calibri"/>
            </a:endParaRPr>
          </a:p>
        </p:txBody>
      </p:sp>
      <p:sp>
        <p:nvSpPr>
          <p:cNvPr id="150" name="Google Shape;150;g7422b7fea0_1_1"/>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151" name="Google Shape;151;g7422b7fea0_1_1"/>
          <p:cNvSpPr txBox="1"/>
          <p:nvPr/>
        </p:nvSpPr>
        <p:spPr>
          <a:xfrm>
            <a:off x="2376150" y="11795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2012 - 2016</a:t>
            </a:r>
            <a:endParaRPr b="1" i="0" sz="2000" u="none" cap="none" strike="noStrike">
              <a:solidFill>
                <a:srgbClr val="000000"/>
              </a:solidFill>
              <a:latin typeface="Calibri"/>
              <a:ea typeface="Calibri"/>
              <a:cs typeface="Calibri"/>
              <a:sym typeface="Calibri"/>
            </a:endParaRPr>
          </a:p>
        </p:txBody>
      </p:sp>
      <p:sp>
        <p:nvSpPr>
          <p:cNvPr id="152" name="Google Shape;152;g7422b7fea0_1_1"/>
          <p:cNvSpPr txBox="1"/>
          <p:nvPr/>
        </p:nvSpPr>
        <p:spPr>
          <a:xfrm>
            <a:off x="8510250" y="1179575"/>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2019</a:t>
            </a:r>
            <a:endParaRPr b="1" i="0" sz="2000" u="none" cap="none" strike="noStrike">
              <a:solidFill>
                <a:srgbClr val="000000"/>
              </a:solidFill>
              <a:latin typeface="Calibri"/>
              <a:ea typeface="Calibri"/>
              <a:cs typeface="Calibri"/>
              <a:sym typeface="Calibri"/>
            </a:endParaRPr>
          </a:p>
        </p:txBody>
      </p:sp>
      <p:pic>
        <p:nvPicPr>
          <p:cNvPr id="153" name="Google Shape;153;g7422b7fea0_1_1"/>
          <p:cNvPicPr preferRelativeResize="0"/>
          <p:nvPr/>
        </p:nvPicPr>
        <p:blipFill rotWithShape="1">
          <a:blip r:embed="rId3">
            <a:alphaModFix/>
          </a:blip>
          <a:srcRect b="0" l="0" r="0" t="0"/>
          <a:stretch/>
        </p:blipFill>
        <p:spPr>
          <a:xfrm>
            <a:off x="6534250" y="1636750"/>
            <a:ext cx="4620204" cy="4152125"/>
          </a:xfrm>
          <a:prstGeom prst="rect">
            <a:avLst/>
          </a:prstGeom>
          <a:noFill/>
          <a:ln>
            <a:noFill/>
          </a:ln>
        </p:spPr>
      </p:pic>
      <p:pic>
        <p:nvPicPr>
          <p:cNvPr id="154" name="Google Shape;154;g7422b7fea0_1_1"/>
          <p:cNvPicPr preferRelativeResize="0"/>
          <p:nvPr/>
        </p:nvPicPr>
        <p:blipFill rotWithShape="1">
          <a:blip r:embed="rId4">
            <a:alphaModFix/>
          </a:blip>
          <a:srcRect b="0" l="0" r="0" t="0"/>
          <a:stretch/>
        </p:blipFill>
        <p:spPr>
          <a:xfrm>
            <a:off x="726600" y="1620900"/>
            <a:ext cx="4257815" cy="4152125"/>
          </a:xfrm>
          <a:prstGeom prst="rect">
            <a:avLst/>
          </a:prstGeom>
          <a:noFill/>
          <a:ln>
            <a:noFill/>
          </a:ln>
        </p:spPr>
      </p:pic>
      <p:sp>
        <p:nvSpPr>
          <p:cNvPr id="155" name="Google Shape;155;g7422b7fea0_1_1"/>
          <p:cNvSpPr/>
          <p:nvPr/>
        </p:nvSpPr>
        <p:spPr>
          <a:xfrm>
            <a:off x="1831200" y="5894000"/>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Usage of the word AI has changed from being a Singlish term used together with words such as “Ai Mai” to being solely related to Tech and Data Science</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156" name="Google Shape;156;g7422b7fea0_1_1"/>
          <p:cNvSpPr/>
          <p:nvPr/>
        </p:nvSpPr>
        <p:spPr>
          <a:xfrm>
            <a:off x="4191000" y="21638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7422b7fea0_1_1"/>
          <p:cNvSpPr/>
          <p:nvPr/>
        </p:nvSpPr>
        <p:spPr>
          <a:xfrm>
            <a:off x="2743200" y="46022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7422b7fea0_1_1"/>
          <p:cNvSpPr/>
          <p:nvPr/>
        </p:nvSpPr>
        <p:spPr>
          <a:xfrm>
            <a:off x="3886200" y="42974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7422b7fea0_0_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65" name="Google Shape;165;g7422b7fea0_0_34"/>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Analysis Historical Semantics of Singaporean English</a:t>
            </a:r>
            <a:endParaRPr b="0" i="0" sz="3200" u="none" cap="none" strike="noStrike">
              <a:solidFill>
                <a:srgbClr val="000000"/>
              </a:solidFill>
              <a:latin typeface="Calibri"/>
              <a:ea typeface="Calibri"/>
              <a:cs typeface="Calibri"/>
              <a:sym typeface="Calibri"/>
            </a:endParaRPr>
          </a:p>
        </p:txBody>
      </p:sp>
      <p:sp>
        <p:nvSpPr>
          <p:cNvPr id="166" name="Google Shape;166;g7422b7fea0_0_34"/>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How usage of words have changed over time  </a:t>
            </a:r>
            <a:endParaRPr b="0" i="0" sz="2000" u="none" cap="none" strike="noStrike">
              <a:solidFill>
                <a:srgbClr val="575757"/>
              </a:solidFill>
              <a:latin typeface="Calibri"/>
              <a:ea typeface="Calibri"/>
              <a:cs typeface="Calibri"/>
              <a:sym typeface="Calibri"/>
            </a:endParaRPr>
          </a:p>
        </p:txBody>
      </p:sp>
      <p:sp>
        <p:nvSpPr>
          <p:cNvPr id="167" name="Google Shape;167;g7422b7fea0_0_34"/>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168" name="Google Shape;168;g7422b7fea0_0_34"/>
          <p:cNvPicPr preferRelativeResize="0"/>
          <p:nvPr/>
        </p:nvPicPr>
        <p:blipFill rotWithShape="1">
          <a:blip r:embed="rId3">
            <a:alphaModFix/>
          </a:blip>
          <a:srcRect b="0" l="0" r="0" t="0"/>
          <a:stretch/>
        </p:blipFill>
        <p:spPr>
          <a:xfrm>
            <a:off x="6541175" y="1667700"/>
            <a:ext cx="4738500" cy="4110700"/>
          </a:xfrm>
          <a:prstGeom prst="rect">
            <a:avLst/>
          </a:prstGeom>
          <a:noFill/>
          <a:ln>
            <a:noFill/>
          </a:ln>
        </p:spPr>
      </p:pic>
      <p:pic>
        <p:nvPicPr>
          <p:cNvPr id="169" name="Google Shape;169;g7422b7fea0_0_34"/>
          <p:cNvPicPr preferRelativeResize="0"/>
          <p:nvPr/>
        </p:nvPicPr>
        <p:blipFill rotWithShape="1">
          <a:blip r:embed="rId4">
            <a:alphaModFix/>
          </a:blip>
          <a:srcRect b="0" l="0" r="0" t="0"/>
          <a:stretch/>
        </p:blipFill>
        <p:spPr>
          <a:xfrm>
            <a:off x="675625" y="1667700"/>
            <a:ext cx="4327447" cy="4110700"/>
          </a:xfrm>
          <a:prstGeom prst="rect">
            <a:avLst/>
          </a:prstGeom>
          <a:noFill/>
          <a:ln>
            <a:noFill/>
          </a:ln>
        </p:spPr>
      </p:pic>
      <p:sp>
        <p:nvSpPr>
          <p:cNvPr id="170" name="Google Shape;170;g7422b7fea0_0_34"/>
          <p:cNvSpPr txBox="1"/>
          <p:nvPr/>
        </p:nvSpPr>
        <p:spPr>
          <a:xfrm>
            <a:off x="2376150" y="12557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2012 - 2016</a:t>
            </a:r>
            <a:endParaRPr b="1" i="0" sz="2000" u="none" cap="none" strike="noStrike">
              <a:solidFill>
                <a:srgbClr val="000000"/>
              </a:solidFill>
              <a:latin typeface="Calibri"/>
              <a:ea typeface="Calibri"/>
              <a:cs typeface="Calibri"/>
              <a:sym typeface="Calibri"/>
            </a:endParaRPr>
          </a:p>
        </p:txBody>
      </p:sp>
      <p:sp>
        <p:nvSpPr>
          <p:cNvPr id="171" name="Google Shape;171;g7422b7fea0_0_34"/>
          <p:cNvSpPr txBox="1"/>
          <p:nvPr/>
        </p:nvSpPr>
        <p:spPr>
          <a:xfrm>
            <a:off x="8510250" y="1255775"/>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2019</a:t>
            </a:r>
            <a:endParaRPr b="1" i="0" sz="2000" u="none" cap="none" strike="noStrike">
              <a:solidFill>
                <a:srgbClr val="000000"/>
              </a:solidFill>
              <a:latin typeface="Calibri"/>
              <a:ea typeface="Calibri"/>
              <a:cs typeface="Calibri"/>
              <a:sym typeface="Calibri"/>
            </a:endParaRPr>
          </a:p>
        </p:txBody>
      </p:sp>
      <p:sp>
        <p:nvSpPr>
          <p:cNvPr id="172" name="Google Shape;172;g7422b7fea0_0_34"/>
          <p:cNvSpPr/>
          <p:nvPr/>
        </p:nvSpPr>
        <p:spPr>
          <a:xfrm>
            <a:off x="1993100" y="5872175"/>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000"/>
              <a:buFont typeface="Arial"/>
              <a:buNone/>
            </a:pPr>
            <a:r>
              <a:rPr b="1" i="0" lang="en-GB" sz="2000" u="none" cap="none" strike="noStrike">
                <a:solidFill>
                  <a:schemeClr val="dk1"/>
                </a:solidFill>
                <a:latin typeface="Calibri"/>
                <a:ea typeface="Calibri"/>
                <a:cs typeface="Calibri"/>
                <a:sym typeface="Calibri"/>
              </a:rPr>
              <a:t>Grab used to mostly mean the action of picking/getting something</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000"/>
              <a:buFont typeface="Arial"/>
              <a:buNone/>
            </a:pPr>
            <a:r>
              <a:rPr b="1" i="0" lang="en-GB" sz="2000" u="none" cap="none" strike="noStrike">
                <a:solidFill>
                  <a:schemeClr val="dk1"/>
                </a:solidFill>
                <a:latin typeface="Calibri"/>
                <a:ea typeface="Calibri"/>
                <a:cs typeface="Calibri"/>
                <a:sym typeface="Calibri"/>
              </a:rPr>
              <a:t>Now its meaning is closely related to taxis or even food delivery</a:t>
            </a:r>
            <a:endParaRPr b="1" i="0" sz="2000" u="none" cap="none" strike="noStrike">
              <a:solidFill>
                <a:schemeClr val="dk1"/>
              </a:solidFill>
              <a:latin typeface="Calibri"/>
              <a:ea typeface="Calibri"/>
              <a:cs typeface="Calibri"/>
              <a:sym typeface="Calibri"/>
            </a:endParaRPr>
          </a:p>
        </p:txBody>
      </p:sp>
      <p:sp>
        <p:nvSpPr>
          <p:cNvPr id="173" name="Google Shape;173;g7422b7fea0_0_34"/>
          <p:cNvSpPr/>
          <p:nvPr/>
        </p:nvSpPr>
        <p:spPr>
          <a:xfrm>
            <a:off x="3962400" y="23162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7422b7fea0_0_34"/>
          <p:cNvSpPr/>
          <p:nvPr/>
        </p:nvSpPr>
        <p:spPr>
          <a:xfrm>
            <a:off x="1295400" y="3230600"/>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7422b7fea0_1_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pic>
        <p:nvPicPr>
          <p:cNvPr id="181" name="Google Shape;181;g7422b7fea0_1_24"/>
          <p:cNvPicPr preferRelativeResize="0"/>
          <p:nvPr/>
        </p:nvPicPr>
        <p:blipFill rotWithShape="1">
          <a:blip r:embed="rId3">
            <a:alphaModFix/>
          </a:blip>
          <a:srcRect b="1124" l="0" r="0" t="1124"/>
          <a:stretch/>
        </p:blipFill>
        <p:spPr>
          <a:xfrm>
            <a:off x="667350" y="1667725"/>
            <a:ext cx="4295378" cy="4080237"/>
          </a:xfrm>
          <a:prstGeom prst="rect">
            <a:avLst/>
          </a:prstGeom>
          <a:noFill/>
          <a:ln>
            <a:noFill/>
          </a:ln>
        </p:spPr>
      </p:pic>
      <p:sp>
        <p:nvSpPr>
          <p:cNvPr id="182" name="Google Shape;182;g7422b7fea0_1_24"/>
          <p:cNvSpPr txBox="1"/>
          <p:nvPr/>
        </p:nvSpPr>
        <p:spPr>
          <a:xfrm>
            <a:off x="2376150" y="11795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2012 - 2016</a:t>
            </a:r>
            <a:endParaRPr b="1" i="0" sz="2000" u="none" cap="none" strike="noStrike">
              <a:solidFill>
                <a:srgbClr val="000000"/>
              </a:solidFill>
              <a:latin typeface="Calibri"/>
              <a:ea typeface="Calibri"/>
              <a:cs typeface="Calibri"/>
              <a:sym typeface="Calibri"/>
            </a:endParaRPr>
          </a:p>
        </p:txBody>
      </p:sp>
      <p:sp>
        <p:nvSpPr>
          <p:cNvPr id="183" name="Google Shape;183;g7422b7fea0_1_24"/>
          <p:cNvSpPr txBox="1"/>
          <p:nvPr/>
        </p:nvSpPr>
        <p:spPr>
          <a:xfrm>
            <a:off x="8510250" y="1179575"/>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2019</a:t>
            </a:r>
            <a:endParaRPr b="1" i="0" sz="2000" u="none" cap="none" strike="noStrike">
              <a:solidFill>
                <a:srgbClr val="000000"/>
              </a:solidFill>
              <a:latin typeface="Calibri"/>
              <a:ea typeface="Calibri"/>
              <a:cs typeface="Calibri"/>
              <a:sym typeface="Calibri"/>
            </a:endParaRPr>
          </a:p>
        </p:txBody>
      </p:sp>
      <p:pic>
        <p:nvPicPr>
          <p:cNvPr id="184" name="Google Shape;184;g7422b7fea0_1_24"/>
          <p:cNvPicPr preferRelativeResize="0"/>
          <p:nvPr/>
        </p:nvPicPr>
        <p:blipFill rotWithShape="1">
          <a:blip r:embed="rId4">
            <a:alphaModFix/>
          </a:blip>
          <a:srcRect b="0" l="0" r="0" t="0"/>
          <a:stretch/>
        </p:blipFill>
        <p:spPr>
          <a:xfrm>
            <a:off x="6463050" y="1620875"/>
            <a:ext cx="4436256" cy="4273125"/>
          </a:xfrm>
          <a:prstGeom prst="rect">
            <a:avLst/>
          </a:prstGeom>
          <a:noFill/>
          <a:ln>
            <a:noFill/>
          </a:ln>
        </p:spPr>
      </p:pic>
      <p:sp>
        <p:nvSpPr>
          <p:cNvPr id="185" name="Google Shape;185;g7422b7fea0_1_24"/>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Analysis Historical Semantics of Singaporean English</a:t>
            </a:r>
            <a:endParaRPr b="0" i="0" sz="3200" u="none" cap="none" strike="noStrike">
              <a:solidFill>
                <a:srgbClr val="000000"/>
              </a:solidFill>
              <a:latin typeface="Calibri"/>
              <a:ea typeface="Calibri"/>
              <a:cs typeface="Calibri"/>
              <a:sym typeface="Calibri"/>
            </a:endParaRPr>
          </a:p>
        </p:txBody>
      </p:sp>
      <p:sp>
        <p:nvSpPr>
          <p:cNvPr id="186" name="Google Shape;186;g7422b7fea0_1_24"/>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How usage of words have changed over time  </a:t>
            </a:r>
            <a:endParaRPr b="0" i="0" sz="2000" u="none" cap="none" strike="noStrike">
              <a:solidFill>
                <a:srgbClr val="575757"/>
              </a:solidFill>
              <a:latin typeface="Calibri"/>
              <a:ea typeface="Calibri"/>
              <a:cs typeface="Calibri"/>
              <a:sym typeface="Calibri"/>
            </a:endParaRPr>
          </a:p>
        </p:txBody>
      </p:sp>
      <p:sp>
        <p:nvSpPr>
          <p:cNvPr id="187" name="Google Shape;187;g7422b7fea0_1_24"/>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sp>
        <p:nvSpPr>
          <p:cNvPr id="188" name="Google Shape;188;g7422b7fea0_1_24"/>
          <p:cNvSpPr/>
          <p:nvPr/>
        </p:nvSpPr>
        <p:spPr>
          <a:xfrm>
            <a:off x="1831200" y="5894000"/>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Jewel has a much different meaning in 2019 now referring mostly to the Jewel Changi Shopping Mall where it used to refer to Jewel Coffee</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7422b7fea0_0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95" name="Google Shape;195;g7422b7fea0_0_10"/>
          <p:cNvSpPr txBox="1"/>
          <p:nvPr/>
        </p:nvSpPr>
        <p:spPr>
          <a:xfrm>
            <a:off x="469900" y="402586"/>
            <a:ext cx="11252100" cy="69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Words that have been Added into Singapore’s Vocabulary</a:t>
            </a:r>
            <a:endParaRPr b="0" i="0" sz="3200" u="none" cap="none" strike="noStrike">
              <a:solidFill>
                <a:srgbClr val="000000"/>
              </a:solidFill>
              <a:latin typeface="Calibri"/>
              <a:ea typeface="Calibri"/>
              <a:cs typeface="Calibri"/>
              <a:sym typeface="Calibri"/>
            </a:endParaRPr>
          </a:p>
        </p:txBody>
      </p:sp>
      <p:sp>
        <p:nvSpPr>
          <p:cNvPr id="196" name="Google Shape;196;g7422b7fea0_0_10"/>
          <p:cNvSpPr txBox="1"/>
          <p:nvPr/>
        </p:nvSpPr>
        <p:spPr>
          <a:xfrm>
            <a:off x="469900" y="865997"/>
            <a:ext cx="11252100" cy="757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75757"/>
              </a:buClr>
              <a:buSzPts val="2000"/>
              <a:buFont typeface="Arial"/>
              <a:buNone/>
            </a:pPr>
            <a:r>
              <a:rPr b="0" i="0" lang="en-GB" sz="2000" u="none" cap="none" strike="noStrike">
                <a:solidFill>
                  <a:srgbClr val="575757"/>
                </a:solidFill>
                <a:latin typeface="Calibri"/>
                <a:ea typeface="Calibri"/>
                <a:cs typeface="Calibri"/>
                <a:sym typeface="Calibri"/>
              </a:rPr>
              <a:t>Common usage of new words in recent history</a:t>
            </a:r>
            <a:endParaRPr b="0" i="0" sz="2000" u="none" cap="none" strike="noStrike">
              <a:solidFill>
                <a:srgbClr val="575757"/>
              </a:solidFill>
              <a:latin typeface="Calibri"/>
              <a:ea typeface="Calibri"/>
              <a:cs typeface="Calibri"/>
              <a:sym typeface="Calibri"/>
            </a:endParaRPr>
          </a:p>
        </p:txBody>
      </p:sp>
      <p:sp>
        <p:nvSpPr>
          <p:cNvPr id="197" name="Google Shape;197;g7422b7fea0_0_10"/>
          <p:cNvSpPr/>
          <p:nvPr/>
        </p:nvSpPr>
        <p:spPr>
          <a:xfrm flipH="1" rot="10800000">
            <a:off x="-6000" y="1163376"/>
            <a:ext cx="12204000" cy="45600"/>
          </a:xfrm>
          <a:prstGeom prst="rect">
            <a:avLst/>
          </a:prstGeom>
          <a:solidFill>
            <a:srgbClr val="FF9900"/>
          </a:solidFill>
          <a:ln cap="flat" cmpd="sng" w="12700">
            <a:solidFill>
              <a:srgbClr val="F7D118"/>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chemeClr val="dk1"/>
              </a:buClr>
              <a:buSzPts val="1100"/>
              <a:buFont typeface="Calibri"/>
              <a:buNone/>
            </a:pPr>
            <a:r>
              <a:t/>
            </a:r>
            <a:endParaRPr b="1" i="0" sz="1100" u="none" cap="none" strike="noStrike">
              <a:solidFill>
                <a:srgbClr val="FF9900"/>
              </a:solidFill>
              <a:latin typeface="Verdana"/>
              <a:ea typeface="Verdana"/>
              <a:cs typeface="Verdana"/>
              <a:sym typeface="Verdana"/>
            </a:endParaRPr>
          </a:p>
        </p:txBody>
      </p:sp>
      <p:pic>
        <p:nvPicPr>
          <p:cNvPr id="198" name="Google Shape;198;g7422b7fea0_0_10"/>
          <p:cNvPicPr preferRelativeResize="0"/>
          <p:nvPr/>
        </p:nvPicPr>
        <p:blipFill rotWithShape="1">
          <a:blip r:embed="rId3">
            <a:alphaModFix/>
          </a:blip>
          <a:srcRect b="0" l="2847" r="2846" t="0"/>
          <a:stretch/>
        </p:blipFill>
        <p:spPr>
          <a:xfrm>
            <a:off x="895950" y="1667725"/>
            <a:ext cx="4373688" cy="4154624"/>
          </a:xfrm>
          <a:prstGeom prst="rect">
            <a:avLst/>
          </a:prstGeom>
          <a:noFill/>
          <a:ln>
            <a:noFill/>
          </a:ln>
        </p:spPr>
      </p:pic>
      <p:sp>
        <p:nvSpPr>
          <p:cNvPr id="199" name="Google Shape;199;g7422b7fea0_0_10"/>
          <p:cNvSpPr txBox="1"/>
          <p:nvPr/>
        </p:nvSpPr>
        <p:spPr>
          <a:xfrm>
            <a:off x="2376150" y="1179588"/>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2012 - 2016</a:t>
            </a:r>
            <a:endParaRPr b="1" i="0" sz="2000" u="none" cap="none" strike="noStrike">
              <a:solidFill>
                <a:srgbClr val="000000"/>
              </a:solidFill>
              <a:latin typeface="Calibri"/>
              <a:ea typeface="Calibri"/>
              <a:cs typeface="Calibri"/>
              <a:sym typeface="Calibri"/>
            </a:endParaRPr>
          </a:p>
        </p:txBody>
      </p:sp>
      <p:sp>
        <p:nvSpPr>
          <p:cNvPr id="200" name="Google Shape;200;g7422b7fea0_0_10"/>
          <p:cNvSpPr txBox="1"/>
          <p:nvPr/>
        </p:nvSpPr>
        <p:spPr>
          <a:xfrm>
            <a:off x="8510250" y="1179575"/>
            <a:ext cx="34011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2019</a:t>
            </a:r>
            <a:endParaRPr b="1" i="0" sz="2000" u="none" cap="none" strike="noStrike">
              <a:solidFill>
                <a:srgbClr val="000000"/>
              </a:solidFill>
              <a:latin typeface="Calibri"/>
              <a:ea typeface="Calibri"/>
              <a:cs typeface="Calibri"/>
              <a:sym typeface="Calibri"/>
            </a:endParaRPr>
          </a:p>
        </p:txBody>
      </p:sp>
      <p:pic>
        <p:nvPicPr>
          <p:cNvPr id="201" name="Google Shape;201;g7422b7fea0_0_10"/>
          <p:cNvPicPr preferRelativeResize="0"/>
          <p:nvPr/>
        </p:nvPicPr>
        <p:blipFill rotWithShape="1">
          <a:blip r:embed="rId4">
            <a:alphaModFix/>
          </a:blip>
          <a:srcRect b="0" l="0" r="0" t="0"/>
          <a:stretch/>
        </p:blipFill>
        <p:spPr>
          <a:xfrm>
            <a:off x="6526025" y="1697075"/>
            <a:ext cx="4373701" cy="4049734"/>
          </a:xfrm>
          <a:prstGeom prst="rect">
            <a:avLst/>
          </a:prstGeom>
          <a:noFill/>
          <a:ln>
            <a:noFill/>
          </a:ln>
        </p:spPr>
      </p:pic>
      <p:sp>
        <p:nvSpPr>
          <p:cNvPr id="202" name="Google Shape;202;g7422b7fea0_0_10"/>
          <p:cNvSpPr/>
          <p:nvPr/>
        </p:nvSpPr>
        <p:spPr>
          <a:xfrm>
            <a:off x="1831200" y="5894000"/>
            <a:ext cx="8529600" cy="849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Calibri"/>
                <a:ea typeface="Calibri"/>
                <a:cs typeface="Calibri"/>
                <a:sym typeface="Calibri"/>
              </a:rPr>
              <a:t>PMD has been used widely in 2019 as compared to rarely being used as a term in 2012-2016 as you can see from words that are highly similar to e scooter</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203" name="Google Shape;203;g7422b7fea0_0_10"/>
          <p:cNvSpPr/>
          <p:nvPr/>
        </p:nvSpPr>
        <p:spPr>
          <a:xfrm>
            <a:off x="6908600" y="3143338"/>
            <a:ext cx="708300" cy="70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7422b7fea0_0_10"/>
          <p:cNvSpPr/>
          <p:nvPr/>
        </p:nvSpPr>
        <p:spPr>
          <a:xfrm>
            <a:off x="7464500" y="4335850"/>
            <a:ext cx="843300" cy="849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2019-11-03T18:58:37Z</dcterms:created>
  <dc:creator>Lee, Amaris LL SITI-ITC/I/C</dc:creator>
</cp:coreProperties>
</file>