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74" r:id="rId7"/>
    <p:sldId id="275" r:id="rId8"/>
    <p:sldId id="276" r:id="rId9"/>
    <p:sldId id="264" r:id="rId10"/>
    <p:sldId id="265" r:id="rId11"/>
  </p:sldIdLst>
  <p:sldSz cx="13004800" cy="9753600"/>
  <p:notesSz cx="6858000" cy="9144000"/>
  <p:embeddedFontLst>
    <p:embeddedFont>
      <p:font typeface="Arial Black" panose="020B0604020202020204" pitchFamily="34" charset="0"/>
      <p:bold r:id="rId13"/>
    </p:embeddedFont>
    <p:embeddedFont>
      <p:font typeface="Arial Narrow" panose="020B060402020202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Helvetica Neue" panose="02000503000000020004" pitchFamily="2" charset="0"/>
      <p:regular r:id="rId19"/>
    </p:embeddedFont>
    <p:embeddedFont>
      <p:font typeface="Helvetica Neue Light" panose="02000403000000020004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>
      <p:cViewPr>
        <p:scale>
          <a:sx n="137" d="100"/>
          <a:sy n="137" d="100"/>
        </p:scale>
        <p:origin x="-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541eaa2a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g201541eaa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b41790917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g1fb417909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4061866" y="-135186"/>
            <a:ext cx="9121280" cy="10023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 panose="020B0403020202020204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 panose="020B0403020202020204"/>
              <a:ea typeface="Helvetica Neue Light" panose="020B0403020202020204"/>
              <a:cs typeface="Helvetica Neue Light" panose="020B0403020202020204"/>
              <a:sym typeface="Helvetica Neue Light" panose="020B0403020202020204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 panose="020B0403020202020204"/>
              <a:buNone/>
              <a:defRPr sz="24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 panose="020B0403020202020204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 panose="020B0403020202020204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8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rot="10800000" flipH="1">
            <a:off x="5206999" y="1140740"/>
            <a:ext cx="1" cy="1975004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p1"/>
          <p:cNvSpPr txBox="1"/>
          <p:nvPr/>
        </p:nvSpPr>
        <p:spPr>
          <a:xfrm>
            <a:off x="5207000" y="2106930"/>
            <a:ext cx="7087235" cy="29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3200" u="none" strike="noStrike" dirty="0">
                <a:effectLst/>
                <a:latin typeface="Arial Black" panose="020B0A04020102020204" charset="0"/>
                <a:cs typeface="Arial Black" panose="020B0A04020102020204" charset="0"/>
              </a:rPr>
              <a:t>Prediction of corporate credit ratings with machine learning: </a:t>
            </a: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3200" u="none" strike="noStrike" dirty="0">
                <a:effectLst/>
                <a:latin typeface="Arial Black" panose="020B0A04020102020204" charset="0"/>
                <a:cs typeface="Arial Black" panose="020B0A04020102020204" charset="0"/>
              </a:rPr>
              <a:t>Simple interpretative models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 panose="020B0606020202030204"/>
              <a:buNone/>
            </a:pPr>
            <a:endParaRPr lang="ru-RU" sz="1400" u="none" strike="noStrike" cap="none" dirty="0">
              <a:solidFill>
                <a:srgbClr val="000000"/>
              </a:solidFill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8897814" y="6349912"/>
            <a:ext cx="3011810" cy="83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30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091554" y="587229"/>
            <a:ext cx="9035501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000"/>
              <a:buFont typeface="Arial Narrow" panose="020B0606020202030204"/>
              <a:buNone/>
            </a:pPr>
            <a:r>
              <a:rPr lang="ru-RU" sz="20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Московский институт электроники и математики им. А.Н. Тихонова </a:t>
            </a:r>
            <a:endParaRPr sz="2000" b="0" i="0" u="none" strike="noStrike" cap="none">
              <a:solidFill>
                <a:srgbClr val="000000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94424" y="8630062"/>
            <a:ext cx="6715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100"/>
              <a:buFont typeface="Arial Narrow" panose="020B0606020202030204"/>
              <a:buNone/>
            </a:pPr>
            <a:r>
              <a:rPr lang="ru-RU" sz="21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Москва, 202</a:t>
            </a:r>
            <a:r>
              <a:rPr lang="en-US" sz="21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5</a:t>
            </a:r>
            <a:endParaRPr sz="21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61" name="Google Shape;61;p1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8298" y="946303"/>
            <a:ext cx="1945686" cy="18812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8314690" y="6790055"/>
            <a:ext cx="4690110" cy="15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Подготовил:</a:t>
            </a: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ru-RU" sz="2200" dirty="0">
                <a:solidFill>
                  <a:srgbClr val="22375A"/>
                </a:solidFill>
              </a:rPr>
              <a:t>Липатов Данила Вячеславович</a:t>
            </a: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МСМТ243</a:t>
            </a: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201541eaa2a_0_46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5" name="Google Shape;185;g201541eaa2a_0_46"/>
          <p:cNvSpPr txBox="1"/>
          <p:nvPr/>
        </p:nvSpPr>
        <p:spPr>
          <a:xfrm>
            <a:off x="787400" y="1879726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200">
                <a:solidFill>
                  <a:srgbClr val="253957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Навыки, которые планируется приобрести во время реализации проекта</a:t>
            </a:r>
            <a:endParaRPr sz="1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g201541eaa2a_0_46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87" name="Google Shape;187;g201541eaa2a_0_46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01541eaa2a_0_46"/>
          <p:cNvSpPr txBox="1"/>
          <p:nvPr/>
        </p:nvSpPr>
        <p:spPr>
          <a:xfrm>
            <a:off x="1137000" y="2440125"/>
            <a:ext cx="109698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 panose="020B0403020202020204"/>
              <a:buChar char="●"/>
            </a:pPr>
            <a:r>
              <a:rPr lang="ru-RU" sz="2400" dirty="0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Поиск, сбор, обработка и анализ информации из научных источников, </a:t>
            </a:r>
            <a:r>
              <a:rPr lang="ru-RU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приобретение навыка работы с англоязычными и отечественными статьями и учебными пособиями</a:t>
            </a:r>
            <a:endParaRPr sz="2400" dirty="0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 panose="020B0403020202020204"/>
              <a:buChar char="●"/>
            </a:pPr>
            <a:r>
              <a:rPr lang="ru-RU" sz="2400" dirty="0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Приобретение навыка формализации прикладных задач, построение математических моделей задач</a:t>
            </a:r>
            <a:endParaRPr sz="2400" dirty="0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 panose="020B0403020202020204"/>
              <a:buChar char="●"/>
            </a:pPr>
            <a:r>
              <a:rPr lang="ru-RU" sz="2400" dirty="0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Формирование и описание алгоритмов для решения практических задач</a:t>
            </a:r>
            <a:endParaRPr sz="2400" dirty="0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 panose="020B0403020202020204"/>
              <a:buChar char="●"/>
            </a:pPr>
            <a:r>
              <a:rPr lang="ru-RU" sz="2400" dirty="0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Углубление знаний теории случайных процессов, машинного обучения</a:t>
            </a:r>
            <a:endParaRPr sz="2400" dirty="0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 panose="020B0403020202020204"/>
              <a:buChar char="●"/>
            </a:pPr>
            <a:r>
              <a:rPr lang="ru-RU" sz="2400" dirty="0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Углубление навыков программирования в Python и </a:t>
            </a:r>
            <a:r>
              <a:rPr lang="ru-RU" sz="2400" dirty="0" err="1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R</a:t>
            </a:r>
            <a:endParaRPr sz="2400" dirty="0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89" name="Google Shape;189;g201541eaa2a_0_46"/>
          <p:cNvSpPr txBox="1"/>
          <p:nvPr/>
        </p:nvSpPr>
        <p:spPr>
          <a:xfrm>
            <a:off x="4389100" y="775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Приложение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34BAA-7768-B3EB-D6A0-78BBF58257DC}"/>
              </a:ext>
            </a:extLst>
          </p:cNvPr>
          <p:cNvSpPr txBox="1"/>
          <p:nvPr/>
        </p:nvSpPr>
        <p:spPr>
          <a:xfrm>
            <a:off x="7517219" y="1760891"/>
            <a:ext cx="521113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Основные уровни категорий (</a:t>
            </a: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 — D):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Наивысший рейтинг. Указывает на исключительную надежность и стабильность эмитента. Риски дефолта практически отсутствуют.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Очень высокая кредитоспособность. Риски минимальны, но чуть выше по сравнению с 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Высокая способность выполнять финансовые обязательства. Возможны незначительные риски при изменении экономических условий.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BBB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Умеренная кредитоспособность. Эмитент достаточно стабилен, но более чувствителен к неблагоприятным условиям.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Спекулятивный уровень. Существует вероятность финансовых трудностей в случае ухудшения внешней среды.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Повышенный риск дефолта. Эмитент зависит от благоприятной экономической конъюнктуры.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CCC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Высокий риск дефолта. Финансовое состояние нестабильно, возможна реструктуризация долгов.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Очень высокая вероятность дефолта. Эмитент практически неспособен выполнять свои обязательства.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На грани дефолта. Финансовые обязательства могут выполняться лишь частично.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D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Дефолт. Эмитент не выполняет свои финансовые обязательства.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2A0FC-8B16-CCB3-1F11-BD9D0AD22D11}"/>
              </a:ext>
            </a:extLst>
          </p:cNvPr>
          <p:cNvSpPr txBox="1"/>
          <p:nvPr/>
        </p:nvSpPr>
        <p:spPr>
          <a:xfrm>
            <a:off x="1658596" y="6750293"/>
            <a:ext cx="46538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en" dirty="0"/>
              <a:t>k - </a:t>
            </a:r>
            <a:r>
              <a:rPr lang="ru-RU" dirty="0"/>
              <a:t>признак для разделения</a:t>
            </a:r>
          </a:p>
          <a:p>
            <a:r>
              <a:rPr lang="en" dirty="0" err="1"/>
              <a:t>t_k</a:t>
            </a:r>
            <a:r>
              <a:rPr lang="en" dirty="0"/>
              <a:t> - </a:t>
            </a:r>
            <a:r>
              <a:rPr lang="ru-RU" dirty="0"/>
              <a:t>пороговое значение</a:t>
            </a:r>
          </a:p>
          <a:p>
            <a:r>
              <a:rPr lang="en" dirty="0" err="1"/>
              <a:t>m_left</a:t>
            </a:r>
            <a:r>
              <a:rPr lang="en" dirty="0"/>
              <a:t>, </a:t>
            </a:r>
            <a:r>
              <a:rPr lang="en" dirty="0" err="1"/>
              <a:t>m_right</a:t>
            </a:r>
            <a:r>
              <a:rPr lang="en" dirty="0"/>
              <a:t> - </a:t>
            </a:r>
            <a:r>
              <a:rPr lang="ru-RU" dirty="0"/>
              <a:t>количество наблюдений в левом и правом поддеревьях</a:t>
            </a:r>
          </a:p>
          <a:p>
            <a:r>
              <a:rPr lang="en" dirty="0"/>
              <a:t>m - </a:t>
            </a:r>
            <a:r>
              <a:rPr lang="ru-RU" dirty="0"/>
              <a:t>общее количество наблюдений в узле</a:t>
            </a:r>
          </a:p>
          <a:p>
            <a:r>
              <a:rPr lang="en" dirty="0"/>
              <a:t>MSE - </a:t>
            </a:r>
            <a:r>
              <a:rPr lang="ru-RU" dirty="0"/>
              <a:t>среднеквадратичная ошибка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8" name="Google Shape;68;p2"/>
          <p:cNvSpPr txBox="1"/>
          <p:nvPr/>
        </p:nvSpPr>
        <p:spPr>
          <a:xfrm>
            <a:off x="7874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397956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70" name="Google Shape;70;p2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1318375" y="8422747"/>
            <a:ext cx="7215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fld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053550" y="1654325"/>
            <a:ext cx="3000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Аннотация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044065" y="2222500"/>
            <a:ext cx="765175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600" b="0" i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Статья посвящена прогнозированию корпоративных кредитных рейтингов с использованием методов машинного обучения</a:t>
            </a:r>
            <a:r>
              <a:rPr lang="ru-RU" altLang="en-US" sz="1600" b="0" i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,</a:t>
            </a:r>
            <a:r>
              <a:rPr lang="en-US" altLang="zh-CN" sz="1600" b="0" i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а именно деревьев классификации и регрессии (CART) и метода опорных векторов для регрессии (SVR). Ключевой вклад работы заключается не в погоне за максимальной точностью, а в создании интерпретируемых и теоретически согласованных моделей, что представляет особую ценность </a:t>
            </a:r>
            <a:r>
              <a:rPr lang="ru-RU" altLang="en-US" sz="1600" b="0" i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не толкьо для финансовых аналитиков, но и для регуляторов</a:t>
            </a:r>
            <a:r>
              <a:rPr lang="en-US" altLang="zh-CN" sz="1600" b="0" i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.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053465" y="4088130"/>
            <a:ext cx="65024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Актуальность</a:t>
            </a:r>
            <a:endParaRPr lang="ru-RU" altLang="en-US" sz="2000" u="sng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044065" y="4743450"/>
            <a:ext cx="65024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Растущее применение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ML </a:t>
            </a: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не только в финансах, но и в анализе кредитных рейтингов.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Баланс между точность и прозрачностью применения методов машинного обучения.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Г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арантиру</a:t>
            </a: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ется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,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что</a:t>
            </a: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модели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демонстрируют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монотонность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в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отношении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объясняющих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переменных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u-RU" sz="1600">
              <a:solidFill>
                <a:srgbClr val="0F1115"/>
              </a:solidFill>
              <a:latin typeface="Arial Narrow" panose="020B0606020202030204" charset="0"/>
              <a:ea typeface="quote-cjk-patch"/>
              <a:cs typeface="Arial Narrow" panose="020B0606020202030204" charset="0"/>
              <a:sym typeface="+mn-ea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053465" y="6558280"/>
            <a:ext cx="650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2000" u="sng">
                <a:solidFill>
                  <a:srgbClr val="0F1115"/>
                </a:solidFill>
                <a:latin typeface="Helvetica Neue" panose="020B0403020202020204" pitchFamily="2" charset="0"/>
                <a:ea typeface="quote-cjk-patch"/>
                <a:cs typeface="Helvetica Neue" panose="020B0403020202020204" pitchFamily="2" charset="0"/>
                <a:sym typeface="+mn-ea"/>
              </a:rPr>
              <a:t>Цель</a:t>
            </a: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</a:p>
          <a:p>
            <a:endParaRPr lang="en-US" altLang="en-US" sz="1600">
              <a:solidFill>
                <a:srgbClr val="0F1115"/>
              </a:solidFill>
              <a:latin typeface="Arial Narrow" panose="020B0606020202030204" charset="0"/>
              <a:ea typeface="quote-cjk-patch"/>
              <a:cs typeface="Arial Narrow" panose="020B06060202020302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203450" y="7000240"/>
            <a:ext cx="6502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Разработка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интерпретируемой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модели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прогнозирования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кредитных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рейтингов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,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которая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сочетает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практическую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применимость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теоретической</a:t>
            </a:r>
            <a:r>
              <a:rPr lang="en-US" altLang="ru-RU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согласованностью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3" name="Google Shape;83;p3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84" name="Google Shape;84;p3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805815" y="1774825"/>
            <a:ext cx="5541822" cy="442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Источник</a:t>
            </a:r>
            <a:r>
              <a:rPr lang="en-US" altLang="ru-RU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База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COMPUSTAT (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стандартная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база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финансовых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по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американским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компаниям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)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Период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2005-2016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годы</a:t>
            </a:r>
            <a:endParaRPr lang="en-US" altLang="ru-RU"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Объем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13,937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годовых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наблюдений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от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1,988 </a:t>
            </a:r>
            <a:r>
              <a:rPr lang="en-US" altLang="en-US" sz="1600" dirty="0" err="1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компаний</a:t>
            </a:r>
            <a:endParaRPr lang="ru-RU" altLang="en-US"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Исключены особые отрасли: финансовые компании (</a:t>
            </a:r>
            <a:r>
              <a:rPr lang="en" sz="1600" dirty="0"/>
              <a:t>SIC 6000–6999), </a:t>
            </a:r>
            <a:r>
              <a:rPr lang="ru-RU" sz="1600" dirty="0"/>
              <a:t>сельскохозяйственные, коммунальные и государственные предприятия (</a:t>
            </a:r>
            <a:r>
              <a:rPr lang="en" sz="1600" dirty="0"/>
              <a:t>SIC 0000–0100, 4900–4999, 9000–9999)</a:t>
            </a:r>
            <a:endParaRPr lang="ru-RU" sz="1600" dirty="0"/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50" y="2168525"/>
            <a:ext cx="2833370" cy="328612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920" y="2168525"/>
            <a:ext cx="2869565" cy="33502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043C2-9FE3-2C3A-2B44-FCD5F232F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235" y="5567682"/>
            <a:ext cx="4719861" cy="3528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6FEBF-3BCF-9DA7-E0F0-CA46DE7C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3" y="6304166"/>
            <a:ext cx="7772400" cy="13119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141A45-D8DB-D8FC-9AEF-4B38D5B26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13" y="7801090"/>
            <a:ext cx="7772400" cy="1408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1fb41790917_0_4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g1fb41790917_0_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02" name="Google Shape;102;g1fb41790917_0_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4DCE6365-66B4-A283-9D8B-C4BDCCB25201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F34FB-0C03-8FE7-4975-8D7A4C056E49}"/>
              </a:ext>
            </a:extLst>
          </p:cNvPr>
          <p:cNvSpPr txBox="1"/>
          <p:nvPr/>
        </p:nvSpPr>
        <p:spPr>
          <a:xfrm>
            <a:off x="502979" y="1756776"/>
            <a:ext cx="6501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(CART) — широко используемый алгоритм, основанный на дереве решений, для задач классификации и регрессии (</a:t>
            </a:r>
            <a:r>
              <a:rPr lang="ru-RU" dirty="0" err="1"/>
              <a:t>Breiman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1984), известный своей простотой, интерпретируемостью и надежностью в различных областях, таких как финансы (</a:t>
            </a:r>
            <a:r>
              <a:rPr lang="ru-RU" dirty="0" err="1"/>
              <a:t>Yang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2014) и медицина (</a:t>
            </a:r>
            <a:r>
              <a:rPr lang="ru-RU" dirty="0" err="1"/>
              <a:t>Luna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2019). CART прогнозирует значение непрерывной целевой переменной путем рекурсивного разбиения входного пространства, построения бинарного дерева с внутренними узлами, представляющими тесты признаков, ветвями, соответствующими результатам, и листовыми узлами, представляющими прогнозируемые значения. Алгоритм выбирает точки разделения признаков для максимального снижения суммы квадратов ошибок (SSE) для каждого разбиения, оптимизируя функцию стоимости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629F8E-DFCD-3EDE-E97E-BFC756DC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67" y="4615689"/>
            <a:ext cx="3327400" cy="73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A6D7EB-F87D-47CD-3B23-9EAA62924940}"/>
              </a:ext>
            </a:extLst>
          </p:cNvPr>
          <p:cNvSpPr txBox="1"/>
          <p:nvPr/>
        </p:nvSpPr>
        <p:spPr>
          <a:xfrm>
            <a:off x="7451356" y="1775917"/>
            <a:ext cx="4956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SVR использует нелинейные проекции для отображения входных данных в многомерное пространство признаков, где функция регрессии может быть эффективно оценена. Минимизируя норму вектора весов при одновременном выполнении ограничений, SVR стремится определить оптимальную гиперплоскость, разделяющую спроецированные точки данных, </a:t>
            </a:r>
            <a:r>
              <a:rPr lang="ru-RU" dirty="0" err="1"/>
              <a:t>максимизируя</a:t>
            </a:r>
            <a:r>
              <a:rPr lang="ru-RU" dirty="0"/>
              <a:t> разницу между прогнозируемыми и фактическими значениями в многомерном пространстве. Это позволяет SVR улавливать сложные взаимосвязи между переменными и улучшать качество регрессии.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EF22C6-0AD4-E0B7-0732-AF9FC0250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549" y="4634505"/>
            <a:ext cx="2413591" cy="3746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D52577-BC3D-4088-B9D7-35637263D478}"/>
              </a:ext>
            </a:extLst>
          </p:cNvPr>
          <p:cNvSpPr txBox="1"/>
          <p:nvPr/>
        </p:nvSpPr>
        <p:spPr>
          <a:xfrm>
            <a:off x="502977" y="5623540"/>
            <a:ext cx="55575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 построения монотонных деревьев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каждом узле при поиске лучшего разделения проверяется совместимость кандидата с монотонными ограничениями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Разделение допускается, если для всех пар наблюдений в получающихся поддеревьях выполняется условие монотонности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Рекурсивное применение ограничений на всех уровнях дерева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8ABA2-9013-F8A6-01EF-9551E0C660AB}"/>
              </a:ext>
            </a:extLst>
          </p:cNvPr>
          <p:cNvSpPr txBox="1"/>
          <p:nvPr/>
        </p:nvSpPr>
        <p:spPr>
          <a:xfrm>
            <a:off x="662576" y="7809468"/>
            <a:ext cx="6504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нарушения монотонности:</a:t>
            </a:r>
          </a:p>
          <a:p>
            <a:r>
              <a:rPr lang="ru-RU" dirty="0"/>
              <a:t>Компания </a:t>
            </a:r>
            <a:r>
              <a:rPr lang="en" dirty="0"/>
              <a:t>A: Size = 10.0 → </a:t>
            </a:r>
            <a:r>
              <a:rPr lang="ru-RU" dirty="0"/>
              <a:t>Рейтинг = "</a:t>
            </a:r>
            <a:r>
              <a:rPr lang="en" dirty="0"/>
              <a:t>A"</a:t>
            </a:r>
          </a:p>
          <a:p>
            <a:r>
              <a:rPr lang="ru-RU" dirty="0"/>
              <a:t>Компания </a:t>
            </a:r>
            <a:r>
              <a:rPr lang="en" dirty="0"/>
              <a:t>B: Size = 15.0 → </a:t>
            </a:r>
            <a:r>
              <a:rPr lang="ru-RU" dirty="0"/>
              <a:t>Рейтинг = "</a:t>
            </a:r>
            <a:r>
              <a:rPr lang="en" dirty="0"/>
              <a:t>BBB"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661661" y="981006"/>
            <a:ext cx="11430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r>
              <a:rPr lang="ru-RU" sz="300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Ожидаемые результаты и этапы реализации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5BAE4A-1D05-0A8A-DD77-465E4955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4" y="1834040"/>
            <a:ext cx="7747000" cy="3377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CE1C8-57A5-195C-450F-E41D8764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" y="5436371"/>
            <a:ext cx="7772400" cy="33362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661661" y="981006"/>
            <a:ext cx="11430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r>
              <a:rPr lang="ru-RU" sz="3000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Марковская цепь 1-ого порядка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60" y="1883589"/>
                <a:ext cx="4644857" cy="2881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3000"/>
                  </a:lnSpc>
                </a:pPr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ля марковской цепи с непрерывным времени (или метод дюрации) используется очень удобная формула для оценки элементов матрицы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методом максимального правдоподобия 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MLE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910"/>
                  </a:spcBef>
                </a:pPr>
                <a:b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0" y="1883589"/>
                <a:ext cx="4644857" cy="2881173"/>
              </a:xfrm>
              <a:prstGeom prst="rect">
                <a:avLst/>
              </a:prstGeom>
              <a:blipFill rotWithShape="1">
                <a:blip r:embed="rId4"/>
                <a:stretch>
                  <a:fillRect l="-13" t="-6" r="10" b="12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21331" y="1919830"/>
                <a:ext cx="4476976" cy="231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спользование байесовского подхода с априорным распределением Дирихле позволяет гибко моделировать переходы между рейтингами с учетом наблюдаемых данных.</a:t>
                </a:r>
                <a:r>
                  <a:rPr lang="ru-RU" dirty="0">
                    <a:effectLst/>
                  </a:rPr>
                  <a:t> </a:t>
                </a:r>
              </a:p>
              <a:p>
                <a:endParaRPr lang="ru-RU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sz="1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31" y="1919830"/>
                <a:ext cx="4476976" cy="2312813"/>
              </a:xfrm>
              <a:prstGeom prst="rect">
                <a:avLst/>
              </a:prstGeom>
              <a:blipFill rotWithShape="1">
                <a:blip r:embed="rId5"/>
                <a:stretch>
                  <a:fillRect l="-2" t="-10" r="8" b="1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l="1534" b="1162"/>
          <a:stretch>
            <a:fillRect/>
          </a:stretch>
        </p:blipFill>
        <p:spPr>
          <a:xfrm>
            <a:off x="787399" y="4764761"/>
            <a:ext cx="4519117" cy="47668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3274" y="4764761"/>
            <a:ext cx="4764127" cy="4766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661661" y="981006"/>
            <a:ext cx="11430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r>
              <a:rPr lang="ru-RU" sz="3000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Марковская цепь 2-ого порядка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563" y="1681704"/>
                <a:ext cx="5506236" cy="1706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2885" algn="just">
                  <a:lnSpc>
                    <a:spcPct val="131000"/>
                  </a:lnSpc>
                  <a:spcBef>
                    <a:spcPts val="1100"/>
                  </a:spcBef>
                  <a:spcAft>
                    <a:spcPts val="255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некоторых случаях также полезно рассматривать процесс как на цепь Маркова 2 прядка — процесс, удовлетворяющий условию</a:t>
                </a:r>
              </a:p>
              <a:p>
                <a:pPr marL="658495">
                  <a:spcBef>
                    <a:spcPts val="1295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Bahnschrift" panose="020B0502040204020203" pitchFamily="34" charset="0"/>
                        </a:rPr>
                        <m:t>P</m:t>
                      </m:r>
                      <m:r>
                        <a:rPr lang="ru-RU" sz="1600" spc="-45">
                          <a:effectLst/>
                          <a:latin typeface="Cambria Math" panose="02040503050406030204" pitchFamily="18" charset="0"/>
                          <a:ea typeface="Bahnschrift" panose="020B0502040204020203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𝑡</m:t>
                      </m:r>
                      <m:r>
                        <a:rPr lang="ru-RU" sz="1600" i="1" spc="-65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-4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ru-RU" sz="1600" i="1" spc="-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Lucida Sans Unicode" panose="020B0602030504020204" pitchFamily="34" charset="0"/>
                        </a:rPr>
                        <m:t>|</m:t>
                      </m:r>
                      <m:r>
                        <a:rPr lang="ru-RU" sz="1600" spc="-75">
                          <a:effectLst/>
                          <a:latin typeface="Cambria Math" panose="02040503050406030204" pitchFamily="18" charset="0"/>
                          <a:ea typeface="Lucida Sans Unicode" panose="020B060203050402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𝑠</m:t>
                      </m:r>
                      <m:r>
                        <a:rPr lang="ru-RU" sz="1600" i="1" spc="-1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𝑋𝑠𝑛</m:t>
                      </m:r>
                      <m:r>
                        <a:rPr lang="ru-RU" sz="1600" i="1" spc="195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𝑛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ru-RU" sz="1600" i="1" spc="-8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ru-RU" sz="1600" i="1" spc="-9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ru-RU" sz="1600" i="1" spc="-8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ru-RU" sz="1600" i="1" spc="-8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ru-RU" sz="1600" i="1" spc="-9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ru-RU" sz="1600" spc="2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1600" baseline="-25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ru-RU" sz="1600" spc="1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Bahnschrift" panose="020B0502040204020203" pitchFamily="34" charset="0"/>
                        </a:rPr>
                        <m:t>P</m:t>
                      </m:r>
                      <m:r>
                        <a:rPr lang="ru-RU" sz="1600" spc="-30">
                          <a:effectLst/>
                          <a:latin typeface="Cambria Math" panose="02040503050406030204" pitchFamily="18" charset="0"/>
                          <a:ea typeface="Bahnschrift" panose="020B0502040204020203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𝑡</m:t>
                      </m:r>
                      <m:r>
                        <a:rPr lang="ru-RU" sz="1600" i="1" spc="-1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ru-RU" sz="1600" i="1" spc="4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Lucida Sans Unicode" panose="020B0602030504020204" pitchFamily="34" charset="0"/>
                        </a:rPr>
                        <m:t>|</m:t>
                      </m:r>
                      <m:r>
                        <a:rPr lang="ru-RU" sz="1600" spc="-80">
                          <a:effectLst/>
                          <a:latin typeface="Cambria Math" panose="02040503050406030204" pitchFamily="18" charset="0"/>
                          <a:ea typeface="Lucida Sans Unicode" panose="020B060203050402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ru-RU" sz="1600" i="1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𝑠</m:t>
                      </m:r>
                      <m:r>
                        <a:rPr lang="ru-RU" sz="1600" i="1" spc="-1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𝑋𝑠𝑛</m:t>
                      </m:r>
                      <m:r>
                        <a:rPr lang="ru-RU" sz="1600" i="1" spc="195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1600" spc="1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ru-RU" sz="1600" i="1" spc="-2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1600" i="1" spc="-25" baseline="-2500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𝑛</m:t>
                      </m:r>
                      <m:r>
                        <a:rPr lang="ru-RU" sz="1600" spc="-25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3" y="1681704"/>
                <a:ext cx="5506236" cy="1706173"/>
              </a:xfrm>
              <a:prstGeom prst="rect">
                <a:avLst/>
              </a:prstGeom>
              <a:blipFill rotWithShape="1">
                <a:blip r:embed="rId4"/>
                <a:stretch>
                  <a:fillRect l="-7" t="-13" r="10" b="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7400" y="3501295"/>
                <a:ext cx="5310426" cy="275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357505" algn="just">
                  <a:lnSpc>
                    <a:spcPct val="115000"/>
                  </a:lnSpc>
                  <a:spcBef>
                    <a:spcPts val="275"/>
                  </a:spcBef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Чтобы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реализовать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это,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качестве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пространства состояний</a:t>
                </a:r>
                <a14:m>
                  <m:oMath xmlns:m="http://schemas.openxmlformats.org/officeDocument/2006/math">
                    <m:r>
                      <a:rPr lang="ru-RU" sz="1800" spc="-8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1800" spc="-6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ˆ</m:t>
                    </m:r>
                  </m:oMath>
                </a14:m>
                <a:r>
                  <a:rPr lang="ru-RU" sz="1800" spc="24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нужно</a:t>
                </a:r>
                <a:r>
                  <a:rPr lang="ru-RU" sz="1800" spc="-8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взять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упорядоченные</a:t>
                </a:r>
                <a:r>
                  <a:rPr lang="ru-RU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2-кортежи</a:t>
                </a:r>
                <a:r>
                  <a:rPr lang="ru-RU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значений</a:t>
                </a:r>
                <a:r>
                  <a:rPr lang="ru-RU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</a:t>
                </a:r>
                <a:r>
                  <a:rPr lang="ru-RU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рассмотреть</a:t>
                </a:r>
                <a:r>
                  <a:rPr lang="ru-RU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процесс</a:t>
                </a:r>
                <a:r>
                  <a:rPr lang="ru-RU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этом</a:t>
                </a:r>
                <a:r>
                  <a:rPr lang="ru-RU" sz="1800" spc="-4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пространстве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как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цепь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Маркова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1-ого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порядка.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этом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множество</a:t>
                </a:r>
                <a:r>
                  <a:rPr lang="ru-RU" sz="1800" spc="-4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состояний</a:t>
                </a:r>
                <a:r>
                  <a:rPr lang="ru-RU" sz="18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цепи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358775" algn="just">
                  <a:lnSpc>
                    <a:spcPct val="130000"/>
                  </a:lnSpc>
                  <a:spcBef>
                    <a:spcPts val="220"/>
                  </a:spcBef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Маркова сильно возрастает, для случая с 3 состояний:</a:t>
                </a:r>
              </a:p>
              <a:p>
                <a:pPr marR="358775" algn="just">
                  <a:lnSpc>
                    <a:spcPct val="130000"/>
                  </a:lnSpc>
                  <a:spcBef>
                    <a:spcPts val="965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600" spc="-6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ˆ</m:t>
                      </m:r>
                      <m:r>
                        <a:rPr lang="ru-RU" sz="1600" spc="135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AA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AB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AD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BA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BB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BD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DA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DB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DD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3501295"/>
                <a:ext cx="5310426" cy="2751010"/>
              </a:xfrm>
              <a:prstGeom prst="rect">
                <a:avLst/>
              </a:prstGeom>
              <a:blipFill rotWithShape="1">
                <a:blip r:embed="rId5"/>
                <a:stretch>
                  <a:fillRect t="-20" r="10" b="3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98" y="2412416"/>
            <a:ext cx="6358584" cy="5496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661" y="6736808"/>
            <a:ext cx="5310426" cy="1659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7505" algn="just">
              <a:lnSpc>
                <a:spcPct val="115000"/>
              </a:lnSpc>
              <a:spcBef>
                <a:spcPts val="27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есть ряд недостатков – переходы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DB-&gt; BD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экспертных оценок не могут быть настолько высокими, как в данном примере. Поэтому либо эти состояния надо убирать, либо делать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самопереход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661661" y="981006"/>
            <a:ext cx="11430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r>
              <a:rPr lang="ru-RU" sz="3000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Модель классификации (случайный лес)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8</a:t>
            </a:fld>
            <a:endParaRPr lang="ru-RU"/>
          </a:p>
        </p:txBody>
      </p:sp>
      <p:pic>
        <p:nvPicPr>
          <p:cNvPr id="34" name="Изображение 1"/>
          <p:cNvPicPr>
            <a:picLocks noChangeAspect="1"/>
          </p:cNvPicPr>
          <p:nvPr/>
        </p:nvPicPr>
        <p:blipFill>
          <a:blip r:embed="rId4"/>
          <a:srcRect l="9781" t="683"/>
          <a:stretch>
            <a:fillRect/>
          </a:stretch>
        </p:blipFill>
        <p:spPr>
          <a:xfrm>
            <a:off x="5844540" y="6329045"/>
            <a:ext cx="6608445" cy="292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Изображение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1668780"/>
            <a:ext cx="7461250" cy="38284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4468" y="2272978"/>
                <a:ext cx="5369082" cy="5207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Алгоритм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строит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ансамбль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из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решающих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деревьев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: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7211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MS Mincho" panose="02020609040205080304" pitchFamily="49" charset="-128"/>
                        </a:rPr>
                        <m:t>ℱ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MS Mincho" panose="02020609040205080304" pitchFamily="49" charset="-128"/>
                            </a:rPr>
                            <m:t>ℝ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1, 2, ...,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Каждое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дерево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обучается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на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случайной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подвыборке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⊆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𝒟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полученной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методом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 err="1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бутстрапа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(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случайной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выборкой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с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возвращением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).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При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построении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каждого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дерева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каждом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узле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случайным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образом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выбирается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подмножество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</a:rPr>
                  <a:t>признаков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7211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{1, 2, ...,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},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≪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Выбирается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оптимальное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разбиение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пространства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37211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𝑙𝑒𝑓𝑡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𝑟𝑖𝑔h𝑡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7211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72110">
                  <a:spcBef>
                    <a:spcPts val="730"/>
                  </a:spcBef>
                  <a:spcAft>
                    <a:spcPts val="0"/>
                  </a:spcAft>
                  <a:tabLst>
                    <a:tab pos="3298825" algn="l"/>
                    <a:tab pos="39008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8" y="2272978"/>
                <a:ext cx="5369082" cy="5207644"/>
              </a:xfrm>
              <a:prstGeom prst="rect">
                <a:avLst/>
              </a:prstGeom>
              <a:blipFill rotWithShape="1">
                <a:blip r:embed="rId6"/>
                <a:stretch>
                  <a:fillRect l="-9" t="-6" b="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66098" y="3498712"/>
            <a:ext cx="2272604" cy="21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9</a:t>
            </a:fld>
            <a:endParaRPr lang="ru-RU"/>
          </a:p>
        </p:txBody>
      </p:sp>
      <p:sp>
        <p:nvSpPr>
          <p:cNvPr id="179" name="Google Shape;179;p8"/>
          <p:cNvSpPr txBox="1"/>
          <p:nvPr/>
        </p:nvSpPr>
        <p:spPr>
          <a:xfrm>
            <a:off x="0" y="6550689"/>
            <a:ext cx="13004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Руководитель: </a:t>
            </a:r>
            <a:r>
              <a:rPr lang="ru-RU" sz="2400" dirty="0">
                <a:solidFill>
                  <a:srgbClr val="F2F2F2"/>
                </a:solidFill>
              </a:rPr>
              <a:t>Зотов Леонид Валентинович</a:t>
            </a:r>
            <a:r>
              <a:rPr lang="ru-RU" sz="2400" b="0" i="0" u="none" strike="noStrike" cap="none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endParaRPr sz="24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lzotov</a:t>
            </a:r>
            <a:r>
              <a:rPr lang="ru-RU" sz="2400" b="0" i="0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@</a:t>
            </a:r>
            <a:r>
              <a:rPr lang="ru-RU" sz="2400" b="0" i="0" strike="noStrike" cap="none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hse.ru</a:t>
            </a:r>
            <a:endParaRPr lang="en-US" sz="24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Консультант: </a:t>
            </a:r>
            <a:r>
              <a:rPr lang="ru-RU" sz="2400" b="0" i="0" u="none" strike="noStrike" cap="none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Игнатовская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Валерия Анатольевна</a:t>
            </a:r>
            <a:r>
              <a:rPr lang="en-US" sz="2400" dirty="0">
                <a:solidFill>
                  <a:schemeClr val="lt1"/>
                </a:solidFill>
              </a:rPr>
              <a:t>,</a:t>
            </a:r>
            <a:endParaRPr lang="en-US" sz="2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>
              <a:buSzPts val="2400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vignatovskaya@hse.ru</a:t>
            </a:r>
            <a:endParaRPr lang="en-US" sz="2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Исполнители: </a:t>
            </a:r>
            <a:r>
              <a:rPr lang="ru-RU" sz="2400" dirty="0">
                <a:solidFill>
                  <a:schemeClr val="lt1"/>
                </a:solidFill>
              </a:rPr>
              <a:t>Липатов Данила Вячеславович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lang="ru-RU" sz="2400" dirty="0">
                <a:solidFill>
                  <a:schemeClr val="lt1"/>
                </a:solidFill>
              </a:rPr>
              <a:t> </a:t>
            </a:r>
            <a:endParaRPr sz="24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dirty="0" err="1">
                <a:solidFill>
                  <a:schemeClr val="lt1"/>
                </a:solidFill>
              </a:rPr>
              <a:t>d</a:t>
            </a:r>
            <a:r>
              <a:rPr lang="en-US" sz="2400" dirty="0" err="1">
                <a:solidFill>
                  <a:schemeClr val="lt1"/>
                </a:solidFill>
              </a:rPr>
              <a:t>vlipatov@edu.hse.ru</a:t>
            </a:r>
            <a:endParaRPr sz="16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1134</Words>
  <Application>Microsoft Macintosh PowerPoint</Application>
  <PresentationFormat>Произвольный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Helvetica Neue Light</vt:lpstr>
      <vt:lpstr>Arial Black</vt:lpstr>
      <vt:lpstr>Arial</vt:lpstr>
      <vt:lpstr>Roboto</vt:lpstr>
      <vt:lpstr>Times New Roman</vt:lpstr>
      <vt:lpstr>Helvetica Neue</vt:lpstr>
      <vt:lpstr>Arial Narrow</vt:lpstr>
      <vt:lpstr>Calibri</vt:lpstr>
      <vt:lpstr>Cambria Math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Данила Липатов</cp:lastModifiedBy>
  <cp:revision>160</cp:revision>
  <dcterms:created xsi:type="dcterms:W3CDTF">2025-06-02T14:30:00Z</dcterms:created>
  <dcterms:modified xsi:type="dcterms:W3CDTF">2025-10-20T22:00:53Z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585819CC65B44A03831C86BEC429502C_13</vt:lpwstr>
  </property>
  <property fmtid="{D5CDD505-2E9C-101B-9397-08002B2CF9AE}" pid="3" name="KSOProductBuildVer">
    <vt:lpwstr>1049-12.2.0.23131</vt:lpwstr>
  </property>
</Properties>
</file>