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74" r:id="rId7"/>
    <p:sldId id="275" r:id="rId8"/>
    <p:sldId id="264" r:id="rId9"/>
    <p:sldId id="265" r:id="rId10"/>
    <p:sldId id="276" r:id="rId11"/>
  </p:sldIdLst>
  <p:sldSz cx="13004800" cy="9753600"/>
  <p:notesSz cx="6858000" cy="9144000"/>
  <p:embeddedFontLst>
    <p:embeddedFont>
      <p:font typeface="Arial Black" panose="020B0604020202020204" pitchFamily="34" charset="0"/>
      <p:bold r:id="rId13"/>
    </p:embeddedFont>
    <p:embeddedFont>
      <p:font typeface="Arial Narrow" panose="020B0604020202020204" pitchFamily="34" charset="0"/>
      <p:regular r:id="rId14"/>
      <p:bold r:id="rId15"/>
      <p:italic r:id="rId16"/>
      <p:boldItalic r:id="rId17"/>
    </p:embeddedFont>
    <p:embeddedFont>
      <p:font typeface="Helvetica Neue" panose="02000503000000020004" pitchFamily="2" charset="0"/>
      <p:regular r:id="rId18"/>
    </p:embeddedFont>
    <p:embeddedFont>
      <p:font typeface="Helvetica Neue Light" panose="02000403000000020004" pitchFamily="2" charset="0"/>
      <p:regular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58"/>
  </p:normalViewPr>
  <p:slideViewPr>
    <p:cSldViewPr snapToGrid="0">
      <p:cViewPr>
        <p:scale>
          <a:sx n="100" d="100"/>
          <a:sy n="100" d="100"/>
        </p:scale>
        <p:origin x="1288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marR="0" lvl="1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2pPr>
            <a:lvl3pPr marL="1371600" marR="0" lvl="2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3pPr>
            <a:lvl4pPr marL="1828800" marR="0" lvl="3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4pPr>
            <a:lvl5pPr marL="2286000" marR="0" lvl="4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5pPr>
            <a:lvl6pPr marL="2743200" marR="0" lvl="5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6pPr>
            <a:lvl7pPr marL="3200400" marR="0" lvl="6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7pPr>
            <a:lvl8pPr marL="3657600" marR="0" lvl="7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8pPr>
            <a:lvl9pPr marL="4114800" marR="0" lvl="8" indent="-22860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rgbClr val="000000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541eaa2a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g201541eaa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7774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b41790917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7" name="Google Shape;97;g1fb417909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2" name="Google Shape;1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1541eaa2a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g201541eaa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одзаголовок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/>
          <p:nvPr/>
        </p:nvSpPr>
        <p:spPr>
          <a:xfrm>
            <a:off x="4061866" y="-135186"/>
            <a:ext cx="9121280" cy="100239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 panose="020B0403020202020204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 panose="020B0403020202020204"/>
              <a:ea typeface="Helvetica Neue Light" panose="020B0403020202020204"/>
              <a:cs typeface="Helvetica Neue Light" panose="020B0403020202020204"/>
              <a:sym typeface="Helvetica Neue Light" panose="020B0403020202020204"/>
            </a:endParaRPr>
          </a:p>
        </p:txBody>
      </p:sp>
      <p:sp>
        <p:nvSpPr>
          <p:cNvPr id="11" name="Google Shape;11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Цитата">
  <p:cSld name="Цитата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 panose="020B0403020202020204"/>
              <a:buNone/>
              <a:defRPr sz="2400"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defRPr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 panose="020B0403020202020204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">
  <p:cSld name="Фото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>
            <a:spLocks noGrp="1"/>
          </p:cNvSpPr>
          <p:nvPr>
            <p:ph type="pic" idx="2"/>
          </p:nvPr>
        </p:nvSpPr>
        <p:spPr>
          <a:xfrm>
            <a:off x="0" y="0"/>
            <a:ext cx="13004800" cy="97536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">
  <p:cSld name="Пустой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по центру" type="tx">
  <p:cSld name="TITLE_AND_BODY"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 — вверху">
  <p:cSld name="Заголовок — вверх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горизонтально">
  <p:cSld name="Фото — горизонтально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вертикально">
  <p:cSld name="Фото — вертикально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>
            <a:spLocks noGrp="1"/>
          </p:cNvSpPr>
          <p:nvPr>
            <p:ph type="pic" idx="2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 panose="020B0403020202020204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 panose="020B0403020202020204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пункты">
  <p:cSld name="Заголовок и пункты">
    <p:bg>
      <p:bgPr>
        <a:solidFill>
          <a:srgbClr val="FFFF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ункты и фото">
  <p:cSld name="Заголовок, пункты и фото">
    <p:bg>
      <p:bgPr>
        <a:solidFill>
          <a:srgbClr val="FFFF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>
            <a:spLocks noGrp="1"/>
          </p:cNvSpPr>
          <p:nvPr>
            <p:ph type="pic" idx="2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 panose="020B0403020202020204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нкты">
  <p:cSld name="Пункты"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ото — 3 шт.">
  <p:cSld name="Фото — 3 шт.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>
            <a:spLocks noGrp="1"/>
          </p:cNvSpPr>
          <p:nvPr>
            <p:ph type="pic" idx="2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8"/>
          <p:cNvSpPr>
            <a:spLocks noGrp="1"/>
          </p:cNvSpPr>
          <p:nvPr>
            <p:ph type="pic" idx="3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>
            <a:spLocks noGrp="1"/>
          </p:cNvSpPr>
          <p:nvPr>
            <p:ph type="pic" idx="4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95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 panose="020B0403020202020204"/>
              <a:buNone/>
              <a:defRPr sz="80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 panose="020B0403020202020204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  <a:defRPr sz="1800" b="0" i="0" u="none" strike="noStrike" cap="none">
                <a:solidFill>
                  <a:srgbClr val="000000"/>
                </a:solidFill>
                <a:latin typeface="Helvetica Neue Light" panose="020B0403020202020204"/>
                <a:ea typeface="Helvetica Neue Light" panose="020B0403020202020204"/>
                <a:cs typeface="Helvetica Neue Light" panose="020B0403020202020204"/>
                <a:sym typeface="Helvetica Neue Light" panose="020B0403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journal/finance-research-letter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"/>
          <p:cNvCxnSpPr/>
          <p:nvPr/>
        </p:nvCxnSpPr>
        <p:spPr>
          <a:xfrm rot="10800000" flipH="1">
            <a:off x="5206999" y="1140740"/>
            <a:ext cx="1" cy="1975004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7" name="Google Shape;57;p1"/>
          <p:cNvSpPr txBox="1"/>
          <p:nvPr/>
        </p:nvSpPr>
        <p:spPr>
          <a:xfrm>
            <a:off x="5207000" y="2106930"/>
            <a:ext cx="7087235" cy="295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3200" u="none" strike="noStrike" dirty="0">
                <a:effectLst/>
                <a:latin typeface="Arial Black" panose="020B0A04020102020204" charset="0"/>
                <a:cs typeface="Arial Black" panose="020B0A04020102020204" charset="0"/>
              </a:rPr>
              <a:t>Prediction of corporate credit ratings with machine learning: </a:t>
            </a: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3200" u="none" strike="noStrike" dirty="0">
                <a:effectLst/>
                <a:latin typeface="Arial Black" panose="020B0A04020102020204" charset="0"/>
                <a:cs typeface="Arial Black" panose="020B0A04020102020204" charset="0"/>
              </a:rPr>
              <a:t>Simple interpretative models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200"/>
              <a:buFont typeface="Arial Narrow" panose="020B0606020202030204"/>
              <a:buNone/>
            </a:pPr>
            <a:endParaRPr lang="ru-RU" sz="1400" u="none" strike="noStrike" cap="none" dirty="0">
              <a:solidFill>
                <a:srgbClr val="000000"/>
              </a:solidFill>
              <a:latin typeface="Arial Black" panose="020B0A04020102020204" charset="0"/>
              <a:ea typeface="Arial" panose="020B0604020202020204"/>
              <a:cs typeface="Arial Black" panose="020B0A04020102020204" charset="0"/>
              <a:sym typeface="Arial" panose="020B0604020202020204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091554" y="587229"/>
            <a:ext cx="9035501" cy="71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000"/>
              <a:buFont typeface="Arial Narrow" panose="020B0606020202030204"/>
              <a:buNone/>
            </a:pPr>
            <a:r>
              <a:rPr lang="ru-RU" sz="20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Московский институт электроники и математики им. А.Н. Тихонова </a:t>
            </a:r>
            <a:endParaRPr sz="2000" b="0" i="0" u="none" strike="noStrike" cap="none">
              <a:solidFill>
                <a:srgbClr val="000000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94424" y="8630062"/>
            <a:ext cx="6715200" cy="4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2100"/>
              <a:buFont typeface="Arial Narrow" panose="020B0606020202030204"/>
              <a:buNone/>
            </a:pPr>
            <a:r>
              <a:rPr lang="ru-RU" sz="21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Москва, 202</a:t>
            </a:r>
            <a:r>
              <a:rPr lang="en-US" sz="21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5</a:t>
            </a:r>
            <a:endParaRPr sz="21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61" name="Google Shape;61;p1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8298" y="946303"/>
            <a:ext cx="1945686" cy="188127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8314690" y="6790055"/>
            <a:ext cx="4690110" cy="155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Подготовил:</a:t>
            </a: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ru-RU" sz="2200" dirty="0">
                <a:solidFill>
                  <a:srgbClr val="22375A"/>
                </a:solidFill>
              </a:rPr>
              <a:t>Липатов Данила Вячеславович</a:t>
            </a:r>
            <a:r>
              <a:rPr lang="ru-RU" sz="2200" b="0" i="0" u="none" strike="noStrike" cap="none" dirty="0">
                <a:solidFill>
                  <a:srgbClr val="22375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МСМТ243</a:t>
            </a: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 panose="020B0403020202020204"/>
              <a:buNone/>
            </a:pPr>
            <a:endParaRPr sz="2200" b="0" i="0" u="none" strike="noStrike" cap="none" dirty="0">
              <a:solidFill>
                <a:srgbClr val="22375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09B73-F1AC-D827-2023-FDD8DE0C521E}"/>
              </a:ext>
            </a:extLst>
          </p:cNvPr>
          <p:cNvSpPr txBox="1"/>
          <p:nvPr/>
        </p:nvSpPr>
        <p:spPr>
          <a:xfrm>
            <a:off x="5316320" y="4391735"/>
            <a:ext cx="6593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Koresh Galil , Ami Hauptman, </a:t>
            </a:r>
            <a:r>
              <a:rPr lang="en" dirty="0" err="1"/>
              <a:t>Rosit</a:t>
            </a:r>
            <a:r>
              <a:rPr lang="en" dirty="0"/>
              <a:t> Levy </a:t>
            </a:r>
            <a:r>
              <a:rPr lang="en" dirty="0" err="1"/>
              <a:t>Rosenboim</a:t>
            </a:r>
            <a:r>
              <a:rPr lang="en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201541eaa2a_0_46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6" name="Google Shape;186;g201541eaa2a_0_46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87" name="Google Shape;187;g201541eaa2a_0_46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8;p2">
            <a:extLst>
              <a:ext uri="{FF2B5EF4-FFF2-40B4-BE49-F238E27FC236}">
                <a16:creationId xmlns:a16="http://schemas.microsoft.com/office/drawing/2014/main" id="{5BFED16A-A4A9-F354-100C-788243895DDA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A9B70-FCFD-4574-A8E8-6AC9F17BFAAD}"/>
              </a:ext>
            </a:extLst>
          </p:cNvPr>
          <p:cNvSpPr txBox="1"/>
          <p:nvPr/>
        </p:nvSpPr>
        <p:spPr>
          <a:xfrm>
            <a:off x="1771129" y="2434236"/>
            <a:ext cx="923394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1. Size (</a:t>
            </a:r>
            <a:r>
              <a:rPr lang="ru-RU" dirty="0"/>
              <a:t>Размер компании)</a:t>
            </a:r>
          </a:p>
          <a:p>
            <a:pPr lvl="2" algn="ctr"/>
            <a:r>
              <a:rPr lang="ru-RU" dirty="0"/>
              <a:t>Что: Логарифм рыночной стоимости компании</a:t>
            </a:r>
          </a:p>
          <a:p>
            <a:pPr lvl="2" algn="ctr"/>
            <a:r>
              <a:rPr lang="ru-RU" dirty="0"/>
              <a:t>Проще: "Насколько компания крупная"</a:t>
            </a:r>
          </a:p>
          <a:p>
            <a:pPr lvl="2" algn="ctr"/>
            <a:r>
              <a:rPr lang="ru-RU" dirty="0"/>
              <a:t>Как влияет: Крупные компании → выше рейтинг</a:t>
            </a:r>
          </a:p>
          <a:p>
            <a:r>
              <a:rPr lang="ru-RU" dirty="0"/>
              <a:t>2. </a:t>
            </a:r>
            <a:r>
              <a:rPr lang="en" dirty="0"/>
              <a:t>Interest Coverage Ratio (ICR)</a:t>
            </a:r>
          </a:p>
          <a:p>
            <a:pPr algn="ctr"/>
            <a:r>
              <a:rPr lang="ru-RU" dirty="0"/>
              <a:t>Что: Прибыль до выплаты процентов / Проценты по долгу</a:t>
            </a:r>
          </a:p>
          <a:p>
            <a:pPr algn="ctr"/>
            <a:r>
              <a:rPr lang="ru-RU" dirty="0"/>
              <a:t>Проще: "Сколько раз компания может оплатить проценты"</a:t>
            </a:r>
          </a:p>
          <a:p>
            <a:pPr algn="ctr"/>
            <a:r>
              <a:rPr lang="ru-RU" dirty="0"/>
              <a:t>Как влияет: Выше покрытие → выше рейтинг</a:t>
            </a:r>
          </a:p>
          <a:p>
            <a:r>
              <a:rPr lang="ru-RU" dirty="0"/>
              <a:t>3. </a:t>
            </a:r>
            <a:r>
              <a:rPr lang="en" dirty="0"/>
              <a:t>Total Debt Leverage</a:t>
            </a:r>
          </a:p>
          <a:p>
            <a:pPr algn="ctr"/>
            <a:r>
              <a:rPr lang="ru-RU" dirty="0"/>
              <a:t>Что: Общий долг / Все активы</a:t>
            </a:r>
          </a:p>
          <a:p>
            <a:pPr algn="ctr"/>
            <a:r>
              <a:rPr lang="ru-RU" dirty="0"/>
              <a:t>Проще: "Какая часть активов куплена в долг"</a:t>
            </a:r>
          </a:p>
          <a:p>
            <a:pPr algn="ctr"/>
            <a:r>
              <a:rPr lang="ru-RU" dirty="0"/>
              <a:t>Как влияет: Выше долг → ниже рейтинг</a:t>
            </a:r>
          </a:p>
          <a:p>
            <a:r>
              <a:rPr lang="ru-RU" dirty="0"/>
              <a:t>4. </a:t>
            </a:r>
            <a:r>
              <a:rPr lang="en" dirty="0"/>
              <a:t>Dividend Payer</a:t>
            </a:r>
          </a:p>
          <a:p>
            <a:pPr algn="ctr"/>
            <a:r>
              <a:rPr lang="ru-RU" dirty="0"/>
              <a:t>Что: Платит ли компания дивиденды (Да/Нет)</a:t>
            </a:r>
          </a:p>
          <a:p>
            <a:pPr algn="ctr"/>
            <a:r>
              <a:rPr lang="ru-RU" dirty="0"/>
              <a:t>Проще: "Есть ли свободные деньги для акционеров"</a:t>
            </a:r>
          </a:p>
          <a:p>
            <a:pPr algn="ctr"/>
            <a:r>
              <a:rPr lang="ru-RU" dirty="0"/>
              <a:t>Как влияет: Платит дивиденды → выше рейтинг</a:t>
            </a:r>
          </a:p>
          <a:p>
            <a:r>
              <a:rPr lang="ru-RU" dirty="0"/>
              <a:t>5. </a:t>
            </a:r>
            <a:r>
              <a:rPr lang="en" dirty="0"/>
              <a:t>Operating Margin</a:t>
            </a:r>
          </a:p>
          <a:p>
            <a:pPr algn="ctr"/>
            <a:r>
              <a:rPr lang="ru-RU" dirty="0"/>
              <a:t>Что: Операционная прибыль / Выручка</a:t>
            </a:r>
          </a:p>
          <a:p>
            <a:pPr algn="ctr"/>
            <a:r>
              <a:rPr lang="ru-RU" dirty="0"/>
              <a:t>Проще: "Сколько копеек прибыли с каждого рубля выручки"</a:t>
            </a:r>
          </a:p>
          <a:p>
            <a:pPr algn="ctr"/>
            <a:r>
              <a:rPr lang="ru-RU" dirty="0"/>
              <a:t>Как влияет: Выше маржа → выше рейтинг</a:t>
            </a:r>
          </a:p>
          <a:p>
            <a:r>
              <a:rPr lang="ru-RU" dirty="0"/>
              <a:t>6. </a:t>
            </a:r>
            <a:r>
              <a:rPr lang="en" dirty="0"/>
              <a:t>Market-to-Book Ratio</a:t>
            </a:r>
          </a:p>
          <a:p>
            <a:pPr algn="ctr"/>
            <a:r>
              <a:rPr lang="ru-RU" dirty="0"/>
              <a:t>Что: Рыночная стоимость / Балансовая стоимость</a:t>
            </a:r>
          </a:p>
          <a:p>
            <a:pPr algn="ctr"/>
            <a:r>
              <a:rPr lang="ru-RU" dirty="0"/>
              <a:t>Проще: "Во сколько раз рынок ценит компанию выше учетной стоимости"</a:t>
            </a:r>
          </a:p>
          <a:p>
            <a:pPr algn="ctr"/>
            <a:r>
              <a:rPr lang="ru-RU" dirty="0"/>
              <a:t>Как влияет: Выше отношение → выше рейтинг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BB978-1527-111D-2F92-CFCF17591D37}"/>
              </a:ext>
            </a:extLst>
          </p:cNvPr>
          <p:cNvSpPr txBox="1"/>
          <p:nvPr/>
        </p:nvSpPr>
        <p:spPr>
          <a:xfrm>
            <a:off x="1771129" y="8556650"/>
            <a:ext cx="650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ACC (Notch-distance Accuracy)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C4792-6267-403A-509A-C6BDA5FD7036}"/>
              </a:ext>
            </a:extLst>
          </p:cNvPr>
          <p:cNvSpPr txBox="1"/>
          <p:nvPr/>
        </p:nvSpPr>
        <p:spPr>
          <a:xfrm>
            <a:off x="5210067" y="8305335"/>
            <a:ext cx="650681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/>
              <a:t>ACC = 0.0 → </a:t>
            </a:r>
            <a:r>
              <a:rPr lang="ru-RU" dirty="0"/>
              <a:t>Все предсказания имеют ошибку &gt; 1.5 ноты</a:t>
            </a:r>
            <a:endParaRPr lang="en-US" dirty="0"/>
          </a:p>
          <a:p>
            <a:r>
              <a:rPr lang="en" dirty="0"/>
              <a:t>ACC = 0.5 → 50% </a:t>
            </a:r>
            <a:r>
              <a:rPr lang="ru-RU" dirty="0"/>
              <a:t>точных попаданий ИЛИ 100% с ошибкой в 1 ноту </a:t>
            </a:r>
            <a:endParaRPr lang="en-US" dirty="0"/>
          </a:p>
          <a:p>
            <a:r>
              <a:rPr lang="en" dirty="0"/>
              <a:t>ACC = 1.0 → </a:t>
            </a:r>
            <a:r>
              <a:rPr lang="ru-RU" dirty="0"/>
              <a:t>Все предсказания точные (ошибка ≤ 0.5 ноты)</a:t>
            </a:r>
          </a:p>
        </p:txBody>
      </p:sp>
    </p:spTree>
    <p:extLst>
      <p:ext uri="{BB962C8B-B14F-4D97-AF65-F5344CB8AC3E}">
        <p14:creationId xmlns:p14="http://schemas.microsoft.com/office/powerpoint/2010/main" val="309356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2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8" name="Google Shape;68;p2"/>
          <p:cNvSpPr txBox="1"/>
          <p:nvPr/>
        </p:nvSpPr>
        <p:spPr>
          <a:xfrm>
            <a:off x="7874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3397956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70" name="Google Shape;70;p2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11318375" y="8422747"/>
            <a:ext cx="7215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000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fld>
            <a:endParaRPr sz="1000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1053550" y="1654325"/>
            <a:ext cx="30000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Аннотация</a:t>
            </a: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1767339" y="2222799"/>
            <a:ext cx="765175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Статья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посвящена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прогнозированию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корпоративных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кредитных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рейтингов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с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использованием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методов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машинного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обучения</a:t>
            </a:r>
            <a:r>
              <a:rPr lang="ru-RU" altLang="en-US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,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а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именно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деревьев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классификации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регрессии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(CART)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метода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опорных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векторов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для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регрессии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(SVR).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Ключевой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вклад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работы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заключается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не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погоне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за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максимальной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точностью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,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а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создании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 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интерпретируемых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теоретически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согласованных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 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моделей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,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что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представляет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особую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en-US" altLang="zh-CN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ценность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</a:t>
            </a:r>
            <a:r>
              <a:rPr lang="ru-RU" altLang="en-US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не </a:t>
            </a:r>
            <a:r>
              <a:rPr lang="ru-RU" altLang="en-US" sz="1600" b="0" i="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толкьо</a:t>
            </a:r>
            <a:r>
              <a:rPr lang="ru-RU" altLang="en-US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 для финансовых аналитиков, но и для регуляторов</a:t>
            </a:r>
            <a:r>
              <a:rPr lang="en-US" altLang="zh-CN" sz="1600" b="0" i="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</a:rPr>
              <a:t>.</a:t>
            </a: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053465" y="4088130"/>
            <a:ext cx="65024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dk1"/>
                </a:solidFill>
                <a:latin typeface="Helvetica Neue" panose="020B0403020202020204"/>
                <a:ea typeface="Helvetica Neue" panose="020B0403020202020204"/>
                <a:cs typeface="Helvetica Neue" panose="020B0403020202020204"/>
                <a:sym typeface="Helvetica Neue" panose="020B0403020202020204"/>
              </a:rPr>
              <a:t>Актуальность</a:t>
            </a:r>
            <a:endParaRPr lang="ru-RU" altLang="en-US" sz="2000" u="sng">
              <a:solidFill>
                <a:schemeClr val="dk1"/>
              </a:solidFill>
              <a:latin typeface="Helvetica Neue" panose="020B0403020202020204"/>
              <a:ea typeface="Helvetica Neue" panose="020B0403020202020204"/>
              <a:cs typeface="Helvetica Neue" panose="020B0403020202020204"/>
              <a:sym typeface="Helvetica Neue" panose="020B0403020202020204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767339" y="4616935"/>
            <a:ext cx="65024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Растущее применение </a:t>
            </a:r>
            <a:r>
              <a:rPr lang="en-US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ML </a:t>
            </a:r>
            <a:r>
              <a:rPr lang="ru-RU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не только в финансах, но и в анализе кредитных рейтингов.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Баланс между точность и прозрачностью применения методов машинного обучения.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Г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арантиру</a:t>
            </a:r>
            <a:r>
              <a:rPr lang="ru-RU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ется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что</a:t>
            </a:r>
            <a:r>
              <a:rPr lang="ru-RU" altLang="en-US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модели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демонстрируют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монотонность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в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отношении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объясняющих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переменных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ru-RU" sz="1600" dirty="0">
              <a:solidFill>
                <a:srgbClr val="0F1115"/>
              </a:solidFill>
              <a:latin typeface="Arial Narrow" panose="020B0606020202030204" charset="0"/>
              <a:ea typeface="quote-cjk-patch"/>
              <a:cs typeface="Arial Narrow" panose="020B0606020202030204" charset="0"/>
              <a:sym typeface="+mn-ea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053465" y="6558280"/>
            <a:ext cx="65024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ru-RU" altLang="en-US" sz="2000" u="sng">
                <a:solidFill>
                  <a:srgbClr val="0F1115"/>
                </a:solidFill>
                <a:latin typeface="Helvetica Neue" panose="020B0403020202020204" pitchFamily="2" charset="0"/>
                <a:ea typeface="quote-cjk-patch"/>
                <a:cs typeface="Helvetica Neue" panose="020B0403020202020204" pitchFamily="2" charset="0"/>
                <a:sym typeface="+mn-ea"/>
              </a:rPr>
              <a:t>Цель</a:t>
            </a:r>
            <a:r>
              <a:rPr lang="ru-RU" altLang="en-US" sz="160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</a:p>
          <a:p>
            <a:endParaRPr lang="en-US" altLang="en-US" sz="1600">
              <a:solidFill>
                <a:srgbClr val="0F1115"/>
              </a:solidFill>
              <a:latin typeface="Arial Narrow" panose="020B0606020202030204" charset="0"/>
              <a:ea typeface="quote-cjk-patch"/>
              <a:cs typeface="Arial Narrow" panose="020B0606020202030204" charset="0"/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986881" y="7000239"/>
            <a:ext cx="65024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Разработка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интерпретируемой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модели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прогнозирования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кредитных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рейтингов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,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которая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сочетает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практическую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применимость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теоретической</a:t>
            </a:r>
            <a:r>
              <a:rPr lang="en-US" altLang="ru-RU" sz="1600" dirty="0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 </a:t>
            </a:r>
            <a:r>
              <a:rPr lang="en-US" altLang="en-US" sz="1600" dirty="0" err="1">
                <a:solidFill>
                  <a:srgbClr val="0F1115"/>
                </a:solidFill>
                <a:latin typeface="Arial Narrow" panose="020B0606020202030204" charset="0"/>
                <a:ea typeface="quote-cjk-patch"/>
                <a:cs typeface="Arial Narrow" panose="020B0606020202030204" charset="0"/>
                <a:sym typeface="+mn-ea"/>
              </a:rPr>
              <a:t>согласованностью</a:t>
            </a:r>
            <a:endParaRPr lang="en-US" altLang="en-US" sz="1600" dirty="0">
              <a:solidFill>
                <a:srgbClr val="0F1115"/>
              </a:solidFill>
              <a:latin typeface="Arial Narrow" panose="020B0606020202030204" charset="0"/>
              <a:ea typeface="quote-cjk-patch"/>
              <a:cs typeface="Arial Narrow" panose="020B0606020202030204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FD522-C4F4-CE1C-BEBC-D0C17DC5F255}"/>
              </a:ext>
            </a:extLst>
          </p:cNvPr>
          <p:cNvSpPr txBox="1"/>
          <p:nvPr/>
        </p:nvSpPr>
        <p:spPr>
          <a:xfrm>
            <a:off x="3248660" y="9062283"/>
            <a:ext cx="650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 smtClean="0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 Light" panose="020B0403020202020204"/>
                <a:buNone/>
              </a:pPr>
              <a:t>2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08AC85-EF83-F5CE-A875-E69A3F021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2800" y="1918046"/>
            <a:ext cx="2514600" cy="280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A554FD-CEC5-1C1B-D257-65F21482206D}"/>
              </a:ext>
            </a:extLst>
          </p:cNvPr>
          <p:cNvSpPr txBox="1"/>
          <p:nvPr/>
        </p:nvSpPr>
        <p:spPr>
          <a:xfrm>
            <a:off x="2679700" y="1592881"/>
            <a:ext cx="65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0" i="0" u="none" strike="noStrike" dirty="0">
                <a:solidFill>
                  <a:srgbClr val="1F1F1F"/>
                </a:solidFill>
                <a:effectLst/>
                <a:latin typeface="ElsevierSans"/>
                <a:hlinkClick r:id="rId5" tooltip="Go to Finance Research Letters on ScienceDirect"/>
              </a:rPr>
              <a:t>Finance Research Letters</a:t>
            </a:r>
            <a:endParaRPr lang="en" b="0" i="0" u="none" strike="noStrike" dirty="0">
              <a:solidFill>
                <a:srgbClr val="1F1F1F"/>
              </a:solidFill>
              <a:effectLst/>
              <a:latin typeface="Elsevier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83" name="Google Shape;83;p3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84" name="Google Shape;84;p3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/>
        </p:nvSpPr>
        <p:spPr>
          <a:xfrm>
            <a:off x="805815" y="1774825"/>
            <a:ext cx="5541822" cy="442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Источник</a:t>
            </a:r>
            <a:r>
              <a:rPr lang="en-US" altLang="ru-RU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База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COMPUSTAT (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стандартная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база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финансовых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данных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по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американским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компаниям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)</a:t>
            </a: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Период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2005-2016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годы</a:t>
            </a:r>
            <a:endParaRPr lang="en-US" altLang="ru-RU"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  <a:p>
            <a:pPr marL="742950" marR="0" lvl="0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Объем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: 13,937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годовых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наблюдений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</a:t>
            </a:r>
            <a:r>
              <a:rPr lang="en-US" altLang="en-US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от</a:t>
            </a:r>
            <a:r>
              <a:rPr lang="en-US" altLang="ru-RU" sz="1600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 1,988 </a:t>
            </a:r>
            <a:r>
              <a:rPr lang="en-US" altLang="en-US" sz="1600" dirty="0" err="1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компаний</a:t>
            </a:r>
            <a:endParaRPr lang="ru-RU" altLang="en-US"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ru-RU" sz="1600" dirty="0"/>
              <a:t>Исключены особые отрасли: финансовые компании (</a:t>
            </a:r>
            <a:r>
              <a:rPr lang="en" sz="1600" dirty="0"/>
              <a:t>SIC 6000–6999), </a:t>
            </a:r>
            <a:r>
              <a:rPr lang="ru-RU" sz="1600" dirty="0"/>
              <a:t>сельскохозяйственные, коммунальные и государственные предприятия (</a:t>
            </a:r>
            <a:r>
              <a:rPr lang="en" sz="1600" dirty="0"/>
              <a:t>SIC 0000–0100, 4900–4999, 9000–9999)</a:t>
            </a:r>
            <a:endParaRPr lang="ru-RU" sz="1600" dirty="0"/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742950" indent="-28575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sz="1600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393" y="2168525"/>
            <a:ext cx="3215527" cy="3729348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920" y="2168524"/>
            <a:ext cx="3210003" cy="374772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6043C2-9FE3-2C3A-2B44-FCD5F232F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4330" y="6202680"/>
            <a:ext cx="3734743" cy="27921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E6FEBF-3BCF-9DA7-E0F0-CA46DE7C0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013" y="6304166"/>
            <a:ext cx="7772400" cy="13119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141A45-D8DB-D8FC-9AEF-4B38D5B26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013" y="7801090"/>
            <a:ext cx="7772400" cy="1408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1FFBC-BA42-9BA6-EAC6-3BC7E687B565}"/>
              </a:ext>
            </a:extLst>
          </p:cNvPr>
          <p:cNvSpPr txBox="1"/>
          <p:nvPr/>
        </p:nvSpPr>
        <p:spPr>
          <a:xfrm>
            <a:off x="3093897" y="9281233"/>
            <a:ext cx="650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 smtClean="0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 Light" panose="020B0403020202020204"/>
                <a:buNone/>
              </a:pPr>
              <a:t>3</a:t>
            </a:fld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g1fb41790917_0_4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1" name="Google Shape;101;g1fb41790917_0_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 dirty="0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 dirty="0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02" name="Google Shape;102;g1fb41790917_0_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4DCE6365-66B4-A283-9D8B-C4BDCCB25201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F34FB-0C03-8FE7-4975-8D7A4C056E49}"/>
              </a:ext>
            </a:extLst>
          </p:cNvPr>
          <p:cNvSpPr txBox="1"/>
          <p:nvPr/>
        </p:nvSpPr>
        <p:spPr>
          <a:xfrm>
            <a:off x="502979" y="1756776"/>
            <a:ext cx="65018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(CART) — широко используемый алгоритм, основанный на дереве решений, для задач классификации и регрессии (</a:t>
            </a:r>
            <a:r>
              <a:rPr lang="ru-RU" dirty="0" err="1"/>
              <a:t>Breiman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1984), известный своей простотой, интерпретируемостью и надежностью в различных областях, таких как финансы (</a:t>
            </a:r>
            <a:r>
              <a:rPr lang="ru-RU" dirty="0" err="1"/>
              <a:t>Yang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2014) и медицина (</a:t>
            </a:r>
            <a:r>
              <a:rPr lang="ru-RU" dirty="0" err="1"/>
              <a:t>Luna</a:t>
            </a:r>
            <a:r>
              <a:rPr lang="ru-RU" dirty="0"/>
              <a:t> </a:t>
            </a:r>
            <a:r>
              <a:rPr lang="ru-RU" dirty="0" err="1"/>
              <a:t>et</a:t>
            </a:r>
            <a:r>
              <a:rPr lang="ru-RU" dirty="0"/>
              <a:t> </a:t>
            </a:r>
            <a:r>
              <a:rPr lang="ru-RU" dirty="0" err="1"/>
              <a:t>al</a:t>
            </a:r>
            <a:r>
              <a:rPr lang="ru-RU" dirty="0"/>
              <a:t>., 2019). CART прогнозирует значение непрерывной целевой переменной путем рекурсивного разбиения входного пространства, построения бинарного дерева с внутренними узлами, представляющими тесты признаков, ветвями, соответствующими результатам, и листовыми узлами, представляющими прогнозируемые значения. Алгоритм выбирает точки разделения признаков для максимального снижения суммы квадратов ошибок (SSE) для каждого разбиения, оптимизируя функцию стоимости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629F8E-DFCD-3EDE-E97E-BFC756DC0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67" y="4615689"/>
            <a:ext cx="3327400" cy="7366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A6D7EB-F87D-47CD-3B23-9EAA62924940}"/>
              </a:ext>
            </a:extLst>
          </p:cNvPr>
          <p:cNvSpPr txBox="1"/>
          <p:nvPr/>
        </p:nvSpPr>
        <p:spPr>
          <a:xfrm>
            <a:off x="7451356" y="1775917"/>
            <a:ext cx="4956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SVR использует нелинейные проекции для отображения входных данных в многомерное пространство признаков, где функция регрессии может быть эффективно оценена. Минимизируя норму вектора весов при одновременном выполнении ограничений, SVR стремится определить оптимальную гиперплоскость, разделяющую спроецированные точки данных, </a:t>
            </a:r>
            <a:r>
              <a:rPr lang="ru-RU" dirty="0" err="1"/>
              <a:t>максимизируя</a:t>
            </a:r>
            <a:r>
              <a:rPr lang="ru-RU" dirty="0"/>
              <a:t> разницу между прогнозируемыми и фактическими значениями в многомерном пространстве. Это позволяет SVR улавливать сложные взаимосвязи между переменными и улучшать качество регрессии.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EF22C6-0AD4-E0B7-0732-AF9FC0250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549" y="4634505"/>
            <a:ext cx="2413591" cy="3746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D52577-BC3D-4088-B9D7-35637263D478}"/>
              </a:ext>
            </a:extLst>
          </p:cNvPr>
          <p:cNvSpPr txBox="1"/>
          <p:nvPr/>
        </p:nvSpPr>
        <p:spPr>
          <a:xfrm>
            <a:off x="502977" y="5623540"/>
            <a:ext cx="55575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Алгоритм построения монотонных деревьев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каждом узле при поиске лучшего разделения проверяется совместимость кандидата с монотонными ограничениями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Разделение допускается, если для всех пар наблюдений в получающихся поддеревьях выполняется условие монотонности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Рекурсивное применение ограничений на всех уровнях дерева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D8ABA2-9013-F8A6-01EF-9551E0C660AB}"/>
              </a:ext>
            </a:extLst>
          </p:cNvPr>
          <p:cNvSpPr txBox="1"/>
          <p:nvPr/>
        </p:nvSpPr>
        <p:spPr>
          <a:xfrm>
            <a:off x="662576" y="7809468"/>
            <a:ext cx="650443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нарушения монотонности:</a:t>
            </a:r>
          </a:p>
          <a:p>
            <a:r>
              <a:rPr lang="ru-RU" dirty="0"/>
              <a:t>Компания </a:t>
            </a:r>
            <a:r>
              <a:rPr lang="en" dirty="0"/>
              <a:t>A: Size = 10.0 → </a:t>
            </a:r>
            <a:r>
              <a:rPr lang="ru-RU" dirty="0"/>
              <a:t>Рейтинг = "</a:t>
            </a:r>
            <a:r>
              <a:rPr lang="en" dirty="0"/>
              <a:t>A"</a:t>
            </a:r>
          </a:p>
          <a:p>
            <a:r>
              <a:rPr lang="ru-RU" dirty="0"/>
              <a:t>Компания </a:t>
            </a:r>
            <a:r>
              <a:rPr lang="en" dirty="0"/>
              <a:t>B: Size = 15.0 → </a:t>
            </a:r>
            <a:r>
              <a:rPr lang="ru-RU" dirty="0"/>
              <a:t>Рейтинг = "</a:t>
            </a:r>
            <a:r>
              <a:rPr lang="en" dirty="0"/>
              <a:t>BBB"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0E9D-9BD5-E666-6288-D23B7608E5D5}"/>
              </a:ext>
            </a:extLst>
          </p:cNvPr>
          <p:cNvSpPr txBox="1"/>
          <p:nvPr/>
        </p:nvSpPr>
        <p:spPr>
          <a:xfrm>
            <a:off x="2881069" y="9152095"/>
            <a:ext cx="6507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 smtClean="0"/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Helvetica Neue Light" panose="020B0403020202020204"/>
                <a:buNone/>
              </a:pPr>
              <a:t>4</a:t>
            </a:fld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5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5BAE4A-1D05-0A8A-DD77-465E49555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24" y="1834040"/>
            <a:ext cx="7747000" cy="33777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BCE1C8-57A5-195C-450F-E41D8764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24" y="5436371"/>
            <a:ext cx="7772400" cy="3336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D5F50-9AA2-9B6F-A2CC-6B12EAD716E4}"/>
              </a:ext>
            </a:extLst>
          </p:cNvPr>
          <p:cNvSpPr txBox="1"/>
          <p:nvPr/>
        </p:nvSpPr>
        <p:spPr>
          <a:xfrm>
            <a:off x="8584093" y="2168595"/>
            <a:ext cx="35075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SVR </a:t>
            </a:r>
            <a:r>
              <a:rPr lang="ru-RU" dirty="0"/>
              <a:t>стабильно превосходит </a:t>
            </a:r>
            <a:r>
              <a:rPr lang="en" dirty="0"/>
              <a:t>CART </a:t>
            </a:r>
            <a:r>
              <a:rPr lang="ru-RU" dirty="0"/>
              <a:t>при 4+ переменных (</a:t>
            </a:r>
            <a:r>
              <a:rPr lang="en" dirty="0"/>
              <a:t>R²: 0.834 vs 0.789)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Size - </a:t>
            </a:r>
            <a:r>
              <a:rPr lang="ru-RU" dirty="0"/>
              <a:t>лучший единичный предиктор (</a:t>
            </a:r>
            <a:r>
              <a:rPr lang="en" dirty="0"/>
              <a:t>R² = 0.697)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переменных дает убывающую отдачу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Максимальная точность достигается ценой интерпретируемости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3C2CF-F365-E5AC-53B7-88E92840D411}"/>
              </a:ext>
            </a:extLst>
          </p:cNvPr>
          <p:cNvSpPr txBox="1"/>
          <p:nvPr/>
        </p:nvSpPr>
        <p:spPr>
          <a:xfrm>
            <a:off x="8712730" y="5640765"/>
            <a:ext cx="32502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Оптимальная модель: 3 переменные (</a:t>
            </a:r>
            <a:r>
              <a:rPr lang="en" dirty="0"/>
              <a:t>R² = 0.763)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Потери точности всего 2.2% за счет монотонности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Модель превосходит более сложные конфигурации (4-5 переменных)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Идеальный баланс точности и интерпретируемости</a:t>
            </a:r>
          </a:p>
        </p:txBody>
      </p:sp>
      <p:sp>
        <p:nvSpPr>
          <p:cNvPr id="8" name="Google Shape;68;p2">
            <a:extLst>
              <a:ext uri="{FF2B5EF4-FFF2-40B4-BE49-F238E27FC236}">
                <a16:creationId xmlns:a16="http://schemas.microsoft.com/office/drawing/2014/main" id="{04723F4D-C5CF-0FC9-B712-C7256588D975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14DD65EC-8C77-62A5-05D1-7BF30EA34333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06383-DC78-86A5-DC29-12BD52202F7B}"/>
              </a:ext>
            </a:extLst>
          </p:cNvPr>
          <p:cNvSpPr txBox="1"/>
          <p:nvPr/>
        </p:nvSpPr>
        <p:spPr>
          <a:xfrm>
            <a:off x="5709921" y="1979023"/>
            <a:ext cx="6507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статье сознательно отказываются от гонки за максимальной точностью в пользу интерпретируемости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отличие от большинства </a:t>
            </a:r>
            <a:r>
              <a:rPr lang="en" dirty="0"/>
              <a:t>ML-</a:t>
            </a:r>
            <a:r>
              <a:rPr lang="ru-RU" dirty="0"/>
              <a:t>исследований, где главный критерий – метрика качества</a:t>
            </a:r>
            <a:r>
              <a:rPr lang="en" dirty="0"/>
              <a:t>, </a:t>
            </a:r>
            <a:r>
              <a:rPr lang="ru-RU" dirty="0"/>
              <a:t>здесь приоритет - понятность и теоретическая согласованность моделей</a:t>
            </a:r>
          </a:p>
          <a:p>
            <a:endParaRPr lang="ru-RU" dirty="0"/>
          </a:p>
          <a:p>
            <a:r>
              <a:rPr lang="ru-RU" dirty="0"/>
              <a:t>Статья представляет ценный методологический вклад в область интерпретируемого </a:t>
            </a:r>
            <a:r>
              <a:rPr lang="en" dirty="0"/>
              <a:t>ML </a:t>
            </a:r>
            <a:r>
              <a:rPr lang="ru-RU" dirty="0"/>
              <a:t>в финансах, но имеет существенные ограничения для прямого практического применения без дополнительных доработок и валидации.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0E956-7FBA-23F5-80B5-6DE9D598EDBE}"/>
              </a:ext>
            </a:extLst>
          </p:cNvPr>
          <p:cNvSpPr txBox="1"/>
          <p:nvPr/>
        </p:nvSpPr>
        <p:spPr>
          <a:xfrm>
            <a:off x="1521639" y="2135706"/>
            <a:ext cx="650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Основные выводы:</a:t>
            </a:r>
            <a:endParaRPr lang="en-US" altLang="en-US" sz="2000" u="sng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813923-DE9B-FD8A-7A16-ED807B2A6B9E}"/>
              </a:ext>
            </a:extLst>
          </p:cNvPr>
          <p:cNvSpPr txBox="1"/>
          <p:nvPr/>
        </p:nvSpPr>
        <p:spPr>
          <a:xfrm>
            <a:off x="1521639" y="4508063"/>
            <a:ext cx="650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Основные недостатки и вопросы:</a:t>
            </a:r>
            <a:endParaRPr lang="en-US" altLang="en-US" sz="2000" u="sng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09022-4079-5076-4904-BECA33B6F9BD}"/>
              </a:ext>
            </a:extLst>
          </p:cNvPr>
          <p:cNvSpPr txBox="1"/>
          <p:nvPr/>
        </p:nvSpPr>
        <p:spPr>
          <a:xfrm>
            <a:off x="5709921" y="4508063"/>
            <a:ext cx="65074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 использованы техники интерпретации сложных моделей (</a:t>
            </a:r>
            <a:r>
              <a:rPr lang="en" dirty="0"/>
              <a:t>SHAP, LIME)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SVR </a:t>
            </a:r>
            <a:r>
              <a:rPr lang="ru-RU" dirty="0"/>
              <a:t>представлен как "черный ящик" без попыток объяснения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Нет анализа устойчивости моделей к </a:t>
            </a:r>
            <a:r>
              <a:rPr lang="ru-RU" dirty="0" err="1"/>
              <a:t>мультиколлинеарности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Период 2005-2016 не отражает современные рыночные условия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Только американские компании (внешняя валидность под вопросом)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Исключение финансового сектора ограничивает </a:t>
            </a:r>
            <a:r>
              <a:rPr lang="ru-RU" dirty="0" err="1"/>
              <a:t>обобщаемость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56490B-D73F-36B7-2AE1-2650A7495B3F}"/>
              </a:ext>
            </a:extLst>
          </p:cNvPr>
          <p:cNvSpPr txBox="1"/>
          <p:nvPr/>
        </p:nvSpPr>
        <p:spPr>
          <a:xfrm>
            <a:off x="1521639" y="6754052"/>
            <a:ext cx="6507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altLang="en-US" sz="2000" u="sng" dirty="0">
                <a:latin typeface="Arial Narrow" panose="020B0606020202030204" charset="0"/>
                <a:ea typeface="Helvetica Neue Light" panose="020B0403020202020204"/>
                <a:cs typeface="Arial Narrow" panose="020B0606020202030204" charset="0"/>
                <a:sym typeface="Helvetica Neue Light" panose="020B0403020202020204"/>
              </a:rPr>
              <a:t>Основные плюсы:</a:t>
            </a:r>
            <a:endParaRPr lang="en-US" altLang="en-US" sz="2000" u="sng" dirty="0">
              <a:latin typeface="Arial Narrow" panose="020B0606020202030204" charset="0"/>
              <a:ea typeface="Helvetica Neue Light" panose="020B0403020202020204"/>
              <a:cs typeface="Arial Narrow" panose="020B0606020202030204" charset="0"/>
              <a:sym typeface="Helvetica Neue Light" panose="020B0403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6DDA5-173B-84C1-7CF8-20538FD2E3E3}"/>
              </a:ext>
            </a:extLst>
          </p:cNvPr>
          <p:cNvSpPr txBox="1"/>
          <p:nvPr/>
        </p:nvSpPr>
        <p:spPr>
          <a:xfrm>
            <a:off x="5709921" y="6643428"/>
            <a:ext cx="65074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Инновационный подход к монотонности - впервые применены монотонные ограничения в </a:t>
            </a:r>
            <a:r>
              <a:rPr lang="en" dirty="0"/>
              <a:t>CART </a:t>
            </a:r>
            <a:r>
              <a:rPr lang="ru-RU" dirty="0"/>
              <a:t>для кредитных рейтингов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Тщательный перебор комбинаций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Практическая ориентированность - модели готовы к немедленному использованию аналитиками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Воспроизводимость методологии - четкое описание переменных и их расчета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Против </a:t>
            </a:r>
            <a:r>
              <a:rPr lang="en" dirty="0"/>
              <a:t>Wallis et al. (2019): </a:t>
            </a:r>
            <a:r>
              <a:rPr lang="ru-RU" dirty="0"/>
              <a:t> 3-переменная модель (</a:t>
            </a:r>
            <a:r>
              <a:rPr lang="en" dirty="0"/>
              <a:t>ACC = 0.641) </a:t>
            </a:r>
            <a:r>
              <a:rPr lang="ru-RU" dirty="0"/>
              <a:t>сопоставима с их 27-переменным </a:t>
            </a:r>
            <a:r>
              <a:rPr lang="en" dirty="0"/>
              <a:t>Random Forest (ACC = 0.646), </a:t>
            </a:r>
            <a:r>
              <a:rPr lang="ru-RU" dirty="0"/>
              <a:t>но значительно проще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4"/>
          <p:cNvCxnSpPr/>
          <p:nvPr/>
        </p:nvCxnSpPr>
        <p:spPr>
          <a:xfrm>
            <a:off x="787400" y="1574800"/>
            <a:ext cx="11430001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6" name="Google Shape;126;p4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27" name="Google Shape;127;p4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7</a:t>
            </a:fld>
            <a:endParaRPr lang="ru-RU"/>
          </a:p>
        </p:txBody>
      </p:sp>
      <p:sp>
        <p:nvSpPr>
          <p:cNvPr id="2" name="Google Shape;68;p2">
            <a:extLst>
              <a:ext uri="{FF2B5EF4-FFF2-40B4-BE49-F238E27FC236}">
                <a16:creationId xmlns:a16="http://schemas.microsoft.com/office/drawing/2014/main" id="{1C67BD9B-5B82-E78B-EDBD-8F9DA1F73D0B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7E322-6B64-E828-6C92-FD6FCA902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9774" y="1699877"/>
            <a:ext cx="3060700" cy="30099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74E2B6-22C3-0E04-1D22-BFC779D27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048" y="1833227"/>
            <a:ext cx="3898900" cy="1371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10F231-0168-C04F-0BEF-A7165984ED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498" y="3351248"/>
            <a:ext cx="3556000" cy="140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D46AA4-152F-3D7F-7500-4F1EB33B9520}"/>
              </a:ext>
            </a:extLst>
          </p:cNvPr>
          <p:cNvSpPr txBox="1"/>
          <p:nvPr/>
        </p:nvSpPr>
        <p:spPr>
          <a:xfrm>
            <a:off x="524819" y="1674014"/>
            <a:ext cx="355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'</a:t>
            </a:r>
            <a:r>
              <a:rPr lang="ru-RU" dirty="0" err="1"/>
              <a:t>log_Выручка</a:t>
            </a:r>
            <a:r>
              <a:rPr lang="ru-RU" dirty="0"/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   'Обслуживание </a:t>
            </a:r>
            <a:r>
              <a:rPr lang="ru-RU" dirty="0" err="1"/>
              <a:t>долга_OIBDA_показатель_win</a:t>
            </a:r>
            <a:r>
              <a:rPr lang="ru-RU" dirty="0"/>
              <a:t>',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    'Долговая </a:t>
            </a:r>
            <a:r>
              <a:rPr lang="ru-RU" dirty="0" err="1"/>
              <a:t>нагрузка_OIBDA_показатель_win</a:t>
            </a:r>
            <a:r>
              <a:rPr lang="ru-RU" dirty="0"/>
              <a:t>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'</a:t>
            </a:r>
            <a:r>
              <a:rPr lang="ru-RU" dirty="0" err="1"/>
              <a:t>log_Капитал</a:t>
            </a:r>
            <a:r>
              <a:rPr lang="ru-RU" dirty="0"/>
              <a:t>',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9633190-400C-29BF-7CB6-69145A6702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998" y="7558099"/>
            <a:ext cx="2984500" cy="12954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E9B0B-2466-E970-476E-1441EF3E3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626" y="6072199"/>
            <a:ext cx="3060700" cy="2971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80D489B-2009-E5C5-048E-14E474CA0D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8474" y="5949174"/>
            <a:ext cx="4051300" cy="14097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70CD2-DCF8-18F3-9D30-58BBFBC11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5474" y="3511533"/>
            <a:ext cx="5644673" cy="288335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D6CE62-7F00-1E5E-0199-DD152212BF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474" y="6464530"/>
            <a:ext cx="5448754" cy="26875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8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66098" y="3498712"/>
            <a:ext cx="2272604" cy="21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 panose="020B0403020202020204"/>
              <a:buNone/>
            </a:pPr>
            <a:fld id="{00000000-1234-1234-1234-123412341234}" type="slidenum">
              <a:rPr lang="ru-RU"/>
              <a:t>8</a:t>
            </a:fld>
            <a:endParaRPr lang="ru-RU"/>
          </a:p>
        </p:txBody>
      </p:sp>
      <p:sp>
        <p:nvSpPr>
          <p:cNvPr id="179" name="Google Shape;179;p8"/>
          <p:cNvSpPr txBox="1"/>
          <p:nvPr/>
        </p:nvSpPr>
        <p:spPr>
          <a:xfrm>
            <a:off x="0" y="6550689"/>
            <a:ext cx="130047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Подготовил: </a:t>
            </a:r>
            <a:r>
              <a:rPr lang="ru-RU" sz="2400" dirty="0">
                <a:solidFill>
                  <a:schemeClr val="lt1"/>
                </a:solidFill>
              </a:rPr>
              <a:t>Липатов Данила Вячеславович МСМТ243 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g201541eaa2a_0_46"/>
          <p:cNvCxnSpPr/>
          <p:nvPr/>
        </p:nvCxnSpPr>
        <p:spPr>
          <a:xfrm>
            <a:off x="787400" y="1574800"/>
            <a:ext cx="11430000" cy="0"/>
          </a:xfrm>
          <a:prstGeom prst="straightConnector1">
            <a:avLst/>
          </a:prstGeom>
          <a:noFill/>
          <a:ln w="12700" cap="flat" cmpd="sng">
            <a:solidFill>
              <a:srgbClr val="253957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6" name="Google Shape;186;g201541eaa2a_0_46"/>
          <p:cNvSpPr txBox="1"/>
          <p:nvPr/>
        </p:nvSpPr>
        <p:spPr>
          <a:xfrm>
            <a:off x="2848681" y="601505"/>
            <a:ext cx="87453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1800"/>
              <a:buFont typeface="Arial Narrow" panose="020B0606020202030204"/>
              <a:buNone/>
            </a:pPr>
            <a:r>
              <a:rPr lang="ru-RU" sz="1800" b="0" i="0" u="none" strike="noStrike" cap="none">
                <a:solidFill>
                  <a:srgbClr val="253957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rPr>
              <a:t>МИЭМ НИУ ВШЭ</a:t>
            </a:r>
            <a:endParaRPr sz="1800" b="0" i="0" u="none" strike="noStrike" cap="none">
              <a:solidFill>
                <a:srgbClr val="253957"/>
              </a:solidFill>
              <a:latin typeface="Arial Narrow" panose="020B0606020202030204"/>
              <a:ea typeface="Arial Narrow" panose="020B0606020202030204"/>
              <a:cs typeface="Arial Narrow" panose="020B0606020202030204"/>
              <a:sym typeface="Arial Narrow" panose="020B0606020202030204"/>
            </a:endParaRPr>
          </a:p>
        </p:txBody>
      </p:sp>
      <p:pic>
        <p:nvPicPr>
          <p:cNvPr id="187" name="Google Shape;187;g201541eaa2a_0_46" descr="Изображение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05562" y="416839"/>
            <a:ext cx="853034" cy="85303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F34BAA-7768-B3EB-D6A0-78BBF58257DC}"/>
              </a:ext>
            </a:extLst>
          </p:cNvPr>
          <p:cNvSpPr txBox="1"/>
          <p:nvPr/>
        </p:nvSpPr>
        <p:spPr>
          <a:xfrm>
            <a:off x="5351488" y="1582676"/>
            <a:ext cx="79614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Основные уровни категорий (</a:t>
            </a: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 — D):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Наивысший рейтинг. Указывает на исключительную надежность и стабильность эмитента. Риски дефолта практически отсутствуют.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Очень высокая кредитоспособность. Риски минимальны, но чуть выше по сравнению с 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AAA.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A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Высокая способность выполнять финансовые обязательства. Возможны незначительные риски при изменении экономических условий.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BBB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Умеренная кредитоспособность. Эмитент достаточно стабилен, но более чувствителен к неблагоприятным условиям.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Спекулятивный уровень. Существует вероятность финансовых трудностей в случае ухудшения внешней среды.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B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Повышенный риск дефолта. Эмитент зависит от благоприятной экономической конъюнктуры.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CCC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Высокий риск дефолта. Финансовое состояние нестабильно, возможна реструктуризация долгов.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Очень высокая вероятность дефолта. Эмитент практически неспособен выполнять свои обязательства.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C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На грани дефолта. Финансовые обязательства могут выполняться лишь частично.</a:t>
            </a:r>
          </a:p>
          <a:p>
            <a:pPr>
              <a:buFont typeface="+mj-lt"/>
              <a:buAutoNum type="arabicPeriod"/>
            </a:pPr>
            <a:r>
              <a:rPr lang="en-GB" sz="1100" b="1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D</a:t>
            </a:r>
            <a: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:</a:t>
            </a:r>
            <a:br>
              <a:rPr lang="en-GB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</a:br>
            <a:r>
              <a:rPr lang="ru-RU" sz="1100" dirty="0">
                <a:latin typeface="Helvetica Neue" panose="020B0403020202020204" pitchFamily="2" charset="0"/>
                <a:ea typeface="Helvetica Neue" panose="020B0403020202020204" pitchFamily="2" charset="0"/>
                <a:cs typeface="Helvetica Neue" panose="020B0403020202020204" pitchFamily="2" charset="0"/>
              </a:rPr>
              <a:t>Дефолт. Эмитент не выполняет свои финансовые обязательства.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2A0FC-8B16-CCB3-1F11-BD9D0AD22D11}"/>
              </a:ext>
            </a:extLst>
          </p:cNvPr>
          <p:cNvSpPr txBox="1"/>
          <p:nvPr/>
        </p:nvSpPr>
        <p:spPr>
          <a:xfrm>
            <a:off x="833769" y="2745776"/>
            <a:ext cx="46538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en" dirty="0"/>
              <a:t>k - </a:t>
            </a:r>
            <a:r>
              <a:rPr lang="ru-RU" dirty="0"/>
              <a:t>признак для разделения</a:t>
            </a:r>
          </a:p>
          <a:p>
            <a:r>
              <a:rPr lang="en" dirty="0" err="1"/>
              <a:t>t_k</a:t>
            </a:r>
            <a:r>
              <a:rPr lang="en" dirty="0"/>
              <a:t> - </a:t>
            </a:r>
            <a:r>
              <a:rPr lang="ru-RU" dirty="0"/>
              <a:t>пороговое значение</a:t>
            </a:r>
          </a:p>
          <a:p>
            <a:r>
              <a:rPr lang="en" dirty="0" err="1"/>
              <a:t>m_left</a:t>
            </a:r>
            <a:r>
              <a:rPr lang="en" dirty="0"/>
              <a:t>, </a:t>
            </a:r>
            <a:r>
              <a:rPr lang="en" dirty="0" err="1"/>
              <a:t>m_right</a:t>
            </a:r>
            <a:r>
              <a:rPr lang="en" dirty="0"/>
              <a:t> - </a:t>
            </a:r>
            <a:r>
              <a:rPr lang="ru-RU" dirty="0"/>
              <a:t>количество наблюдений в левом и правом поддеревьях</a:t>
            </a:r>
          </a:p>
          <a:p>
            <a:r>
              <a:rPr lang="en" dirty="0"/>
              <a:t>m - </a:t>
            </a:r>
            <a:r>
              <a:rPr lang="ru-RU" dirty="0"/>
              <a:t>общее количество наблюдений в узле</a:t>
            </a:r>
          </a:p>
          <a:p>
            <a:r>
              <a:rPr lang="en" dirty="0"/>
              <a:t>MSE - </a:t>
            </a:r>
            <a:r>
              <a:rPr lang="ru-RU" dirty="0"/>
              <a:t>среднеквадратичная ошибка</a:t>
            </a:r>
          </a:p>
        </p:txBody>
      </p:sp>
      <p:sp>
        <p:nvSpPr>
          <p:cNvPr id="4" name="Google Shape;68;p2">
            <a:extLst>
              <a:ext uri="{FF2B5EF4-FFF2-40B4-BE49-F238E27FC236}">
                <a16:creationId xmlns:a16="http://schemas.microsoft.com/office/drawing/2014/main" id="{5BFED16A-A4A9-F354-100C-788243895DDA}"/>
              </a:ext>
            </a:extLst>
          </p:cNvPr>
          <p:cNvSpPr txBox="1"/>
          <p:nvPr/>
        </p:nvSpPr>
        <p:spPr>
          <a:xfrm>
            <a:off x="673100" y="709601"/>
            <a:ext cx="114300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Prediction of corporate credit ratings with machine learning: 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algn="ctr">
              <a:buClr>
                <a:srgbClr val="253957"/>
              </a:buClr>
              <a:buSzPts val="3200"/>
            </a:pPr>
            <a:r>
              <a:rPr lang="en-US" altLang="ru-RU" sz="2400" dirty="0">
                <a:effectLst/>
                <a:latin typeface="Arial Narrow" panose="020B0606020202030204" charset="0"/>
                <a:cs typeface="Arial Narrow" panose="020B0606020202030204" charset="0"/>
                <a:sym typeface="+mn-ea"/>
              </a:rPr>
              <a:t>Simple interpretative models</a:t>
            </a:r>
            <a:endParaRPr lang="en-US" altLang="ru-RU" sz="2400" u="none" strike="noStrike" dirty="0">
              <a:effectLst/>
              <a:latin typeface="Arial Narrow" panose="020B0606020202030204" charset="0"/>
              <a:cs typeface="Arial Narrow" panose="020B0606020202030204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957"/>
              </a:buClr>
              <a:buSzPts val="3000"/>
              <a:buFont typeface="Arial Narrow" panose="020B0606020202030204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Arial Narrow" panose="020B0606020202030204" charset="0"/>
              <a:ea typeface="Arial" panose="020B0604020202020204"/>
              <a:cs typeface="Arial Narrow" panose="020B0606020202030204" charset="0"/>
              <a:sym typeface="Arial" panose="020B0604020202020204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0CC64-C7DB-9012-A3CB-A8C2B2315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526" y="1791988"/>
            <a:ext cx="3327400" cy="736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675190-C89A-82B4-9586-8686BA62C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100" y="5730617"/>
            <a:ext cx="11249901" cy="40229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1311</Words>
  <Application>Microsoft Macintosh PowerPoint</Application>
  <PresentationFormat>Произвольный</PresentationFormat>
  <Paragraphs>138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Helvetica Neue Light</vt:lpstr>
      <vt:lpstr>Arial Black</vt:lpstr>
      <vt:lpstr>Arial</vt:lpstr>
      <vt:lpstr>Roboto</vt:lpstr>
      <vt:lpstr>Helvetica Neue</vt:lpstr>
      <vt:lpstr>ElsevierSans</vt:lpstr>
      <vt:lpstr>Arial Narrow</vt:lpstr>
      <vt:lpstr>White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Данила Липатов</cp:lastModifiedBy>
  <cp:revision>193</cp:revision>
  <dcterms:created xsi:type="dcterms:W3CDTF">2025-06-02T14:30:00Z</dcterms:created>
  <dcterms:modified xsi:type="dcterms:W3CDTF">2025-10-21T16:12:26Z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585819CC65B44A03831C86BEC429502C_13</vt:lpwstr>
  </property>
  <property fmtid="{D5CDD505-2E9C-101B-9397-08002B2CF9AE}" pid="3" name="KSOProductBuildVer">
    <vt:lpwstr>1049-12.2.0.23131</vt:lpwstr>
  </property>
</Properties>
</file>