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2" autoAdjust="0"/>
    <p:restoredTop sz="94660"/>
  </p:normalViewPr>
  <p:slideViewPr>
    <p:cSldViewPr snapToGrid="0">
      <p:cViewPr>
        <p:scale>
          <a:sx n="100" d="100"/>
          <a:sy n="100" d="100"/>
        </p:scale>
        <p:origin x="-1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B9A9584-C3FE-481D-9000-B094F8467AC6}"/>
              </a:ext>
            </a:extLst>
          </p:cNvPr>
          <p:cNvGrpSpPr/>
          <p:nvPr/>
        </p:nvGrpSpPr>
        <p:grpSpPr>
          <a:xfrm>
            <a:off x="-167640" y="-137160"/>
            <a:ext cx="12588240" cy="7139940"/>
            <a:chOff x="-167640" y="-137160"/>
            <a:chExt cx="12588240" cy="71399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5CFBC0-48AD-409C-A9A5-B367EB977356}"/>
                </a:ext>
              </a:extLst>
            </p:cNvPr>
            <p:cNvSpPr/>
            <p:nvPr userDrawn="1"/>
          </p:nvSpPr>
          <p:spPr>
            <a:xfrm>
              <a:off x="-167640" y="-137160"/>
              <a:ext cx="12588240" cy="7139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20E46B-BA04-4BC8-8316-76465FBB136D}"/>
                </a:ext>
              </a:extLst>
            </p:cNvPr>
            <p:cNvSpPr/>
            <p:nvPr userDrawn="1"/>
          </p:nvSpPr>
          <p:spPr>
            <a:xfrm>
              <a:off x="0" y="1585291"/>
              <a:ext cx="12192000" cy="1492582"/>
            </a:xfrm>
            <a:prstGeom prst="rect">
              <a:avLst/>
            </a:prstGeom>
            <a:solidFill>
              <a:srgbClr val="001A3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EB8B65-643D-45A2-A4DA-929C9729B290}"/>
                </a:ext>
              </a:extLst>
            </p:cNvPr>
            <p:cNvSpPr/>
            <p:nvPr userDrawn="1"/>
          </p:nvSpPr>
          <p:spPr>
            <a:xfrm>
              <a:off x="5443924" y="3012353"/>
              <a:ext cx="6748078" cy="182880"/>
            </a:xfrm>
            <a:prstGeom prst="rect">
              <a:avLst/>
            </a:prstGeom>
            <a:solidFill>
              <a:srgbClr val="FF2E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9C4383-F453-4FDB-AE6E-1AD39973C3E1}"/>
                </a:ext>
              </a:extLst>
            </p:cNvPr>
            <p:cNvSpPr/>
            <p:nvPr userDrawn="1"/>
          </p:nvSpPr>
          <p:spPr>
            <a:xfrm>
              <a:off x="-4528" y="6340666"/>
              <a:ext cx="12201056" cy="501651"/>
            </a:xfrm>
            <a:prstGeom prst="rect">
              <a:avLst/>
            </a:prstGeom>
            <a:solidFill>
              <a:srgbClr val="001A3A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 algn="l"/>
              <a:r>
                <a:rPr lang="fr-FR" sz="900">
                  <a:solidFill>
                    <a:srgbClr val="00BAD7"/>
                  </a:solidFill>
                  <a:latin typeface="Avenir Light"/>
                  <a:cs typeface="Avenir Light"/>
                </a:rPr>
                <a:t>	LAAS-CNRS</a:t>
              </a:r>
              <a:br>
                <a:rPr lang="fr-FR" sz="900">
                  <a:solidFill>
                    <a:srgbClr val="00BAD7"/>
                  </a:solidFill>
                  <a:latin typeface="Avenir Light"/>
                  <a:cs typeface="Avenir Light"/>
                </a:rPr>
              </a:br>
              <a:r>
                <a:rPr lang="fr-FR" sz="900">
                  <a:solidFill>
                    <a:srgbClr val="00BAD7"/>
                  </a:solidFill>
                  <a:latin typeface="Avenir Light"/>
                  <a:cs typeface="Avenir Light"/>
                </a:rPr>
                <a:t>	/</a:t>
              </a:r>
              <a:r>
                <a:rPr lang="fr-FR" sz="900">
                  <a:latin typeface="Avenir Light"/>
                  <a:cs typeface="Avenir Light"/>
                </a:rPr>
                <a:t> Laboratoire d’analyse et d’architecture des systèmes du CNRS</a:t>
              </a:r>
            </a:p>
          </p:txBody>
        </p:sp>
        <p:pic>
          <p:nvPicPr>
            <p:cNvPr id="12" name="Image 11" descr="CNRSfilaire-Mono-B.eps">
              <a:extLst>
                <a:ext uri="{FF2B5EF4-FFF2-40B4-BE49-F238E27FC236}">
                  <a16:creationId xmlns:a16="http://schemas.microsoft.com/office/drawing/2014/main" id="{F5A5C5A8-01BB-4D91-A639-F08908EF76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6" y="6384163"/>
              <a:ext cx="531692" cy="432000"/>
            </a:xfrm>
            <a:prstGeom prst="rect">
              <a:avLst/>
            </a:prstGeom>
          </p:spPr>
        </p:pic>
        <p:pic>
          <p:nvPicPr>
            <p:cNvPr id="13" name="Image 12" descr="UT.png">
              <a:extLst>
                <a:ext uri="{FF2B5EF4-FFF2-40B4-BE49-F238E27FC236}">
                  <a16:creationId xmlns:a16="http://schemas.microsoft.com/office/drawing/2014/main" id="{B2A420CD-A07F-4A3B-A75E-EFC1A753AB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3818" y="6374893"/>
              <a:ext cx="469686" cy="45351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1CE9B08-8C07-43E2-BCED-27B0EE768D23}"/>
                </a:ext>
              </a:extLst>
            </p:cNvPr>
            <p:cNvSpPr txBox="1"/>
            <p:nvPr userDrawn="1"/>
          </p:nvSpPr>
          <p:spPr>
            <a:xfrm>
              <a:off x="9766153" y="6377984"/>
              <a:ext cx="192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800">
                  <a:solidFill>
                    <a:schemeClr val="bg1"/>
                  </a:solidFill>
                  <a:latin typeface="Avenir Light"/>
                  <a:cs typeface="Avenir Light"/>
                </a:rPr>
                <a:t>Laboratoire conventionné</a:t>
              </a:r>
              <a:br>
                <a:rPr lang="fr-FR" sz="800">
                  <a:solidFill>
                    <a:schemeClr val="bg1"/>
                  </a:solidFill>
                  <a:latin typeface="Avenir Light"/>
                  <a:cs typeface="Avenir Light"/>
                </a:rPr>
              </a:br>
              <a:r>
                <a:rPr lang="fr-FR" sz="800">
                  <a:solidFill>
                    <a:schemeClr val="bg1"/>
                  </a:solidFill>
                  <a:latin typeface="Avenir Light"/>
                  <a:cs typeface="Avenir Light"/>
                </a:rPr>
                <a:t>avec l’Université Fédérale</a:t>
              </a:r>
              <a:br>
                <a:rPr lang="fr-FR" sz="800" baseline="0">
                  <a:solidFill>
                    <a:schemeClr val="bg1"/>
                  </a:solidFill>
                  <a:latin typeface="Avenir Light"/>
                  <a:cs typeface="Avenir Light"/>
                </a:rPr>
              </a:br>
              <a:r>
                <a:rPr lang="fr-FR" sz="800" baseline="0">
                  <a:solidFill>
                    <a:schemeClr val="bg1"/>
                  </a:solidFill>
                  <a:latin typeface="Avenir Light"/>
                  <a:cs typeface="Avenir Light"/>
                </a:rPr>
                <a:t>de Toulouse Midi-Pyrénées</a:t>
              </a:r>
              <a:endParaRPr lang="fr-FR" sz="800">
                <a:solidFill>
                  <a:schemeClr val="bg1"/>
                </a:solidFill>
                <a:latin typeface="Avenir Light"/>
                <a:cs typeface="Avenir Light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2E5A053-DF61-48B5-AD9B-FCE83DF07F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0" y="0"/>
              <a:ext cx="2032931" cy="1052074"/>
            </a:xfrm>
            <a:prstGeom prst="rect">
              <a:avLst/>
            </a:prstGeom>
          </p:spPr>
        </p:pic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DB333078-4C89-4CBB-98F3-74D0C42E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3940"/>
            <a:ext cx="12192000" cy="1212684"/>
          </a:xfrm>
          <a:prstGeom prst="rect">
            <a:avLst/>
          </a:prstGeom>
        </p:spPr>
        <p:txBody>
          <a:bodyPr anchor="t"/>
          <a:lstStyle>
            <a:lvl1pPr>
              <a:defRPr lang="fr-FR" sz="4400" b="0" i="0" dirty="0">
                <a:solidFill>
                  <a:schemeClr val="bg2"/>
                </a:solidFill>
              </a:defRPr>
            </a:lvl1pPr>
          </a:lstStyle>
          <a:p>
            <a:pPr lvl="0" algn="r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1697969-7328-408A-9C08-B5904D86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DFC4C9AF-C273-4953-869F-F0748E15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6815" y="284499"/>
            <a:ext cx="2844800" cy="365125"/>
          </a:xfrm>
        </p:spPr>
        <p:txBody>
          <a:bodyPr vert="horz" lIns="91440" tIns="45720" rIns="91440" bIns="45720" rtlCol="0" anchor="ctr"/>
          <a:lstStyle>
            <a:lvl1pPr>
              <a:defRPr lang="fr-FR" smtClean="0">
                <a:solidFill>
                  <a:srgbClr val="00BAD7"/>
                </a:solidFill>
                <a:latin typeface="Arial"/>
                <a:cs typeface="Arial"/>
              </a:defRPr>
            </a:lvl1pPr>
          </a:lstStyle>
          <a:p>
            <a:fld id="{88ADC4F8-E90D-4071-A519-BDD8ECBF234D}" type="datetimeFigureOut">
              <a:rPr lang="fr-FR" smtClean="0"/>
              <a:t>12/06/2022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3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AF948-FF6B-440D-9C85-7493E5E6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2DF4D1-3E41-4ABE-86C6-546DBAC10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6D9F10-B69E-4E94-AB74-9B6CADE5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EC673-DBDC-4318-BF0F-BEDCDFB6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4F8-E90D-4071-A519-BDD8ECBF234D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D4D19F-31CD-4BBF-8A42-A4D4CD1F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A63802-4676-45C7-BF22-FBED7267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373-F4B7-45EB-9AC5-C8FEE2ED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2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1337C5-C3C0-4CBC-8C0D-EF538681AA33}"/>
              </a:ext>
            </a:extLst>
          </p:cNvPr>
          <p:cNvSpPr/>
          <p:nvPr/>
        </p:nvSpPr>
        <p:spPr>
          <a:xfrm>
            <a:off x="1262743" y="1"/>
            <a:ext cx="10929257" cy="138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2F9B3A1D-27F6-49C7-950D-13A3667CC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280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1337C5-C3C0-4CBC-8C0D-EF538681AA33}"/>
              </a:ext>
            </a:extLst>
          </p:cNvPr>
          <p:cNvSpPr/>
          <p:nvPr/>
        </p:nvSpPr>
        <p:spPr>
          <a:xfrm>
            <a:off x="1262743" y="1"/>
            <a:ext cx="10929257" cy="138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2F9B3A1D-27F6-49C7-950D-13A3667CC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B3925CD-D710-4293-AC6C-2D649A0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75058"/>
            <a:ext cx="3932237" cy="124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435D2932-30B8-4F00-AB57-9302EE7E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A61E69-5C6E-4E79-B9F9-D858EF81E0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97450" y="1065213"/>
            <a:ext cx="6557963" cy="4803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9EE43-9224-3820-024C-91BF818A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541D4-6014-0439-3114-95BA2DE44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05A3F-5A18-8626-BEF0-508F14D4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C4F8-E90D-4071-A519-BDD8ECBF234D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65F6D1-7D5B-7976-596B-5C4E2C4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7352C-294B-0FF9-0273-5C94E3FD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7373-F4B7-45EB-9AC5-C8FEE2ED67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24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39CCA50-CFD9-4C5E-9B9D-047F06D62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3940"/>
            <a:ext cx="12192000" cy="1212684"/>
          </a:xfrm>
          <a:prstGeom prst="rect">
            <a:avLst/>
          </a:prstGeom>
        </p:spPr>
        <p:txBody>
          <a:bodyPr/>
          <a:lstStyle>
            <a:lvl1pPr algn="r">
              <a:defRPr b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50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3ADDB-4919-4262-BF00-F25B2AB0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32" y="205559"/>
            <a:ext cx="8488443" cy="56507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2F9B3A1D-27F6-49C7-950D-13A3667CC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52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F7908D-C81E-410D-AED3-B74A459E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32" y="205559"/>
            <a:ext cx="8488443" cy="56507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2D77658-12F5-4202-BC6D-5792257E4B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3" y="1179513"/>
            <a:ext cx="11180233" cy="4829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38583F1B-35A2-4D1B-ADF2-4775DDC3A9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7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04A9776-26CE-4B28-B0FE-1EFAAD6D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32" y="205559"/>
            <a:ext cx="8488443" cy="56507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387FAD1-85C7-46E8-98A7-0F3E8EF17A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3" y="1179513"/>
            <a:ext cx="5337175" cy="4829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4EA829AE-6179-4643-A427-88CB023BB7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48941" y="1179512"/>
            <a:ext cx="5337175" cy="4829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7E14599-8372-4E78-8629-AC564941D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7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04A9776-26CE-4B28-B0FE-1EFAAD6D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532" y="205559"/>
            <a:ext cx="8488443" cy="56507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387FAD1-85C7-46E8-98A7-0F3E8EF17A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2174399"/>
            <a:ext cx="5337175" cy="3834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4EA829AE-6179-4643-A427-88CB023BB7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7941" y="2174399"/>
            <a:ext cx="5337175" cy="3834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7E14599-8372-4E78-8629-AC564941D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38363FF8-31F1-4447-B5EF-A57A1027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79513"/>
            <a:ext cx="5337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ACF69E1F-AF3C-4E62-ACE2-D7CD2EAF5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79513"/>
            <a:ext cx="53429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54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04A9776-26CE-4B28-B0FE-1EFAAD6D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387FAD1-85C7-46E8-98A7-0F3E8EF17A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3" y="1179513"/>
            <a:ext cx="5337175" cy="4829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4EA829AE-6179-4643-A427-88CB023BB7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48941" y="1179513"/>
            <a:ext cx="5337175" cy="230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453E2CE-D99C-49C6-A81D-F550FCECB9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48413" y="3684050"/>
            <a:ext cx="5337175" cy="2304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03586670-F60A-4E22-A12A-0C8007BE0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04A9776-26CE-4B28-B0FE-1EFAAD6D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387FAD1-85C7-46E8-98A7-0F3E8EF17A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3" y="1152525"/>
            <a:ext cx="5337175" cy="4829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4EA829AE-6179-4643-A427-88CB023BB7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972550" y="1152525"/>
            <a:ext cx="2808000" cy="230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453E2CE-D99C-49C6-A81D-F550FCECB9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72550" y="3677700"/>
            <a:ext cx="2808000" cy="2304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10">
            <a:extLst>
              <a:ext uri="{FF2B5EF4-FFF2-40B4-BE49-F238E27FC236}">
                <a16:creationId xmlns:a16="http://schemas.microsoft.com/office/drawing/2014/main" id="{A4242565-A110-4CC0-BDE2-19F3601FC3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3804" y="1152525"/>
            <a:ext cx="2808000" cy="230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0DB8636A-E71C-4589-BAD3-DB6FDA990D1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03804" y="3677700"/>
            <a:ext cx="2808000" cy="2304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EB21BC9A-F068-4748-805D-3C7F643D6B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24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04A9776-26CE-4B28-B0FE-1EFAAD6D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387FAD1-85C7-46E8-98A7-0F3E8EF17A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3" y="1152525"/>
            <a:ext cx="4584277" cy="48291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4EA829AE-6179-4643-A427-88CB023BB7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20890" y="2415112"/>
            <a:ext cx="2808000" cy="230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453E2CE-D99C-49C6-A81D-F550FCECB9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72550" y="3677700"/>
            <a:ext cx="2808000" cy="2304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10">
            <a:extLst>
              <a:ext uri="{FF2B5EF4-FFF2-40B4-BE49-F238E27FC236}">
                <a16:creationId xmlns:a16="http://schemas.microsoft.com/office/drawing/2014/main" id="{A4242565-A110-4CC0-BDE2-19F3601FC3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72284" y="1152525"/>
            <a:ext cx="2808000" cy="2304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DD3C68BB-A60A-4117-8D50-3C07B77038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59975" y="14288"/>
            <a:ext cx="2232025" cy="86995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>
              <a:defRPr sz="1050"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900">
                <a:solidFill>
                  <a:schemeClr val="bg2"/>
                </a:solidFill>
              </a:defRPr>
            </a:lvl3pPr>
            <a:lvl4pPr>
              <a:defRPr sz="800">
                <a:solidFill>
                  <a:schemeClr val="bg2"/>
                </a:solidFill>
              </a:defRPr>
            </a:lvl4pPr>
            <a:lvl5pPr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68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71532" y="14855"/>
            <a:ext cx="10811877" cy="86154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1532" y="205559"/>
            <a:ext cx="10612391" cy="565079"/>
          </a:xfrm>
          <a:prstGeom prst="rect">
            <a:avLst/>
          </a:prstGeom>
          <a:noFill/>
          <a:effectLst>
            <a:glow>
              <a:schemeClr val="bg2"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0" rIns="91440" bIns="0" rtlCol="0" anchor="ctr">
            <a:normAutofit/>
          </a:bodyPr>
          <a:lstStyle/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77" y="76374"/>
            <a:ext cx="1266552" cy="655461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C4F8-E90D-4071-A519-BDD8ECBF234D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7373-F4B7-45EB-9AC5-C8FEE2ED673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-9056" y="6304362"/>
            <a:ext cx="12201056" cy="5016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900" dirty="0">
                <a:solidFill>
                  <a:srgbClr val="00BAD7"/>
                </a:solidFill>
                <a:latin typeface="Avenir Light"/>
                <a:cs typeface="Avenir Light"/>
              </a:rPr>
              <a:t>LAAS-CNRS</a:t>
            </a:r>
            <a:br>
              <a:rPr lang="fr-FR" sz="900" dirty="0">
                <a:solidFill>
                  <a:srgbClr val="00BAD7"/>
                </a:solidFill>
                <a:latin typeface="Avenir Light"/>
                <a:cs typeface="Avenir Light"/>
              </a:rPr>
            </a:br>
            <a:r>
              <a:rPr lang="fr-FR" sz="900" dirty="0">
                <a:solidFill>
                  <a:srgbClr val="00BAD7"/>
                </a:solidFill>
                <a:latin typeface="Avenir Light"/>
                <a:cs typeface="Avenir Light"/>
              </a:rPr>
              <a:t>/</a:t>
            </a:r>
            <a:r>
              <a:rPr lang="fr-FR" sz="900" dirty="0">
                <a:latin typeface="Avenir Light"/>
                <a:cs typeface="Avenir Light"/>
              </a:rPr>
              <a:t> </a:t>
            </a:r>
            <a:r>
              <a:rPr lang="fr-FR" sz="900" dirty="0">
                <a:solidFill>
                  <a:schemeClr val="bg1"/>
                </a:solidFill>
                <a:latin typeface="Avenir Light"/>
                <a:cs typeface="Avenir Light"/>
              </a:rPr>
              <a:t>Laboratoire d’analyse et d’architecture des systèmes du CNRS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34922" y="6675120"/>
            <a:ext cx="6827633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9182553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C903B57-454D-0C4C-8E06-5C7FC8D793F7}" type="slidenum">
              <a:rPr lang="fr-FR" sz="1800" smtClean="0">
                <a:solidFill>
                  <a:schemeClr val="bg1">
                    <a:lumMod val="75000"/>
                  </a:schemeClr>
                </a:solidFill>
              </a:rPr>
              <a:pPr algn="r"/>
              <a:t>‹N°›</a:t>
            </a:fld>
            <a:endParaRPr lang="fr-FR" sz="1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21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Lucida Grande"/>
        <a:buChar char="&gt;"/>
        <a:defRPr sz="3200" kern="1200">
          <a:solidFill>
            <a:srgbClr val="001A3A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2800" kern="1200">
          <a:solidFill>
            <a:srgbClr val="001A3A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kern="1200">
          <a:solidFill>
            <a:srgbClr val="001A3A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-"/>
        <a:defRPr sz="2000" kern="1200">
          <a:solidFill>
            <a:srgbClr val="001A3A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11E4404-659C-B38E-04DB-FCE551B9E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216000" rIns="216000">
            <a:noAutofit/>
          </a:bodyPr>
          <a:lstStyle/>
          <a:p>
            <a:pPr algn="r"/>
            <a:r>
              <a:rPr lang="pt-BR" sz="4000" dirty="0">
                <a:effectLst/>
              </a:rPr>
              <a:t>Prévention des fautes temporelles sur architectures multicœur pour les systèmes à criticité mixte</a:t>
            </a:r>
            <a:endParaRPr lang="fr-FR" sz="40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0DC37D5-317F-9FD9-0545-E3523586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1603"/>
            <a:ext cx="12084080" cy="605901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Daniel </a:t>
            </a:r>
            <a:r>
              <a:rPr lang="fr-FR" b="1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Loche</a:t>
            </a:r>
          </a:p>
          <a:p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cap="small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59CFCA-2226-B837-BF30-3B35EA3F86D8}"/>
              </a:ext>
            </a:extLst>
          </p:cNvPr>
          <p:cNvSpPr txBox="1"/>
          <p:nvPr/>
        </p:nvSpPr>
        <p:spPr>
          <a:xfrm>
            <a:off x="6872670" y="118848"/>
            <a:ext cx="3403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cs typeface="Arial" panose="020B0604020202020204" pitchFamily="34" charset="0"/>
              </a:rPr>
              <a:t>Soutenance de Thèse, 1</a:t>
            </a:r>
            <a:r>
              <a:rPr lang="fr-FR" sz="1600" baseline="30000" dirty="0">
                <a:cs typeface="Arial" panose="020B0604020202020204" pitchFamily="34" charset="0"/>
              </a:rPr>
              <a:t>er</a:t>
            </a:r>
            <a:r>
              <a:rPr lang="fr-FR" sz="1600" dirty="0">
                <a:cs typeface="Arial" panose="020B0604020202020204" pitchFamily="34" charset="0"/>
              </a:rPr>
              <a:t> Juillet 2022</a:t>
            </a:r>
          </a:p>
          <a:p>
            <a:pPr algn="r"/>
            <a:r>
              <a:rPr lang="fr-FR" sz="1600" dirty="0">
                <a:cs typeface="Arial" panose="020B0604020202020204" pitchFamily="34" charset="0"/>
              </a:rPr>
              <a:t>LAAS-CNRS, Toulouse, FRANCE</a:t>
            </a:r>
          </a:p>
        </p:txBody>
      </p:sp>
      <p:sp>
        <p:nvSpPr>
          <p:cNvPr id="9" name="Sous-titre 4">
            <a:extLst>
              <a:ext uri="{FF2B5EF4-FFF2-40B4-BE49-F238E27FC236}">
                <a16:creationId xmlns:a16="http://schemas.microsoft.com/office/drawing/2014/main" id="{20753F05-CD8F-2EAE-88A1-967A145361D1}"/>
              </a:ext>
            </a:extLst>
          </p:cNvPr>
          <p:cNvSpPr txBox="1">
            <a:spLocks/>
          </p:cNvSpPr>
          <p:nvPr/>
        </p:nvSpPr>
        <p:spPr>
          <a:xfrm>
            <a:off x="1828800" y="4482484"/>
            <a:ext cx="8534400" cy="1749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Lucida Grande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Directeurs de Thèse</a:t>
            </a:r>
            <a:b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Jean-Charles </a:t>
            </a:r>
            <a:r>
              <a:rPr lang="fr-FR" sz="2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Fabre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Michael </a:t>
            </a:r>
            <a:r>
              <a:rPr lang="fr-FR" sz="2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Lauer</a:t>
            </a:r>
          </a:p>
          <a:p>
            <a:pPr algn="l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Rapportrice et Rapporteur</a:t>
            </a:r>
            <a:b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Liliana </a:t>
            </a:r>
            <a:r>
              <a:rPr lang="fr-FR" sz="2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Cucu-Grosjean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et Emmanuel </a:t>
            </a:r>
            <a:r>
              <a:rPr lang="fr-FR" sz="2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Grolleau</a:t>
            </a:r>
          </a:p>
          <a:p>
            <a:pPr algn="l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Examinatrice et Examinateur</a:t>
            </a:r>
            <a:b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Claire </a:t>
            </a:r>
            <a:r>
              <a:rPr lang="fr-FR" sz="2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Pagetti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Sébastien </a:t>
            </a:r>
            <a:r>
              <a:rPr lang="fr-FR" sz="2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Faucou</a:t>
            </a:r>
          </a:p>
          <a:p>
            <a:pPr algn="l"/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fr-FR" sz="2000" cap="small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116CA70-AE03-AF49-BDF1-BD3AF0638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14" y="5688808"/>
            <a:ext cx="1515566" cy="54331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757A899-83D9-44D9-47F5-A0164E8FA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06" y="118849"/>
            <a:ext cx="1512774" cy="7646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48E999-C0A6-ACBC-2658-2DDB659B2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94" t="-10541" r="-5241" b="-8041"/>
          <a:stretch/>
        </p:blipFill>
        <p:spPr>
          <a:xfrm>
            <a:off x="3729934" y="6413226"/>
            <a:ext cx="663161" cy="359939"/>
          </a:xfrm>
          <a:prstGeom prst="rect">
            <a:avLst/>
          </a:prstGeom>
          <a:solidFill>
            <a:schemeClr val="bg1"/>
          </a:solidFill>
          <a:effectLst/>
        </p:spPr>
      </p:pic>
    </p:spTree>
    <p:extLst>
      <p:ext uri="{BB962C8B-B14F-4D97-AF65-F5344CB8AC3E}">
        <p14:creationId xmlns:p14="http://schemas.microsoft.com/office/powerpoint/2010/main" val="93981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338E0B6-D0B3-EA21-D3A3-BAA28804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Agenda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826E0BF-250A-3230-A43D-330F8148C3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04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1CCA7A-E543-E0AB-2600-5C8CFC624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E5C85E-74BD-61C0-9215-7089142AC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1. Enjeux des Systèmes Embarqués Complexes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FABBE0AD-F649-7B53-E708-2487E4B61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3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A5E83-F8DD-A3F5-77B5-49B8C04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595D0-0871-F51E-257B-99627FD1BD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5883" y="1179513"/>
            <a:ext cx="7904692" cy="4829175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Systèmes cyber-physiques complexes</a:t>
            </a:r>
          </a:p>
          <a:p>
            <a:pPr lvl="1"/>
            <a:r>
              <a:rPr lang="fr-FR" sz="2400" b="1" dirty="0"/>
              <a:t>50+ calculateurs</a:t>
            </a:r>
          </a:p>
          <a:p>
            <a:pPr lvl="1"/>
            <a:r>
              <a:rPr lang="fr-FR" sz="2400" b="1" dirty="0"/>
              <a:t>Millions de lignes de codes</a:t>
            </a:r>
          </a:p>
          <a:p>
            <a:pPr lvl="1"/>
            <a:r>
              <a:rPr lang="fr-FR" sz="2400" b="1" dirty="0"/>
              <a:t>Électronique complexe</a:t>
            </a:r>
          </a:p>
          <a:p>
            <a:pPr lvl="1"/>
            <a:endParaRPr lang="fr-FR" b="1" dirty="0"/>
          </a:p>
          <a:p>
            <a:r>
              <a:rPr lang="fr-FR" b="1" dirty="0"/>
              <a:t>Systèmes multifonctions</a:t>
            </a:r>
          </a:p>
          <a:p>
            <a:pPr lvl="1"/>
            <a:r>
              <a:rPr lang="fr-FR" sz="2400" b="1" dirty="0"/>
              <a:t>Info-divertissement</a:t>
            </a:r>
          </a:p>
          <a:p>
            <a:pPr lvl="2"/>
            <a:r>
              <a:rPr lang="fr-FR" sz="1800" b="1" i="1" dirty="0"/>
              <a:t>Multimédia, connectivité…</a:t>
            </a:r>
          </a:p>
          <a:p>
            <a:pPr lvl="1"/>
            <a:r>
              <a:rPr lang="fr-FR" sz="2400" b="1" dirty="0"/>
              <a:t>Fonctionnalités avancées</a:t>
            </a:r>
          </a:p>
          <a:p>
            <a:pPr lvl="2"/>
            <a:r>
              <a:rPr lang="fr-FR" sz="1800" b="1" i="1" dirty="0"/>
              <a:t>Données complexes, navigation…</a:t>
            </a:r>
          </a:p>
          <a:p>
            <a:pPr lvl="1"/>
            <a:r>
              <a:rPr lang="fr-FR" sz="2200" b="1" i="1" dirty="0"/>
              <a:t>Fonctions enfouies</a:t>
            </a:r>
          </a:p>
          <a:p>
            <a:pPr lvl="2"/>
            <a:r>
              <a:rPr lang="fr-FR" sz="1800" b="1" dirty="0"/>
              <a:t>Contrôle moteur, direction…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D28317-245D-C5A9-58B2-27464B7FE8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8683845-4880-A676-9B61-B3D36BACED0E}"/>
              </a:ext>
            </a:extLst>
          </p:cNvPr>
          <p:cNvGrpSpPr/>
          <p:nvPr/>
        </p:nvGrpSpPr>
        <p:grpSpPr>
          <a:xfrm>
            <a:off x="5715753" y="2207513"/>
            <a:ext cx="6322393" cy="3347149"/>
            <a:chOff x="2688534" y="5337313"/>
            <a:chExt cx="6477000" cy="342900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424812F-7282-7958-3D00-582000A83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769" y="7232374"/>
              <a:ext cx="16287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C2BCC24-8646-0680-F3A2-A5AA0FECC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882" y="6662393"/>
              <a:ext cx="1628775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E8CB4434-0948-F610-2CDC-77F3869C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820" y="6090634"/>
              <a:ext cx="1628775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B3D0D4FA-5F2B-6BFA-9292-D997626DE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36" y="5631104"/>
              <a:ext cx="1390650" cy="312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B8CF4F55-2D0D-BE36-8A15-C88ADEBDF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534" y="5337313"/>
              <a:ext cx="6477000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341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03430-127B-D7FE-37D6-66E420E3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Electrique/Electronique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BBE7C1-FFB5-5076-BF15-F02851F8D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" name="Espace réservé du contenu 39">
            <a:extLst>
              <a:ext uri="{FF2B5EF4-FFF2-40B4-BE49-F238E27FC236}">
                <a16:creationId xmlns:a16="http://schemas.microsoft.com/office/drawing/2014/main" id="{07FA010E-5593-8A63-3EBE-584191A707B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06413" y="2196269"/>
            <a:ext cx="5337175" cy="2795662"/>
          </a:xfrm>
          <a:prstGeom prst="rect">
            <a:avLst/>
          </a:prstGeom>
        </p:spPr>
      </p:pic>
      <p:pic>
        <p:nvPicPr>
          <p:cNvPr id="41" name="Espace réservé du contenu 40">
            <a:extLst>
              <a:ext uri="{FF2B5EF4-FFF2-40B4-BE49-F238E27FC236}">
                <a16:creationId xmlns:a16="http://schemas.microsoft.com/office/drawing/2014/main" id="{BE78B605-9A6D-B4B7-03AC-2DEB6B5CE46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348413" y="2196269"/>
            <a:ext cx="5337175" cy="279566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B9E3501B-63AB-D094-4D3A-7E767B38F91F}"/>
              </a:ext>
            </a:extLst>
          </p:cNvPr>
          <p:cNvGrpSpPr/>
          <p:nvPr/>
        </p:nvGrpSpPr>
        <p:grpSpPr>
          <a:xfrm>
            <a:off x="6882424" y="1839984"/>
            <a:ext cx="4400096" cy="2547697"/>
            <a:chOff x="6786961" y="2856661"/>
            <a:chExt cx="4713300" cy="293015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20798F8-CB36-0242-AEFD-6B7529A03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961" y="3774980"/>
              <a:ext cx="4713300" cy="2011833"/>
            </a:xfrm>
            <a:prstGeom prst="rect">
              <a:avLst/>
            </a:prstGeom>
          </p:spPr>
        </p:pic>
        <p:cxnSp>
          <p:nvCxnSpPr>
            <p:cNvPr id="9" name="Connecteur droit avec flèche 17">
              <a:extLst>
                <a:ext uri="{FF2B5EF4-FFF2-40B4-BE49-F238E27FC236}">
                  <a16:creationId xmlns:a16="http://schemas.microsoft.com/office/drawing/2014/main" id="{66E2E549-6CE3-C1A6-B0DA-506F782D96E0}"/>
                </a:ext>
              </a:extLst>
            </p:cNvPr>
            <p:cNvCxnSpPr>
              <a:stCxn id="10" idx="1"/>
            </p:cNvCxnSpPr>
            <p:nvPr/>
          </p:nvCxnSpPr>
          <p:spPr>
            <a:xfrm rot="10800000" flipV="1">
              <a:off x="9417295" y="3139056"/>
              <a:ext cx="339059" cy="1017637"/>
            </a:xfrm>
            <a:prstGeom prst="curvedConnector2">
              <a:avLst/>
            </a:prstGeom>
            <a:ln w="28575"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que 9" descr="Document">
              <a:extLst>
                <a:ext uri="{FF2B5EF4-FFF2-40B4-BE49-F238E27FC236}">
                  <a16:creationId xmlns:a16="http://schemas.microsoft.com/office/drawing/2014/main" id="{9138248D-865A-B525-CEB6-35166D370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6347" y="2856661"/>
              <a:ext cx="564784" cy="5647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BE7B17D-CDF8-4A5C-6507-8C2031B9B4F9}"/>
              </a:ext>
            </a:extLst>
          </p:cNvPr>
          <p:cNvGrpSpPr/>
          <p:nvPr/>
        </p:nvGrpSpPr>
        <p:grpSpPr>
          <a:xfrm>
            <a:off x="909480" y="2047016"/>
            <a:ext cx="4136219" cy="2446660"/>
            <a:chOff x="284561" y="2910234"/>
            <a:chExt cx="4961996" cy="2935125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5A7E30AC-4EA9-B46A-B013-A090030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609"/>
            <a:stretch>
              <a:fillRect/>
            </a:stretch>
          </p:blipFill>
          <p:spPr>
            <a:xfrm>
              <a:off x="1272592" y="3716428"/>
              <a:ext cx="3973965" cy="2128931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2B8C5DF-B422-2440-641F-C3FBB2AF2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18887" t="20005" r="71177" b="64614"/>
            <a:stretch>
              <a:fillRect/>
            </a:stretch>
          </p:blipFill>
          <p:spPr>
            <a:xfrm>
              <a:off x="284561" y="2910234"/>
              <a:ext cx="753659" cy="327442"/>
            </a:xfrm>
            <a:prstGeom prst="rect">
              <a:avLst/>
            </a:prstGeom>
            <a:ln w="38100">
              <a:solidFill>
                <a:schemeClr val="accent1"/>
              </a:solidFill>
              <a:prstDash val="sysDash"/>
            </a:ln>
          </p:spPr>
        </p:pic>
        <p:cxnSp>
          <p:nvCxnSpPr>
            <p:cNvPr id="37" name="Connecteur : en arc 36">
              <a:extLst>
                <a:ext uri="{FF2B5EF4-FFF2-40B4-BE49-F238E27FC236}">
                  <a16:creationId xmlns:a16="http://schemas.microsoft.com/office/drawing/2014/main" id="{5B2671AF-9ED1-546C-E837-D3E191B55BDA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1038220" y="3073955"/>
              <a:ext cx="401223" cy="881092"/>
            </a:xfrm>
            <a:prstGeom prst="curvedConnector2">
              <a:avLst/>
            </a:prstGeom>
            <a:ln w="28575"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 : en arc 33">
              <a:extLst>
                <a:ext uri="{FF2B5EF4-FFF2-40B4-BE49-F238E27FC236}">
                  <a16:creationId xmlns:a16="http://schemas.microsoft.com/office/drawing/2014/main" id="{244CAFBC-49C2-606D-585F-A054E7122473}"/>
                </a:ext>
              </a:extLst>
            </p:cNvPr>
            <p:cNvCxnSpPr>
              <a:stCxn id="36" idx="2"/>
            </p:cNvCxnSpPr>
            <p:nvPr/>
          </p:nvCxnSpPr>
          <p:spPr>
            <a:xfrm rot="16200000" flipH="1">
              <a:off x="65136" y="3833930"/>
              <a:ext cx="1657376" cy="464867"/>
            </a:xfrm>
            <a:prstGeom prst="bentConnector3">
              <a:avLst>
                <a:gd name="adj1" fmla="val 50000"/>
              </a:avLst>
            </a:prstGeom>
            <a:ln w="12700"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èche : chevron 38">
              <a:extLst>
                <a:ext uri="{FF2B5EF4-FFF2-40B4-BE49-F238E27FC236}">
                  <a16:creationId xmlns:a16="http://schemas.microsoft.com/office/drawing/2014/main" id="{7D442C8E-B9DF-82F7-6E8C-4C0AE19C46E9}"/>
                </a:ext>
              </a:extLst>
            </p:cNvPr>
            <p:cNvSpPr/>
            <p:nvPr/>
          </p:nvSpPr>
          <p:spPr>
            <a:xfrm>
              <a:off x="907831" y="4895052"/>
              <a:ext cx="4267435" cy="168283"/>
            </a:xfrm>
            <a:prstGeom prst="chevron">
              <a:avLst/>
            </a:prstGeom>
            <a:solidFill>
              <a:srgbClr val="DAE8FD"/>
            </a:solidFill>
            <a:ln w="28575">
              <a:solidFill>
                <a:srgbClr val="8AA2C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04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AAS_2018">
  <a:themeElements>
    <a:clrScheme name="Theme LAA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9FF"/>
      </a:accent1>
      <a:accent2>
        <a:srgbClr val="C0504D"/>
      </a:accent2>
      <a:accent3>
        <a:srgbClr val="9BBB59"/>
      </a:accent3>
      <a:accent4>
        <a:srgbClr val="8064A2"/>
      </a:accent4>
      <a:accent5>
        <a:srgbClr val="FFFF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e_PresentationLAAS_2018" id="{8874D3A7-AB26-4119-87C0-6B39A79F4D95}" vid="{05699835-F98C-4318-9CEE-D5A8548A1A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Modele_PresentationLAAS_2018</Template>
  <TotalTime>1821</TotalTime>
  <Words>104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Light</vt:lpstr>
      <vt:lpstr>Cambria</vt:lpstr>
      <vt:lpstr>Lucida Grande</vt:lpstr>
      <vt:lpstr>Wingdings</vt:lpstr>
      <vt:lpstr>Theme_LAAS_2018</vt:lpstr>
      <vt:lpstr>Prévention des fautes temporelles sur architectures multicœur pour les systèmes à criticité mixte</vt:lpstr>
      <vt:lpstr>Agenda </vt:lpstr>
      <vt:lpstr>1. Enjeux des Systèmes Embarqués Complexes</vt:lpstr>
      <vt:lpstr>Contexte</vt:lpstr>
      <vt:lpstr>Architecture Electrique/Electronique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Prévention des fautes temporelles sur architectures multicœur pour les systèmes à criticité mixte</dc:title>
  <dc:subject>Soutenance de Thèse</dc:subject>
  <dc:creator>Daniel LOCHE</dc:creator>
  <cp:keywords>multicœur;temps-réel;criticité mixte;sûreté de fonctionnement</cp:keywords>
  <cp:lastModifiedBy>Daniel LOCHE</cp:lastModifiedBy>
  <cp:revision>5</cp:revision>
  <dcterms:created xsi:type="dcterms:W3CDTF">2022-06-09T14:12:41Z</dcterms:created>
  <dcterms:modified xsi:type="dcterms:W3CDTF">2022-06-12T17:47:08Z</dcterms:modified>
</cp:coreProperties>
</file>