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2"/>
  </p:notesMasterIdLst>
  <p:sldIdLst>
    <p:sldId id="256" r:id="rId2"/>
    <p:sldId id="259" r:id="rId3"/>
    <p:sldId id="261" r:id="rId4"/>
    <p:sldId id="295" r:id="rId5"/>
    <p:sldId id="296" r:id="rId6"/>
    <p:sldId id="297" r:id="rId7"/>
    <p:sldId id="298" r:id="rId8"/>
    <p:sldId id="300" r:id="rId9"/>
    <p:sldId id="299" r:id="rId10"/>
    <p:sldId id="278" r:id="rId11"/>
  </p:sldIdLst>
  <p:sldSz cx="9144000" cy="5143500" type="screen16x9"/>
  <p:notesSz cx="6858000" cy="9144000"/>
  <p:embeddedFontLst>
    <p:embeddedFont>
      <p:font typeface="Cousine" charset="0"/>
      <p:regular r:id="rId13"/>
      <p:bold r:id="rId14"/>
      <p:italic r:id="rId15"/>
      <p:boldItalic r:id="rId16"/>
    </p:embeddedFont>
    <p:embeddedFont>
      <p:font typeface="Agency FB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 xmlns="">
        <p14:section name="Sección predeterminada" id="{9D09D41F-3842-4EF7-A56B-0587FC818935}">
          <p14:sldIdLst>
            <p14:sldId id="256"/>
            <p14:sldId id="259"/>
            <p14:sldId id="261"/>
            <p14:sldId id="295"/>
            <p14:sldId id="296"/>
            <p14:sldId id="297"/>
            <p14:sldId id="298"/>
            <p14:sldId id="300"/>
            <p14:sldId id="299"/>
            <p14:sldId id="278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FC55EEA4-988B-492D-99E5-9B07CBB69424}">
  <a:tblStyle styleId="{FC55EEA4-988B-492D-99E5-9B07CBB694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216E642-95D0-4B56-8B43-F84085D1147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228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409377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145091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761456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557448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853536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158394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914400" y="2980864"/>
            <a:ext cx="721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5400000">
            <a:off x="4527177" y="744699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" name="Google Shape;14;p2"/>
          <p:cNvSpPr/>
          <p:nvPr/>
        </p:nvSpPr>
        <p:spPr>
          <a:xfrm rot="10800000">
            <a:off x="660998" y="3645100"/>
            <a:ext cx="1080000" cy="9951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" name="Google Shape;15;p2"/>
          <p:cNvCxnSpPr/>
          <p:nvPr/>
        </p:nvCxnSpPr>
        <p:spPr>
          <a:xfrm>
            <a:off x="8296743" y="2299856"/>
            <a:ext cx="0" cy="20751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16" name="Google Shape;16;p2"/>
          <p:cNvSpPr/>
          <p:nvPr/>
        </p:nvSpPr>
        <p:spPr>
          <a:xfrm rot="-5400000">
            <a:off x="4525702" y="-1293868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med" len="med"/>
            <a:tailEnd type="none" w="med" len="med"/>
          </a:ln>
        </p:spPr>
      </p:sp>
      <p:sp>
        <p:nvSpPr>
          <p:cNvPr id="17" name="Google Shape;17;p2"/>
          <p:cNvSpPr/>
          <p:nvPr/>
        </p:nvSpPr>
        <p:spPr>
          <a:xfrm>
            <a:off x="7216304" y="1888685"/>
            <a:ext cx="1395000" cy="12855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 rot="5400000">
            <a:off x="4527177" y="-550510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0" name="Google Shape;20;p3"/>
          <p:cNvSpPr/>
          <p:nvPr/>
        </p:nvSpPr>
        <p:spPr>
          <a:xfrm rot="-5400000">
            <a:off x="695075" y="986571"/>
            <a:ext cx="995100" cy="10662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" name="Google Shape;21;p3"/>
          <p:cNvCxnSpPr/>
          <p:nvPr/>
        </p:nvCxnSpPr>
        <p:spPr>
          <a:xfrm>
            <a:off x="8365300" y="1345300"/>
            <a:ext cx="0" cy="16968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22" name="Google Shape;22;p3"/>
          <p:cNvSpPr/>
          <p:nvPr/>
        </p:nvSpPr>
        <p:spPr>
          <a:xfrm rot="-5400000">
            <a:off x="4525702" y="-2134011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med" len="med"/>
            <a:tailEnd type="none" w="med" len="med"/>
          </a:ln>
        </p:spPr>
      </p:sp>
      <p:sp>
        <p:nvSpPr>
          <p:cNvPr id="23" name="Google Shape;23;p3"/>
          <p:cNvSpPr/>
          <p:nvPr/>
        </p:nvSpPr>
        <p:spPr>
          <a:xfrm rot="5400000">
            <a:off x="7048175" y="2866905"/>
            <a:ext cx="1285500" cy="13773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ctrTitle"/>
          </p:nvPr>
        </p:nvSpPr>
        <p:spPr>
          <a:xfrm>
            <a:off x="921200" y="1509206"/>
            <a:ext cx="7205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4698564" y="3108819"/>
            <a:ext cx="354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16" y="0"/>
            <a:ext cx="914176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91700" y="96300"/>
            <a:ext cx="8966100" cy="49452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457200" y="1125000"/>
            <a:ext cx="8229600" cy="3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ctrTitle"/>
          </p:nvPr>
        </p:nvSpPr>
        <p:spPr>
          <a:xfrm>
            <a:off x="1025858" y="1828800"/>
            <a:ext cx="7092284" cy="22637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Evaluación</a:t>
            </a:r>
            <a:br>
              <a:rPr lang="en" dirty="0"/>
            </a:br>
            <a:r>
              <a:rPr lang="en" dirty="0"/>
              <a:t>Juego UNO</a:t>
            </a:r>
            <a:endParaRPr dirty="0"/>
          </a:p>
        </p:txBody>
      </p:sp>
      <p:pic>
        <p:nvPicPr>
          <p:cNvPr id="1026" name="Picture 2" descr="Download Ujat Logo Png - Universidad Juárez Autónoma De ...">
            <a:extLst>
              <a:ext uri="{FF2B5EF4-FFF2-40B4-BE49-F238E27FC236}">
                <a16:creationId xmlns:a16="http://schemas.microsoft.com/office/drawing/2014/main" xmlns="" id="{65BE5D15-6FC7-416A-B7B2-57864D6C4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8758" y="402489"/>
            <a:ext cx="4481349" cy="1296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65;p11">
            <a:extLst>
              <a:ext uri="{FF2B5EF4-FFF2-40B4-BE49-F238E27FC236}">
                <a16:creationId xmlns:a16="http://schemas.microsoft.com/office/drawing/2014/main" xmlns="" id="{DA07C93C-23D6-CDFD-A8ED-11E95961D263}"/>
              </a:ext>
            </a:extLst>
          </p:cNvPr>
          <p:cNvSpPr txBox="1">
            <a:spLocks/>
          </p:cNvSpPr>
          <p:nvPr/>
        </p:nvSpPr>
        <p:spPr>
          <a:xfrm>
            <a:off x="940051" y="3272589"/>
            <a:ext cx="7336089" cy="1468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ousine"/>
              <a:buNone/>
              <a:defRPr sz="48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ousine"/>
              <a:buNone/>
              <a:defRPr sz="48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ousine"/>
              <a:buNone/>
              <a:defRPr sz="48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ousine"/>
              <a:buNone/>
              <a:defRPr sz="48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ousine"/>
              <a:buNone/>
              <a:defRPr sz="48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ousine"/>
              <a:buNone/>
              <a:defRPr sz="48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ousine"/>
              <a:buNone/>
              <a:defRPr sz="48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ousine"/>
              <a:buNone/>
              <a:defRPr sz="48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ousine"/>
              <a:buNone/>
              <a:defRPr sz="48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r>
              <a:rPr lang="es-MX" sz="1600" dirty="0"/>
              <a:t>Alumnos: Oscar Daniel López Cerino, Esther Palma Hernandez</a:t>
            </a:r>
            <a:endParaRPr lang="es-419" sz="1600" dirty="0"/>
          </a:p>
        </p:txBody>
      </p:sp>
      <p:sp>
        <p:nvSpPr>
          <p:cNvPr id="3" name="Google Shape;65;p11">
            <a:extLst>
              <a:ext uri="{FF2B5EF4-FFF2-40B4-BE49-F238E27FC236}">
                <a16:creationId xmlns:a16="http://schemas.microsoft.com/office/drawing/2014/main" xmlns="" id="{680406C5-4832-6B2F-F81D-8DF266E1FC1B}"/>
              </a:ext>
            </a:extLst>
          </p:cNvPr>
          <p:cNvSpPr txBox="1">
            <a:spLocks/>
          </p:cNvSpPr>
          <p:nvPr/>
        </p:nvSpPr>
        <p:spPr>
          <a:xfrm>
            <a:off x="1025858" y="1811832"/>
            <a:ext cx="7336089" cy="423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ousine"/>
              <a:buNone/>
              <a:defRPr sz="48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ousine"/>
              <a:buNone/>
              <a:defRPr sz="48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ousine"/>
              <a:buNone/>
              <a:defRPr sz="48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ousine"/>
              <a:buNone/>
              <a:defRPr sz="48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ousine"/>
              <a:buNone/>
              <a:defRPr sz="48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ousine"/>
              <a:buNone/>
              <a:defRPr sz="48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ousine"/>
              <a:buNone/>
              <a:defRPr sz="48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ousine"/>
              <a:buNone/>
              <a:defRPr sz="48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ousine"/>
              <a:buNone/>
              <a:defRPr sz="48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r>
              <a:rPr lang="es-MX" sz="1600" dirty="0"/>
              <a:t>Estructura de datos</a:t>
            </a:r>
            <a:endParaRPr lang="es-419" sz="1600" dirty="0"/>
          </a:p>
        </p:txBody>
      </p:sp>
      <p:sp>
        <p:nvSpPr>
          <p:cNvPr id="5" name="Estrella: 4 puntas 4">
            <a:extLst>
              <a:ext uri="{FF2B5EF4-FFF2-40B4-BE49-F238E27FC236}">
                <a16:creationId xmlns:a16="http://schemas.microsoft.com/office/drawing/2014/main" xmlns="" id="{5C90A57F-02CA-EBC9-1204-C54E04AFA86A}"/>
              </a:ext>
            </a:extLst>
          </p:cNvPr>
          <p:cNvSpPr/>
          <p:nvPr/>
        </p:nvSpPr>
        <p:spPr>
          <a:xfrm>
            <a:off x="7994984" y="792929"/>
            <a:ext cx="733926" cy="998621"/>
          </a:xfrm>
          <a:prstGeom prst="star4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6" name="Estrella: 4 puntas 5">
            <a:extLst>
              <a:ext uri="{FF2B5EF4-FFF2-40B4-BE49-F238E27FC236}">
                <a16:creationId xmlns:a16="http://schemas.microsoft.com/office/drawing/2014/main" xmlns="" id="{0A3A1716-8FA9-8225-10D5-08785E39D4A3}"/>
              </a:ext>
            </a:extLst>
          </p:cNvPr>
          <p:cNvSpPr/>
          <p:nvPr/>
        </p:nvSpPr>
        <p:spPr>
          <a:xfrm>
            <a:off x="7763210" y="419816"/>
            <a:ext cx="348916" cy="423679"/>
          </a:xfrm>
          <a:prstGeom prst="star4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8" name="Estrella: 4 puntas 7">
            <a:extLst>
              <a:ext uri="{FF2B5EF4-FFF2-40B4-BE49-F238E27FC236}">
                <a16:creationId xmlns:a16="http://schemas.microsoft.com/office/drawing/2014/main" xmlns="" id="{11DA9AE5-FA1F-A395-78F2-58FBB50347A1}"/>
              </a:ext>
            </a:extLst>
          </p:cNvPr>
          <p:cNvSpPr/>
          <p:nvPr/>
        </p:nvSpPr>
        <p:spPr>
          <a:xfrm>
            <a:off x="7588752" y="952930"/>
            <a:ext cx="174458" cy="238221"/>
          </a:xfrm>
          <a:prstGeom prst="star4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3"/>
          <p:cNvSpPr txBox="1">
            <a:spLocks noGrp="1"/>
          </p:cNvSpPr>
          <p:nvPr>
            <p:ph type="ctrTitle" idx="4294967295"/>
          </p:nvPr>
        </p:nvSpPr>
        <p:spPr>
          <a:xfrm>
            <a:off x="685800" y="1991850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/>
              <a:t>Gracias por su atención!</a:t>
            </a:r>
            <a:endParaRPr sz="4000" b="1" dirty="0"/>
          </a:p>
        </p:txBody>
      </p:sp>
      <p:sp>
        <p:nvSpPr>
          <p:cNvPr id="332" name="Google Shape;332;p33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>
            <a:off x="921200" y="1284978"/>
            <a:ext cx="7205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3"/>
                </a:solidFill>
              </a:rPr>
              <a:t>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Método siguiente jugador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288758" y="1766778"/>
            <a:ext cx="8566484" cy="20152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 algn="l" rtl="0">
              <a:buNone/>
            </a:pPr>
            <a:r>
              <a:rPr lang="es-419" dirty="0" err="1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def</a:t>
            </a:r>
            <a:r>
              <a:rPr lang="es-419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 siguiente( </a:t>
            </a:r>
            <a:r>
              <a:rPr lang="es-419" dirty="0" err="1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self</a:t>
            </a:r>
            <a:r>
              <a:rPr lang="es-419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 ):  </a:t>
            </a:r>
          </a:p>
          <a:p>
            <a:pPr marL="76200" indent="0">
              <a:buNone/>
            </a:pPr>
            <a:r>
              <a:rPr lang="es-419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        </a:t>
            </a:r>
            <a:r>
              <a:rPr lang="es-MX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if</a:t>
            </a:r>
            <a:r>
              <a:rPr lang="es-MX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( </a:t>
            </a:r>
            <a:r>
              <a:rPr lang="es-MX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not</a:t>
            </a:r>
            <a:r>
              <a:rPr lang="es-MX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s-MX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self.reversed</a:t>
            </a:r>
            <a:r>
              <a:rPr lang="es-MX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): </a:t>
            </a:r>
            <a:r>
              <a:rPr lang="es-MX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self.jugadores.avanzar</a:t>
            </a:r>
            <a:r>
              <a:rPr lang="es-MX" dirty="0" smtClean="0">
                <a:solidFill>
                  <a:schemeClr val="bg1"/>
                </a:solidFill>
                <a:latin typeface="Agency FB" panose="020B0503020202020204" pitchFamily="34" charset="0"/>
              </a:rPr>
              <a:t>();</a:t>
            </a:r>
          </a:p>
          <a:p>
            <a:pPr marL="76200" indent="0">
              <a:buNone/>
            </a:pPr>
            <a:r>
              <a:rPr lang="es-MX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       </a:t>
            </a:r>
            <a:r>
              <a:rPr lang="es-MX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else</a:t>
            </a:r>
            <a:r>
              <a:rPr lang="es-MX" dirty="0" smtClean="0">
                <a:solidFill>
                  <a:schemeClr val="bg1"/>
                </a:solidFill>
                <a:latin typeface="Agency FB" panose="020B0503020202020204" pitchFamily="34" charset="0"/>
              </a:rPr>
              <a:t>: </a:t>
            </a:r>
            <a:r>
              <a:rPr lang="es-MX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self.jugadores.retroceder</a:t>
            </a:r>
            <a:r>
              <a:rPr lang="es-MX" dirty="0" smtClean="0">
                <a:solidFill>
                  <a:schemeClr val="bg1"/>
                </a:solidFill>
                <a:latin typeface="Agency FB" panose="020B0503020202020204" pitchFamily="34" charset="0"/>
              </a:rPr>
              <a:t>();</a:t>
            </a:r>
            <a:r>
              <a:rPr lang="es-419" dirty="0" smtClean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 </a:t>
            </a:r>
            <a:endParaRPr lang="es-419" dirty="0">
              <a:solidFill>
                <a:schemeClr val="bg1"/>
              </a:solidFill>
              <a:effectLst/>
              <a:latin typeface="Agency FB" panose="020B0503020202020204" pitchFamily="34" charset="0"/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xmlns="" id="{76417951-CBB4-9BF5-F749-383926DA7792}"/>
              </a:ext>
            </a:extLst>
          </p:cNvPr>
          <p:cNvCxnSpPr/>
          <p:nvPr/>
        </p:nvCxnSpPr>
        <p:spPr>
          <a:xfrm flipH="1">
            <a:off x="1277421" y="944826"/>
            <a:ext cx="1431758" cy="890336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2A1AB21E-43BA-ECB8-FE88-EBE473CF4504}"/>
              </a:ext>
            </a:extLst>
          </p:cNvPr>
          <p:cNvSpPr txBox="1"/>
          <p:nvPr/>
        </p:nvSpPr>
        <p:spPr>
          <a:xfrm>
            <a:off x="1403545" y="637048"/>
            <a:ext cx="2848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Creación del método </a:t>
            </a:r>
            <a:r>
              <a:rPr lang="es-MX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siguiente.</a:t>
            </a:r>
            <a:endParaRPr lang="es-419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0028C7A6-F3F5-EA20-11FF-98682319A807}"/>
              </a:ext>
            </a:extLst>
          </p:cNvPr>
          <p:cNvSpPr txBox="1"/>
          <p:nvPr/>
        </p:nvSpPr>
        <p:spPr>
          <a:xfrm>
            <a:off x="4779544" y="722241"/>
            <a:ext cx="2848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 el juego no está en reversa, la cola </a:t>
            </a:r>
            <a:r>
              <a:rPr lang="es-MX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avanzará un nodo.</a:t>
            </a:r>
            <a:endParaRPr lang="es-419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xmlns="" id="{30E94572-FFED-5DEA-472E-FC3D5139AB6D}"/>
              </a:ext>
            </a:extLst>
          </p:cNvPr>
          <p:cNvCxnSpPr>
            <a:stCxn id="3" idx="2"/>
          </p:cNvCxnSpPr>
          <p:nvPr/>
        </p:nvCxnSpPr>
        <p:spPr>
          <a:xfrm rot="5400000">
            <a:off x="4539080" y="668784"/>
            <a:ext cx="1087839" cy="2241193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xmlns="" id="{705C1F61-C801-B5A8-E5FF-E36179A14AA2}"/>
              </a:ext>
            </a:extLst>
          </p:cNvPr>
          <p:cNvCxnSpPr>
            <a:cxnSpLocks/>
          </p:cNvCxnSpPr>
          <p:nvPr/>
        </p:nvCxnSpPr>
        <p:spPr>
          <a:xfrm flipH="1" flipV="1">
            <a:off x="3318398" y="3229641"/>
            <a:ext cx="431132" cy="552380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82B9F6BB-ACDE-48A8-2CAE-AB479B66AD66}"/>
              </a:ext>
            </a:extLst>
          </p:cNvPr>
          <p:cNvSpPr txBox="1"/>
          <p:nvPr/>
        </p:nvSpPr>
        <p:spPr>
          <a:xfrm>
            <a:off x="3749530" y="3520411"/>
            <a:ext cx="2848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lo contrario, </a:t>
            </a:r>
            <a:r>
              <a:rPr lang="es-MX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retrocederá un nodo.</a:t>
            </a:r>
            <a:endParaRPr lang="es-419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3" grpId="0"/>
      <p:bldP spid="3" grpId="1"/>
      <p:bldP spid="9" grpId="0"/>
      <p:bldP spid="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>
            <a:off x="921200" y="1284978"/>
            <a:ext cx="7205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3"/>
                </a:solidFill>
              </a:rPr>
              <a:t>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Método inicia el turno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29131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288758" y="1766778"/>
            <a:ext cx="8566484" cy="20152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 algn="l" rtl="0">
              <a:buNone/>
            </a:pPr>
            <a:r>
              <a:rPr lang="es-419" dirty="0" err="1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def</a:t>
            </a:r>
            <a:r>
              <a:rPr lang="es-419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 </a:t>
            </a:r>
            <a:r>
              <a:rPr lang="es-419" dirty="0" err="1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iniciarTurno</a:t>
            </a:r>
            <a:r>
              <a:rPr lang="es-419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( </a:t>
            </a:r>
            <a:r>
              <a:rPr lang="es-419" dirty="0" err="1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self</a:t>
            </a:r>
            <a:r>
              <a:rPr lang="es-419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 ):  </a:t>
            </a:r>
          </a:p>
          <a:p>
            <a:pPr marL="76200" indent="0" algn="l" rtl="0">
              <a:buNone/>
            </a:pPr>
            <a:r>
              <a:rPr lang="es-419" dirty="0" smtClean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	self.jugadores.frente</a:t>
            </a:r>
            <a:r>
              <a:rPr lang="es-419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().jugar</a:t>
            </a:r>
            <a:r>
              <a:rPr lang="es-419" dirty="0" smtClean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();</a:t>
            </a:r>
            <a:endParaRPr lang="es-419" dirty="0">
              <a:solidFill>
                <a:schemeClr val="bg1"/>
              </a:solidFill>
              <a:effectLst/>
              <a:latin typeface="Agency FB" panose="020B0503020202020204" pitchFamily="34" charset="0"/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cxnSp>
        <p:nvCxnSpPr>
          <p:cNvPr id="2" name="Conector recto de flecha 1">
            <a:extLst>
              <a:ext uri="{FF2B5EF4-FFF2-40B4-BE49-F238E27FC236}">
                <a16:creationId xmlns:a16="http://schemas.microsoft.com/office/drawing/2014/main" xmlns="" id="{8F25731E-F3C6-B7EA-2622-F502C3EB8941}"/>
              </a:ext>
            </a:extLst>
          </p:cNvPr>
          <p:cNvCxnSpPr/>
          <p:nvPr/>
        </p:nvCxnSpPr>
        <p:spPr>
          <a:xfrm flipH="1">
            <a:off x="2719137" y="1179095"/>
            <a:ext cx="1431758" cy="890336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1869A2D7-32B7-8722-38E2-12DE8213D002}"/>
              </a:ext>
            </a:extLst>
          </p:cNvPr>
          <p:cNvSpPr txBox="1"/>
          <p:nvPr/>
        </p:nvSpPr>
        <p:spPr>
          <a:xfrm>
            <a:off x="2726844" y="871318"/>
            <a:ext cx="3132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Creación del método </a:t>
            </a:r>
            <a:r>
              <a:rPr lang="es-MX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iniciarTurno</a:t>
            </a:r>
            <a:endParaRPr lang="es-419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xmlns="" id="{DA642E55-BE53-0A3F-47EC-946A48761F4D}"/>
              </a:ext>
            </a:extLst>
          </p:cNvPr>
          <p:cNvCxnSpPr>
            <a:cxnSpLocks/>
          </p:cNvCxnSpPr>
          <p:nvPr/>
        </p:nvCxnSpPr>
        <p:spPr>
          <a:xfrm flipH="1">
            <a:off x="3140242" y="1937084"/>
            <a:ext cx="878305" cy="469420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E3B098B8-05FF-35A7-E293-D7CA7EF08B78}"/>
              </a:ext>
            </a:extLst>
          </p:cNvPr>
          <p:cNvSpPr txBox="1"/>
          <p:nvPr/>
        </p:nvSpPr>
        <p:spPr>
          <a:xfrm>
            <a:off x="3435016" y="1179095"/>
            <a:ext cx="2848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 toma al jugador “frente” de la cola y se inicia a jugar.</a:t>
            </a:r>
            <a:endParaRPr lang="es-419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725367AE-197E-2569-F7B5-1C0467F35AAA}"/>
              </a:ext>
            </a:extLst>
          </p:cNvPr>
          <p:cNvSpPr txBox="1"/>
          <p:nvPr/>
        </p:nvSpPr>
        <p:spPr>
          <a:xfrm>
            <a:off x="5276194" y="3121571"/>
            <a:ext cx="32669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Nota:</a:t>
            </a:r>
          </a:p>
          <a:p>
            <a:endParaRPr lang="es-MX" b="1" i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MX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Siempre se toma el primer nodo debido a que la cola avanza y retrocede nodos de manera interna.</a:t>
            </a:r>
            <a:endParaRPr lang="es-419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6829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8" grpId="0"/>
      <p:bldP spid="8" grpId="1"/>
      <p:bldP spid="12" grpId="0"/>
      <p:bldP spid="1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>
            <a:off x="921200" y="1284978"/>
            <a:ext cx="7205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3"/>
                </a:solidFill>
              </a:rPr>
              <a:t>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Método añadir un jugador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28203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288758" y="556507"/>
            <a:ext cx="8566484" cy="40850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 algn="l" rtl="0">
              <a:buNone/>
            </a:pPr>
            <a:r>
              <a:rPr lang="es-419" sz="2400" dirty="0"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    </a:t>
            </a:r>
            <a:r>
              <a:rPr lang="es-419" sz="1800" dirty="0" err="1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def</a:t>
            </a:r>
            <a:r>
              <a:rPr lang="es-419" sz="180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 </a:t>
            </a:r>
            <a:r>
              <a:rPr lang="es-419" sz="1800" dirty="0" err="1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agregarJugador</a:t>
            </a:r>
            <a:r>
              <a:rPr lang="es-419" sz="180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( </a:t>
            </a:r>
            <a:r>
              <a:rPr lang="es-419" sz="1800" dirty="0" err="1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self</a:t>
            </a:r>
            <a:r>
              <a:rPr lang="es-419" sz="180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, </a:t>
            </a:r>
            <a:r>
              <a:rPr lang="es-419" sz="1800" dirty="0" err="1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player</a:t>
            </a:r>
            <a:r>
              <a:rPr lang="es-419" sz="180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 ):  </a:t>
            </a:r>
          </a:p>
          <a:p>
            <a:pPr marL="76200" indent="0">
              <a:buNone/>
            </a:pPr>
            <a:r>
              <a:rPr lang="es-419" sz="180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        </a:t>
            </a:r>
            <a:r>
              <a:rPr lang="es-MX" sz="1800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if</a:t>
            </a:r>
            <a:r>
              <a:rPr lang="es-MX" sz="18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( </a:t>
            </a:r>
            <a:r>
              <a:rPr lang="es-MX" sz="1800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player.state</a:t>
            </a:r>
            <a:r>
              <a:rPr lang="es-MX" sz="18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== </a:t>
            </a:r>
            <a:r>
              <a:rPr lang="es-MX" sz="1800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Constants.IA</a:t>
            </a:r>
            <a:r>
              <a:rPr lang="es-MX" sz="18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):</a:t>
            </a:r>
          </a:p>
          <a:p>
            <a:pPr marL="76200" indent="0">
              <a:buNone/>
            </a:pPr>
            <a:r>
              <a:rPr lang="es-MX" sz="18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           pos = [ [ 50, 175 ], [ 425, 75 ], [ 725, 225 ] ];</a:t>
            </a:r>
          </a:p>
          <a:p>
            <a:pPr marL="76200" indent="0">
              <a:buNone/>
            </a:pPr>
            <a:r>
              <a:rPr lang="es-MX" sz="18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           </a:t>
            </a:r>
            <a:r>
              <a:rPr lang="es-MX" sz="1800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player.posicion</a:t>
            </a:r>
            <a:r>
              <a:rPr lang="es-MX" sz="18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( pos[ </a:t>
            </a:r>
            <a:r>
              <a:rPr lang="es-MX" sz="1800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self.jugadores.longitud</a:t>
            </a:r>
            <a:r>
              <a:rPr lang="es-MX" sz="18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() - 1 ] );</a:t>
            </a:r>
          </a:p>
          <a:p>
            <a:pPr marL="76200" indent="0">
              <a:buNone/>
            </a:pPr>
            <a:r>
              <a:rPr lang="es-MX" sz="18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           </a:t>
            </a:r>
            <a:r>
              <a:rPr lang="es-MX" sz="1800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for</a:t>
            </a:r>
            <a:r>
              <a:rPr lang="es-MX" sz="18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i in </a:t>
            </a:r>
            <a:r>
              <a:rPr lang="es-MX" sz="1800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range</a:t>
            </a:r>
            <a:r>
              <a:rPr lang="es-MX" sz="18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( 0, 7 ): </a:t>
            </a:r>
            <a:r>
              <a:rPr lang="es-MX" sz="1800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player.agregarCarta</a:t>
            </a:r>
            <a:r>
              <a:rPr lang="es-MX" sz="18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( </a:t>
            </a:r>
            <a:r>
              <a:rPr lang="es-MX" sz="1800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None</a:t>
            </a:r>
            <a:r>
              <a:rPr lang="es-MX" sz="18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, </a:t>
            </a:r>
            <a:r>
              <a:rPr lang="es-MX" sz="1800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self.mazo.remover</a:t>
            </a:r>
            <a:r>
              <a:rPr lang="es-MX" sz="18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() );</a:t>
            </a:r>
          </a:p>
          <a:p>
            <a:pPr marL="76200" indent="0">
              <a:buNone/>
            </a:pPr>
            <a:r>
              <a:rPr lang="es-MX" sz="18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       </a:t>
            </a:r>
            <a:r>
              <a:rPr lang="es-MX" sz="1800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else</a:t>
            </a:r>
            <a:r>
              <a:rPr lang="es-MX" sz="18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:</a:t>
            </a:r>
          </a:p>
          <a:p>
            <a:pPr marL="76200" indent="0">
              <a:buNone/>
            </a:pPr>
            <a:r>
              <a:rPr lang="es-MX" sz="18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           </a:t>
            </a:r>
            <a:r>
              <a:rPr lang="es-MX" sz="1800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player.posicion</a:t>
            </a:r>
            <a:r>
              <a:rPr lang="es-MX" sz="18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( [ </a:t>
            </a:r>
            <a:r>
              <a:rPr lang="es-MX" sz="1800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None</a:t>
            </a:r>
            <a:r>
              <a:rPr lang="es-MX" sz="18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, </a:t>
            </a:r>
            <a:r>
              <a:rPr lang="es-MX" sz="1800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None</a:t>
            </a:r>
            <a:r>
              <a:rPr lang="es-MX" sz="18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] );</a:t>
            </a:r>
          </a:p>
          <a:p>
            <a:pPr marL="76200" indent="0">
              <a:buNone/>
            </a:pPr>
            <a:r>
              <a:rPr lang="es-MX" sz="18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           </a:t>
            </a:r>
            <a:r>
              <a:rPr lang="es-MX" sz="1800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for</a:t>
            </a:r>
            <a:r>
              <a:rPr lang="es-MX" sz="18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i in </a:t>
            </a:r>
            <a:r>
              <a:rPr lang="es-MX" sz="1800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range</a:t>
            </a:r>
            <a:r>
              <a:rPr lang="es-MX" sz="18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( 0, 7 ): </a:t>
            </a:r>
            <a:r>
              <a:rPr lang="es-MX" sz="1800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player.agregarCarta</a:t>
            </a:r>
            <a:r>
              <a:rPr lang="es-MX" sz="18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( </a:t>
            </a:r>
            <a:r>
              <a:rPr lang="es-MX" sz="1800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None</a:t>
            </a:r>
            <a:r>
              <a:rPr lang="es-MX" sz="18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, </a:t>
            </a:r>
            <a:r>
              <a:rPr lang="es-MX" sz="1800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self.mazo.remover</a:t>
            </a:r>
            <a:r>
              <a:rPr lang="es-MX" sz="18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() );</a:t>
            </a:r>
          </a:p>
          <a:p>
            <a:pPr marL="76200" indent="0">
              <a:buNone/>
            </a:pPr>
            <a:r>
              <a:rPr lang="es-MX" sz="18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           </a:t>
            </a:r>
            <a:r>
              <a:rPr lang="es-MX" sz="1800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self.deck_lbl.bind</a:t>
            </a:r>
            <a:r>
              <a:rPr lang="es-MX" sz="18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( "&lt;Button-1&gt;", lambda </a:t>
            </a:r>
            <a:r>
              <a:rPr lang="es-MX" sz="1800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event</a:t>
            </a:r>
            <a:r>
              <a:rPr lang="es-MX" sz="18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: </a:t>
            </a:r>
            <a:r>
              <a:rPr lang="es-MX" sz="1800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player.agregarCarta</a:t>
            </a:r>
            <a:r>
              <a:rPr lang="es-MX" sz="18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( </a:t>
            </a:r>
            <a:r>
              <a:rPr lang="es-MX" sz="1800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event</a:t>
            </a:r>
            <a:r>
              <a:rPr lang="es-MX" sz="18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, </a:t>
            </a:r>
            <a:r>
              <a:rPr lang="es-MX" sz="1800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self.mazo.remover</a:t>
            </a:r>
            <a:r>
              <a:rPr lang="es-MX" sz="18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() ) );</a:t>
            </a:r>
          </a:p>
          <a:p>
            <a:pPr marL="76200" indent="0">
              <a:buNone/>
            </a:pPr>
            <a:r>
              <a:rPr lang="es-MX" sz="18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       </a:t>
            </a:r>
            <a:r>
              <a:rPr lang="es-MX" sz="1800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self.jugadores.insertarFinal</a:t>
            </a:r>
            <a:r>
              <a:rPr lang="es-MX" sz="18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( </a:t>
            </a:r>
            <a:r>
              <a:rPr lang="es-MX" sz="1800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player</a:t>
            </a:r>
            <a:r>
              <a:rPr lang="es-MX" sz="18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);</a:t>
            </a:r>
            <a:endParaRPr lang="es-419" sz="1800" dirty="0">
              <a:solidFill>
                <a:schemeClr val="bg1"/>
              </a:solidFill>
              <a:effectLst/>
              <a:latin typeface="Agency FB" panose="020B0503020202020204" pitchFamily="34" charset="0"/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cxnSp>
        <p:nvCxnSpPr>
          <p:cNvPr id="2" name="Conector recto de flecha 1">
            <a:extLst>
              <a:ext uri="{FF2B5EF4-FFF2-40B4-BE49-F238E27FC236}">
                <a16:creationId xmlns:a16="http://schemas.microsoft.com/office/drawing/2014/main" xmlns="" id="{20713E86-3E5C-9B82-505F-1820971FFBBD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58207" y="962526"/>
            <a:ext cx="1482236" cy="4426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C1F36C49-D2C0-737A-956C-DC0451105715}"/>
              </a:ext>
            </a:extLst>
          </p:cNvPr>
          <p:cNvSpPr txBox="1"/>
          <p:nvPr/>
        </p:nvSpPr>
        <p:spPr>
          <a:xfrm>
            <a:off x="4740442" y="700916"/>
            <a:ext cx="2848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Creación del método agregar jugador</a:t>
            </a:r>
            <a:endParaRPr lang="es-419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B922F998-3CB7-E0E9-8532-0D44B168AFF6}"/>
              </a:ext>
            </a:extLst>
          </p:cNvPr>
          <p:cNvSpPr txBox="1"/>
          <p:nvPr/>
        </p:nvSpPr>
        <p:spPr>
          <a:xfrm>
            <a:off x="5254642" y="984695"/>
            <a:ext cx="28481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s-MX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 </a:t>
            </a:r>
            <a:r>
              <a:rPr lang="es-MX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código verifica si es un humano y les reparte cartas. Una vez repartidas, los añade a la cola de turnos</a:t>
            </a:r>
            <a:endParaRPr lang="es-419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5911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>
            <a:off x="921200" y="1284978"/>
            <a:ext cx="7205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3"/>
                </a:solidFill>
              </a:rPr>
              <a:t>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Método cambiar sentido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67995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288758" y="1792705"/>
            <a:ext cx="8566484" cy="28488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def </a:t>
            </a:r>
            <a:r>
              <a:rPr lang="en-US" dirty="0" err="1">
                <a:solidFill>
                  <a:schemeClr val="bg1"/>
                </a:solidFill>
                <a:latin typeface="Agency FB" panose="020B0503020202020204" pitchFamily="34" charset="0"/>
              </a:rPr>
              <a:t>cambiarSentido</a:t>
            </a: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( self ):</a:t>
            </a:r>
          </a:p>
          <a:p>
            <a:pPr marL="76200" indent="0">
              <a:buNone/>
            </a:pP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Agency FB" panose="020B0503020202020204" pitchFamily="34" charset="0"/>
              </a:rPr>
              <a:t>self.reversed</a:t>
            </a: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 = not </a:t>
            </a:r>
            <a:r>
              <a:rPr lang="en-US" dirty="0" err="1">
                <a:solidFill>
                  <a:schemeClr val="bg1"/>
                </a:solidFill>
                <a:latin typeface="Agency FB" panose="020B0503020202020204" pitchFamily="34" charset="0"/>
              </a:rPr>
              <a:t>self.reversed</a:t>
            </a: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;</a:t>
            </a:r>
            <a:endParaRPr lang="es-419" dirty="0">
              <a:solidFill>
                <a:schemeClr val="bg1"/>
              </a:solidFill>
              <a:effectLst/>
              <a:latin typeface="Agency FB" panose="020B0503020202020204" pitchFamily="34" charset="0"/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  <p:cxnSp>
        <p:nvCxnSpPr>
          <p:cNvPr id="2" name="Conector recto de flecha 1">
            <a:extLst>
              <a:ext uri="{FF2B5EF4-FFF2-40B4-BE49-F238E27FC236}">
                <a16:creationId xmlns:a16="http://schemas.microsoft.com/office/drawing/2014/main" xmlns="" id="{20713E86-3E5C-9B82-505F-1820971FFBBD}"/>
              </a:ext>
            </a:extLst>
          </p:cNvPr>
          <p:cNvCxnSpPr>
            <a:cxnSpLocks/>
          </p:cNvCxnSpPr>
          <p:nvPr/>
        </p:nvCxnSpPr>
        <p:spPr>
          <a:xfrm flipH="1">
            <a:off x="2246514" y="1378503"/>
            <a:ext cx="962527" cy="553454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C1F36C49-D2C0-737A-956C-DC0451105715}"/>
              </a:ext>
            </a:extLst>
          </p:cNvPr>
          <p:cNvSpPr txBox="1"/>
          <p:nvPr/>
        </p:nvSpPr>
        <p:spPr>
          <a:xfrm>
            <a:off x="2375529" y="1070726"/>
            <a:ext cx="2848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Cambiar sentido</a:t>
            </a:r>
            <a:endParaRPr lang="es-419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B922F998-3CB7-E0E9-8532-0D44B168AFF6}"/>
              </a:ext>
            </a:extLst>
          </p:cNvPr>
          <p:cNvSpPr txBox="1"/>
          <p:nvPr/>
        </p:nvSpPr>
        <p:spPr>
          <a:xfrm>
            <a:off x="4813727" y="2278609"/>
            <a:ext cx="2848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código lo que hace es invertir el sentido del juego</a:t>
            </a:r>
            <a:endParaRPr lang="es-419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1070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</p:bldLst>
  </p:timing>
</p:sld>
</file>

<file path=ppt/theme/theme1.xml><?xml version="1.0" encoding="utf-8"?>
<a:theme xmlns:a="http://schemas.openxmlformats.org/drawingml/2006/main" name="Valentine template">
  <a:themeElements>
    <a:clrScheme name="Custom 347">
      <a:dk1>
        <a:srgbClr val="000000"/>
      </a:dk1>
      <a:lt1>
        <a:srgbClr val="FFFFFF"/>
      </a:lt1>
      <a:dk2>
        <a:srgbClr val="565F6F"/>
      </a:dk2>
      <a:lt2>
        <a:srgbClr val="DFE3E9"/>
      </a:lt2>
      <a:accent1>
        <a:srgbClr val="3D85C6"/>
      </a:accent1>
      <a:accent2>
        <a:srgbClr val="6FA8DC"/>
      </a:accent2>
      <a:accent3>
        <a:srgbClr val="9FC5E8"/>
      </a:accent3>
      <a:accent4>
        <a:srgbClr val="CFE2F3"/>
      </a:accent4>
      <a:accent5>
        <a:srgbClr val="D9D9D9"/>
      </a:accent5>
      <a:accent6>
        <a:srgbClr val="999999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168</Words>
  <Application>Microsoft Office PowerPoint</Application>
  <PresentationFormat>Presentación en pantalla (16:9)</PresentationFormat>
  <Paragraphs>50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Cousine</vt:lpstr>
      <vt:lpstr>Agency FB</vt:lpstr>
      <vt:lpstr>Valentine template</vt:lpstr>
      <vt:lpstr>Evaluación Juego UNO</vt:lpstr>
      <vt:lpstr>1 Método siguiente jugador</vt:lpstr>
      <vt:lpstr>Diapositiva 3</vt:lpstr>
      <vt:lpstr>2 Método inicia el turno</vt:lpstr>
      <vt:lpstr>Diapositiva 5</vt:lpstr>
      <vt:lpstr>3 Método añadir un jugador</vt:lpstr>
      <vt:lpstr>Diapositiva 7</vt:lpstr>
      <vt:lpstr>3 Método cambiar sentido</vt:lpstr>
      <vt:lpstr>Diapositiva 9</vt:lpstr>
      <vt:lpstr>Gracias por su atención!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Evaluación Juego UNO</dc:title>
  <cp:lastModifiedBy>ALUMNO</cp:lastModifiedBy>
  <cp:revision>14</cp:revision>
  <dcterms:modified xsi:type="dcterms:W3CDTF">2022-11-11T14:05:18Z</dcterms:modified>
</cp:coreProperties>
</file>