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orena" userId="55f09144f938f0ad" providerId="LiveId" clId="{693FFD9D-4575-467C-9D8A-B41E0ABEED1B}"/>
    <pc:docChg chg="custSel modSld">
      <pc:chgData name="Dan Lorena" userId="55f09144f938f0ad" providerId="LiveId" clId="{693FFD9D-4575-467C-9D8A-B41E0ABEED1B}" dt="2024-06-05T13:34:16.124" v="16" actId="1036"/>
      <pc:docMkLst>
        <pc:docMk/>
      </pc:docMkLst>
      <pc:sldChg chg="modSp mod">
        <pc:chgData name="Dan Lorena" userId="55f09144f938f0ad" providerId="LiveId" clId="{693FFD9D-4575-467C-9D8A-B41E0ABEED1B}" dt="2024-06-05T13:33:18.640" v="12" actId="27636"/>
        <pc:sldMkLst>
          <pc:docMk/>
          <pc:sldMk cId="700386559" sldId="256"/>
        </pc:sldMkLst>
        <pc:spChg chg="mod">
          <ac:chgData name="Dan Lorena" userId="55f09144f938f0ad" providerId="LiveId" clId="{693FFD9D-4575-467C-9D8A-B41E0ABEED1B}" dt="2024-06-05T13:33:18.377" v="11"/>
          <ac:spMkLst>
            <pc:docMk/>
            <pc:sldMk cId="700386559" sldId="256"/>
            <ac:spMk id="2" creationId="{86EE46B3-5A58-55AC-E750-C8D21D954D9C}"/>
          </ac:spMkLst>
        </pc:spChg>
        <pc:spChg chg="mod">
          <ac:chgData name="Dan Lorena" userId="55f09144f938f0ad" providerId="LiveId" clId="{693FFD9D-4575-467C-9D8A-B41E0ABEED1B}" dt="2024-06-05T13:33:18.640" v="12" actId="27636"/>
          <ac:spMkLst>
            <pc:docMk/>
            <pc:sldMk cId="700386559" sldId="256"/>
            <ac:spMk id="3" creationId="{3640F441-2D4F-AB91-EE06-CB9D239605C0}"/>
          </ac:spMkLst>
        </pc:spChg>
      </pc:sldChg>
      <pc:sldChg chg="modSp mod">
        <pc:chgData name="Dan Lorena" userId="55f09144f938f0ad" providerId="LiveId" clId="{693FFD9D-4575-467C-9D8A-B41E0ABEED1B}" dt="2024-06-05T13:33:41.516" v="13" actId="255"/>
        <pc:sldMkLst>
          <pc:docMk/>
          <pc:sldMk cId="3051940038" sldId="258"/>
        </pc:sldMkLst>
        <pc:spChg chg="mod">
          <ac:chgData name="Dan Lorena" userId="55f09144f938f0ad" providerId="LiveId" clId="{693FFD9D-4575-467C-9D8A-B41E0ABEED1B}" dt="2024-06-05T13:33:41.516" v="13" actId="255"/>
          <ac:spMkLst>
            <pc:docMk/>
            <pc:sldMk cId="3051940038" sldId="258"/>
            <ac:spMk id="2" creationId="{96ABC1D4-89BE-ACD0-A09E-B6F3295DBA64}"/>
          </ac:spMkLst>
        </pc:spChg>
      </pc:sldChg>
      <pc:sldChg chg="modSp mod">
        <pc:chgData name="Dan Lorena" userId="55f09144f938f0ad" providerId="LiveId" clId="{693FFD9D-4575-467C-9D8A-B41E0ABEED1B}" dt="2024-06-05T13:34:16.124" v="16" actId="1036"/>
        <pc:sldMkLst>
          <pc:docMk/>
          <pc:sldMk cId="3639872013" sldId="259"/>
        </pc:sldMkLst>
        <pc:spChg chg="mod">
          <ac:chgData name="Dan Lorena" userId="55f09144f938f0ad" providerId="LiveId" clId="{693FFD9D-4575-467C-9D8A-B41E0ABEED1B}" dt="2024-06-05T13:34:16.124" v="16" actId="1036"/>
          <ac:spMkLst>
            <pc:docMk/>
            <pc:sldMk cId="3639872013" sldId="259"/>
            <ac:spMk id="2" creationId="{0E2D5CDC-F361-C643-FEC2-F11CD5A0FC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0FC2DB-B193-4343-8A03-D604C9581E4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C7FB6-1492-4984-9970-5AD74A135B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46B3-5A58-55AC-E750-C8D21D954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Fotbalului</a:t>
            </a:r>
            <a:r>
              <a:rPr lang="en-US" dirty="0"/>
              <a:t> Interna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</a:t>
            </a:r>
            <a:r>
              <a:rPr lang="en-US" dirty="0" err="1"/>
              <a:t>Feminin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0F441-2D4F-AB91-EE06-CB9D2396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Student: Dan Lorenna Elena</a:t>
            </a:r>
          </a:p>
        </p:txBody>
      </p:sp>
    </p:spTree>
    <p:extLst>
      <p:ext uri="{BB962C8B-B14F-4D97-AF65-F5344CB8AC3E}">
        <p14:creationId xmlns:p14="http://schemas.microsoft.com/office/powerpoint/2010/main" val="70038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E66A3-042C-BA61-BE46-F1BEF99395B2}"/>
              </a:ext>
            </a:extLst>
          </p:cNvPr>
          <p:cNvSpPr txBox="1"/>
          <p:nvPr/>
        </p:nvSpPr>
        <p:spPr>
          <a:xfrm>
            <a:off x="324465" y="294968"/>
            <a:ext cx="116364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	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Fotbalul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feminin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deși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adesea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umbrit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de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omologul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său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masculin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-a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câștigat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treptat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recunoașterea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respectul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la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nivel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global.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Istoria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acestuia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se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întinde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peste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un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secol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cu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primele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meciuri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organizate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la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sfârșitul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secolului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al XIX-lea.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În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ciuda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numeroaselor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obstacole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prejudecăți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cu care s-au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confruntat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jucătoarele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fotbalul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feminin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evoluat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semnificativ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ajungând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fie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practicat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la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nivel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profesion</a:t>
            </a:r>
            <a:r>
              <a:rPr lang="ro-RO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în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multe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țări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. Cu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turnee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internaționale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prestigioase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precum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Cupa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Mondială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Feminină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FIFA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Jocurile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Olimpice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fotbalul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feminin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continuă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inspire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și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atragă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milioane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de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fani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din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întreaga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lume</a:t>
            </a:r>
            <a:r>
              <a:rPr lang="ro-RO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2800" dirty="0" err="1">
                <a:latin typeface="+mj-lt"/>
              </a:rPr>
              <a:t>Motivația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principală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pentru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alegerea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temei</a:t>
            </a:r>
            <a:r>
              <a:rPr lang="en-US" sz="2800" dirty="0">
                <a:latin typeface="+mj-lt"/>
              </a:rPr>
              <a:t> “</a:t>
            </a:r>
            <a:r>
              <a:rPr lang="en-US" sz="2800" dirty="0" err="1">
                <a:latin typeface="+mj-lt"/>
              </a:rPr>
              <a:t>Rezultalele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Fotbalului</a:t>
            </a:r>
            <a:r>
              <a:rPr lang="en-US" sz="2800" dirty="0">
                <a:latin typeface="+mj-lt"/>
              </a:rPr>
              <a:t> Interna</a:t>
            </a:r>
            <a:r>
              <a:rPr lang="ro-RO" sz="2800" dirty="0">
                <a:latin typeface="+mj-lt"/>
              </a:rPr>
              <a:t>țional Feminin</a:t>
            </a:r>
            <a:r>
              <a:rPr lang="en-US" sz="2800" dirty="0">
                <a:latin typeface="+mj-lt"/>
              </a:rPr>
              <a:t>" </a:t>
            </a:r>
            <a:r>
              <a:rPr lang="en-US" sz="2800" dirty="0" err="1">
                <a:latin typeface="+mj-lt"/>
              </a:rPr>
              <a:t>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legată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pasiunea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personală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pentru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fotbal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err="1">
                <a:latin typeface="+mj-lt"/>
              </a:rPr>
              <a:t>Fiind</a:t>
            </a:r>
            <a:r>
              <a:rPr lang="en-US" sz="2800" dirty="0">
                <a:latin typeface="+mj-lt"/>
              </a:rPr>
              <a:t> o </a:t>
            </a:r>
            <a:r>
              <a:rPr lang="en-US" sz="2800" dirty="0" err="1">
                <a:latin typeface="+mj-lt"/>
              </a:rPr>
              <a:t>jucătoare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activă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fotbal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făcând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parte</a:t>
            </a:r>
            <a:r>
              <a:rPr lang="en-US" sz="2800" dirty="0">
                <a:latin typeface="+mj-lt"/>
              </a:rPr>
              <a:t> din </a:t>
            </a:r>
            <a:r>
              <a:rPr lang="en-US" sz="2800" dirty="0" err="1">
                <a:latin typeface="+mj-lt"/>
              </a:rPr>
              <a:t>echipa</a:t>
            </a:r>
            <a:r>
              <a:rPr lang="en-US" sz="2800" dirty="0">
                <a:latin typeface="+mj-lt"/>
              </a:rPr>
              <a:t> CF CFR 1907 Cluj, am </a:t>
            </a:r>
            <a:r>
              <a:rPr lang="en-US" sz="2800" dirty="0" err="1">
                <a:latin typeface="+mj-lt"/>
              </a:rPr>
              <a:t>avut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ocazia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experimentez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beneficiile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frumusețea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acestui</a:t>
            </a:r>
            <a:r>
              <a:rPr lang="en-US" sz="2800" dirty="0">
                <a:latin typeface="+mj-lt"/>
              </a:rPr>
              <a:t> sport. </a:t>
            </a:r>
            <a:r>
              <a:rPr lang="en-US" sz="2800" dirty="0" err="1">
                <a:latin typeface="+mj-lt"/>
              </a:rPr>
              <a:t>Fotbalul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feminin</a:t>
            </a:r>
            <a:r>
              <a:rPr lang="en-US" sz="2800" dirty="0">
                <a:latin typeface="+mj-lt"/>
              </a:rPr>
              <a:t> nu </a:t>
            </a:r>
            <a:r>
              <a:rPr lang="en-US" sz="2800" dirty="0" err="1">
                <a:latin typeface="+mj-lt"/>
              </a:rPr>
              <a:t>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doar</a:t>
            </a:r>
            <a:r>
              <a:rPr lang="en-US" sz="2800" dirty="0">
                <a:latin typeface="+mj-lt"/>
              </a:rPr>
              <a:t> o </a:t>
            </a:r>
            <a:r>
              <a:rPr lang="en-US" sz="2800" dirty="0" err="1">
                <a:latin typeface="+mj-lt"/>
              </a:rPr>
              <a:t>pasiune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pentru</a:t>
            </a:r>
            <a:r>
              <a:rPr lang="en-US" sz="2800" dirty="0">
                <a:latin typeface="+mj-lt"/>
              </a:rPr>
              <a:t> mine, ci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un mod de </a:t>
            </a:r>
            <a:r>
              <a:rPr lang="en-US" sz="2800" dirty="0" err="1">
                <a:latin typeface="+mj-lt"/>
              </a:rPr>
              <a:t>viață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o </a:t>
            </a:r>
            <a:r>
              <a:rPr lang="en-US" sz="2800" dirty="0" err="1">
                <a:latin typeface="+mj-lt"/>
              </a:rPr>
              <a:t>sursă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inspirație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constantă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9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BC1D4-89BE-ACD0-A09E-B6F3295DBA64}"/>
              </a:ext>
            </a:extLst>
          </p:cNvPr>
          <p:cNvSpPr txBox="1"/>
          <p:nvPr/>
        </p:nvSpPr>
        <p:spPr>
          <a:xfrm>
            <a:off x="406400" y="304800"/>
            <a:ext cx="1156208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	</a:t>
            </a:r>
            <a:r>
              <a:rPr lang="en-US" sz="2300" dirty="0" err="1">
                <a:latin typeface="+mj-lt"/>
              </a:rPr>
              <a:t>Pentru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acest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proiect</a:t>
            </a:r>
            <a:r>
              <a:rPr lang="en-US" sz="2300" dirty="0">
                <a:latin typeface="+mj-lt"/>
              </a:rPr>
              <a:t>, </a:t>
            </a:r>
            <a:r>
              <a:rPr lang="ro-RO" sz="2300" dirty="0">
                <a:latin typeface="+mj-lt"/>
              </a:rPr>
              <a:t>am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propu</a:t>
            </a:r>
            <a:r>
              <a:rPr lang="ro-RO" sz="2300" dirty="0">
                <a:latin typeface="+mj-lt"/>
              </a:rPr>
              <a:t>s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explor</a:t>
            </a:r>
            <a:r>
              <a:rPr lang="ro-RO" sz="2300" dirty="0">
                <a:latin typeface="+mj-lt"/>
              </a:rPr>
              <a:t>ez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și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anali</a:t>
            </a:r>
            <a:r>
              <a:rPr lang="ro-RO" sz="2300" dirty="0">
                <a:latin typeface="+mj-lt"/>
              </a:rPr>
              <a:t>zez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datele</a:t>
            </a:r>
            <a:r>
              <a:rPr lang="en-US" sz="2300" dirty="0">
                <a:latin typeface="+mj-lt"/>
              </a:rPr>
              <a:t> din </a:t>
            </a:r>
            <a:r>
              <a:rPr lang="en-US" sz="2300" dirty="0" err="1">
                <a:latin typeface="+mj-lt"/>
              </a:rPr>
              <a:t>mai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multe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surse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referitoare</a:t>
            </a:r>
            <a:r>
              <a:rPr lang="en-US" sz="2300" dirty="0">
                <a:latin typeface="+mj-lt"/>
              </a:rPr>
              <a:t> la </a:t>
            </a:r>
            <a:r>
              <a:rPr lang="en-US" sz="2300" dirty="0" err="1">
                <a:latin typeface="+mj-lt"/>
              </a:rPr>
              <a:t>fotbalul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feminin</a:t>
            </a:r>
            <a:r>
              <a:rPr lang="en-US" sz="2300" dirty="0">
                <a:latin typeface="+mj-lt"/>
              </a:rPr>
              <a:t>. Am </a:t>
            </a:r>
            <a:r>
              <a:rPr lang="en-US" sz="2300" dirty="0" err="1">
                <a:latin typeface="+mj-lt"/>
              </a:rPr>
              <a:t>trei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baze</a:t>
            </a:r>
            <a:r>
              <a:rPr lang="en-US" sz="2300" dirty="0">
                <a:latin typeface="+mj-lt"/>
              </a:rPr>
              <a:t> de date </a:t>
            </a:r>
            <a:r>
              <a:rPr lang="en-US" sz="2300" dirty="0" err="1">
                <a:latin typeface="+mj-lt"/>
              </a:rPr>
              <a:t>principale</a:t>
            </a:r>
            <a:r>
              <a:rPr lang="en-US" sz="2300" dirty="0">
                <a:latin typeface="+mj-lt"/>
              </a:rPr>
              <a:t>: "</a:t>
            </a:r>
            <a:r>
              <a:rPr lang="en-US" sz="2300" dirty="0" err="1">
                <a:latin typeface="+mj-lt"/>
              </a:rPr>
              <a:t>goalscorers</a:t>
            </a:r>
            <a:r>
              <a:rPr lang="en-US" sz="2300" dirty="0">
                <a:latin typeface="+mj-lt"/>
              </a:rPr>
              <a:t>", "result1" </a:t>
            </a:r>
            <a:r>
              <a:rPr lang="en-US" sz="2300" dirty="0" err="1">
                <a:latin typeface="+mj-lt"/>
              </a:rPr>
              <a:t>și</a:t>
            </a:r>
            <a:r>
              <a:rPr lang="en-US" sz="2300" dirty="0">
                <a:latin typeface="+mj-lt"/>
              </a:rPr>
              <a:t> "shootouts", care </a:t>
            </a:r>
            <a:r>
              <a:rPr lang="en-US" sz="2300" dirty="0" err="1">
                <a:latin typeface="+mj-lt"/>
              </a:rPr>
              <a:t>conțin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informații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despre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jucătoare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err="1">
                <a:latin typeface="+mj-lt"/>
              </a:rPr>
              <a:t>meciuri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și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rezultatele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acestora</a:t>
            </a:r>
            <a:r>
              <a:rPr lang="en-US" sz="2300" dirty="0">
                <a:latin typeface="+mj-lt"/>
              </a:rPr>
              <a:t>. </a:t>
            </a:r>
            <a:endParaRPr lang="ro-RO" sz="2300" dirty="0">
              <a:latin typeface="+mj-lt"/>
            </a:endParaRPr>
          </a:p>
          <a:p>
            <a:r>
              <a:rPr lang="ro-RO" sz="2300" dirty="0">
                <a:latin typeface="+mj-lt"/>
              </a:rPr>
              <a:t>	</a:t>
            </a:r>
            <a:r>
              <a:rPr lang="en-US" sz="2300" dirty="0">
                <a:latin typeface="+mj-lt"/>
              </a:rPr>
              <a:t>• </a:t>
            </a:r>
            <a:r>
              <a:rPr lang="en-US" sz="2300" dirty="0" err="1">
                <a:latin typeface="+mj-lt"/>
              </a:rPr>
              <a:t>Baza</a:t>
            </a:r>
            <a:r>
              <a:rPr lang="en-US" sz="2300" dirty="0">
                <a:latin typeface="+mj-lt"/>
              </a:rPr>
              <a:t> de date “</a:t>
            </a:r>
            <a:r>
              <a:rPr lang="en-US" sz="2300" dirty="0" err="1">
                <a:latin typeface="+mj-lt"/>
              </a:rPr>
              <a:t>goalscorers</a:t>
            </a:r>
            <a:r>
              <a:rPr lang="en-US" sz="2300" dirty="0">
                <a:latin typeface="+mj-lt"/>
              </a:rPr>
              <a:t>”: </a:t>
            </a:r>
            <a:r>
              <a:rPr lang="en-US" sz="2300" dirty="0" err="1">
                <a:latin typeface="+mj-lt"/>
              </a:rPr>
              <a:t>această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bază</a:t>
            </a:r>
            <a:r>
              <a:rPr lang="en-US" sz="2300" dirty="0">
                <a:latin typeface="+mj-lt"/>
              </a:rPr>
              <a:t> de date </a:t>
            </a:r>
            <a:r>
              <a:rPr lang="en-US" sz="2300" dirty="0" err="1">
                <a:latin typeface="+mj-lt"/>
              </a:rPr>
              <a:t>conține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informații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despre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marcatorii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golurilor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meciurile</a:t>
            </a:r>
            <a:r>
              <a:rPr lang="en-US" sz="2300" dirty="0">
                <a:latin typeface="+mj-lt"/>
              </a:rPr>
              <a:t> de </a:t>
            </a:r>
            <a:r>
              <a:rPr lang="en-US" sz="2300" dirty="0" err="1">
                <a:latin typeface="+mj-lt"/>
              </a:rPr>
              <a:t>fotbal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feminin</a:t>
            </a:r>
            <a:r>
              <a:rPr lang="en-US" sz="2300" dirty="0">
                <a:latin typeface="+mj-lt"/>
              </a:rPr>
              <a:t>. </a:t>
            </a:r>
            <a:r>
              <a:rPr lang="en-US" sz="2300" dirty="0" err="1">
                <a:latin typeface="+mj-lt"/>
              </a:rPr>
              <a:t>Fiecare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înregistrare</a:t>
            </a:r>
            <a:r>
              <a:rPr lang="en-US" sz="2300" dirty="0">
                <a:latin typeface="+mj-lt"/>
              </a:rPr>
              <a:t> include: Data </a:t>
            </a:r>
            <a:r>
              <a:rPr lang="en-US" sz="2300" dirty="0" err="1">
                <a:latin typeface="+mj-lt"/>
              </a:rPr>
              <a:t>meciului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gazdă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home_team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oaspete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away_team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care a </a:t>
            </a:r>
            <a:r>
              <a:rPr lang="en-US" sz="2300" dirty="0" err="1">
                <a:latin typeface="+mj-lt"/>
              </a:rPr>
              <a:t>marcat</a:t>
            </a:r>
            <a:r>
              <a:rPr lang="en-US" sz="2300" dirty="0">
                <a:latin typeface="+mj-lt"/>
              </a:rPr>
              <a:t> (team), </a:t>
            </a:r>
            <a:r>
              <a:rPr lang="en-US" sz="2300" dirty="0" err="1">
                <a:latin typeface="+mj-lt"/>
              </a:rPr>
              <a:t>Numele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marcatorului</a:t>
            </a:r>
            <a:r>
              <a:rPr lang="en-US" sz="2300" dirty="0">
                <a:latin typeface="+mj-lt"/>
              </a:rPr>
              <a:t> (scorer), </a:t>
            </a:r>
            <a:r>
              <a:rPr lang="en-US" sz="2300" dirty="0" err="1">
                <a:latin typeface="+mj-lt"/>
              </a:rPr>
              <a:t>Minutul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</a:t>
            </a:r>
            <a:r>
              <a:rPr lang="en-US" sz="2300" dirty="0">
                <a:latin typeface="+mj-lt"/>
              </a:rPr>
              <a:t> care a </a:t>
            </a:r>
            <a:r>
              <a:rPr lang="en-US" sz="2300" dirty="0" err="1">
                <a:latin typeface="+mj-lt"/>
              </a:rPr>
              <a:t>fost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marcat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golul</a:t>
            </a:r>
            <a:r>
              <a:rPr lang="en-US" sz="2300" dirty="0">
                <a:latin typeface="+mj-lt"/>
              </a:rPr>
              <a:t> (minute), </a:t>
            </a:r>
            <a:r>
              <a:rPr lang="en-US" sz="2300" dirty="0" err="1">
                <a:latin typeface="+mj-lt"/>
              </a:rPr>
              <a:t>Dacă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golul</a:t>
            </a:r>
            <a:r>
              <a:rPr lang="en-US" sz="2300" dirty="0">
                <a:latin typeface="+mj-lt"/>
              </a:rPr>
              <a:t> a </a:t>
            </a:r>
            <a:r>
              <a:rPr lang="en-US" sz="2300" dirty="0" err="1">
                <a:latin typeface="+mj-lt"/>
              </a:rPr>
              <a:t>fost</a:t>
            </a:r>
            <a:r>
              <a:rPr lang="en-US" sz="2300" dirty="0">
                <a:latin typeface="+mj-lt"/>
              </a:rPr>
              <a:t> un </a:t>
            </a:r>
            <a:r>
              <a:rPr lang="en-US" sz="2300" dirty="0" err="1">
                <a:latin typeface="+mj-lt"/>
              </a:rPr>
              <a:t>autogol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own_goal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Dacă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golul</a:t>
            </a:r>
            <a:r>
              <a:rPr lang="en-US" sz="2300" dirty="0">
                <a:latin typeface="+mj-lt"/>
              </a:rPr>
              <a:t> a </a:t>
            </a:r>
            <a:r>
              <a:rPr lang="en-US" sz="2300" dirty="0" err="1">
                <a:latin typeface="+mj-lt"/>
              </a:rPr>
              <a:t>fost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marcat</a:t>
            </a:r>
            <a:r>
              <a:rPr lang="en-US" sz="2300" dirty="0">
                <a:latin typeface="+mj-lt"/>
              </a:rPr>
              <a:t> din penalty (penalty). </a:t>
            </a:r>
            <a:endParaRPr lang="ro-RO" sz="2300" dirty="0">
              <a:latin typeface="+mj-lt"/>
            </a:endParaRPr>
          </a:p>
          <a:p>
            <a:r>
              <a:rPr lang="ro-RO" sz="2300" dirty="0">
                <a:latin typeface="+mj-lt"/>
              </a:rPr>
              <a:t>	</a:t>
            </a:r>
            <a:r>
              <a:rPr lang="en-US" sz="2300" dirty="0">
                <a:latin typeface="+mj-lt"/>
              </a:rPr>
              <a:t>• </a:t>
            </a:r>
            <a:r>
              <a:rPr lang="en-US" sz="2300" dirty="0" err="1">
                <a:latin typeface="+mj-lt"/>
              </a:rPr>
              <a:t>Baza</a:t>
            </a:r>
            <a:r>
              <a:rPr lang="en-US" sz="2300" dirty="0">
                <a:latin typeface="+mj-lt"/>
              </a:rPr>
              <a:t> de date ”result1”: </a:t>
            </a:r>
            <a:r>
              <a:rPr lang="en-US" sz="2300" dirty="0" err="1">
                <a:latin typeface="+mj-lt"/>
              </a:rPr>
              <a:t>această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bază</a:t>
            </a:r>
            <a:r>
              <a:rPr lang="en-US" sz="2300" dirty="0">
                <a:latin typeface="+mj-lt"/>
              </a:rPr>
              <a:t> de date </a:t>
            </a:r>
            <a:r>
              <a:rPr lang="en-US" sz="2300" dirty="0" err="1">
                <a:latin typeface="+mj-lt"/>
              </a:rPr>
              <a:t>conține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rezultatele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meciurilor</a:t>
            </a:r>
            <a:r>
              <a:rPr lang="en-US" sz="2300" dirty="0">
                <a:latin typeface="+mj-lt"/>
              </a:rPr>
              <a:t> de </a:t>
            </a:r>
            <a:r>
              <a:rPr lang="en-US" sz="2300" dirty="0" err="1">
                <a:latin typeface="+mj-lt"/>
              </a:rPr>
              <a:t>fotbal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feminin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între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echipele</a:t>
            </a:r>
            <a:r>
              <a:rPr lang="en-US" sz="2300" dirty="0">
                <a:latin typeface="+mj-lt"/>
              </a:rPr>
              <a:t> de </a:t>
            </a:r>
            <a:r>
              <a:rPr lang="en-US" sz="2300" dirty="0" err="1">
                <a:latin typeface="+mj-lt"/>
              </a:rPr>
              <a:t>acasă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și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echipele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oaspete</a:t>
            </a:r>
            <a:r>
              <a:rPr lang="en-US" sz="2300" dirty="0">
                <a:latin typeface="+mj-lt"/>
              </a:rPr>
              <a:t>. </a:t>
            </a:r>
            <a:r>
              <a:rPr lang="en-US" sz="2300" dirty="0" err="1">
                <a:latin typeface="+mj-lt"/>
              </a:rPr>
              <a:t>Informațiile</a:t>
            </a:r>
            <a:r>
              <a:rPr lang="en-US" sz="2300" dirty="0">
                <a:latin typeface="+mj-lt"/>
              </a:rPr>
              <a:t> include: Data </a:t>
            </a:r>
            <a:r>
              <a:rPr lang="en-US" sz="2300" dirty="0" err="1">
                <a:latin typeface="+mj-lt"/>
              </a:rPr>
              <a:t>meciului</a:t>
            </a:r>
            <a:r>
              <a:rPr lang="en-US" sz="2300" dirty="0">
                <a:latin typeface="+mj-lt"/>
              </a:rPr>
              <a:t> (date),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gazdă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home_team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oaspete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away_team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Scorul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echipei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gazdă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home_score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Scorul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echipei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oaspete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away_score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Turneul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cadrul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căruia</a:t>
            </a:r>
            <a:r>
              <a:rPr lang="en-US" sz="2300" dirty="0">
                <a:latin typeface="+mj-lt"/>
              </a:rPr>
              <a:t> s-a </a:t>
            </a:r>
            <a:r>
              <a:rPr lang="en-US" sz="2300" dirty="0" err="1">
                <a:latin typeface="+mj-lt"/>
              </a:rPr>
              <a:t>desfășurat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meciul</a:t>
            </a:r>
            <a:r>
              <a:rPr lang="en-US" sz="2300" dirty="0">
                <a:latin typeface="+mj-lt"/>
              </a:rPr>
              <a:t> (tour0ment) (de </a:t>
            </a:r>
            <a:r>
              <a:rPr lang="en-US" sz="2300" dirty="0" err="1">
                <a:latin typeface="+mj-lt"/>
              </a:rPr>
              <a:t>exemplu</a:t>
            </a:r>
            <a:r>
              <a:rPr lang="en-US" sz="2300" dirty="0">
                <a:latin typeface="+mj-lt"/>
              </a:rPr>
              <a:t>, Euro </a:t>
            </a:r>
            <a:r>
              <a:rPr lang="en-US" sz="2300" dirty="0" err="1">
                <a:latin typeface="+mj-lt"/>
              </a:rPr>
              <a:t>sau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Cupa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Mondială</a:t>
            </a:r>
            <a:r>
              <a:rPr lang="en-US" sz="2300" dirty="0">
                <a:latin typeface="+mj-lt"/>
              </a:rPr>
              <a:t>). </a:t>
            </a:r>
            <a:endParaRPr lang="ro-RO" sz="2300" dirty="0">
              <a:latin typeface="+mj-lt"/>
            </a:endParaRPr>
          </a:p>
          <a:p>
            <a:r>
              <a:rPr lang="ro-RO" sz="2300" dirty="0">
                <a:latin typeface="+mj-lt"/>
              </a:rPr>
              <a:t>	</a:t>
            </a:r>
            <a:r>
              <a:rPr lang="en-US" sz="2300" dirty="0">
                <a:latin typeface="+mj-lt"/>
              </a:rPr>
              <a:t>• </a:t>
            </a:r>
            <a:r>
              <a:rPr lang="en-US" sz="2300" dirty="0" err="1">
                <a:latin typeface="+mj-lt"/>
              </a:rPr>
              <a:t>Baza</a:t>
            </a:r>
            <a:r>
              <a:rPr lang="en-US" sz="2300" dirty="0">
                <a:latin typeface="+mj-lt"/>
              </a:rPr>
              <a:t> de date “shootouts”: </a:t>
            </a:r>
            <a:r>
              <a:rPr lang="en-US" sz="2300" dirty="0" err="1">
                <a:latin typeface="+mj-lt"/>
              </a:rPr>
              <a:t>această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bază</a:t>
            </a:r>
            <a:r>
              <a:rPr lang="en-US" sz="2300" dirty="0">
                <a:latin typeface="+mj-lt"/>
              </a:rPr>
              <a:t> de date </a:t>
            </a:r>
            <a:r>
              <a:rPr lang="en-US" sz="2300" dirty="0" err="1">
                <a:latin typeface="+mj-lt"/>
              </a:rPr>
              <a:t>conține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informații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despre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meciurile</a:t>
            </a:r>
            <a:r>
              <a:rPr lang="en-US" sz="2300" dirty="0">
                <a:latin typeface="+mj-lt"/>
              </a:rPr>
              <a:t> care s au </a:t>
            </a:r>
            <a:r>
              <a:rPr lang="en-US" sz="2300" dirty="0" err="1">
                <a:latin typeface="+mj-lt"/>
              </a:rPr>
              <a:t>decis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prin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loviturile</a:t>
            </a:r>
            <a:r>
              <a:rPr lang="en-US" sz="2300" dirty="0">
                <a:latin typeface="+mj-lt"/>
              </a:rPr>
              <a:t> de </a:t>
            </a:r>
            <a:r>
              <a:rPr lang="en-US" sz="2300" dirty="0" err="1">
                <a:latin typeface="+mj-lt"/>
              </a:rPr>
              <a:t>departajare</a:t>
            </a:r>
            <a:r>
              <a:rPr lang="en-US" sz="2300" dirty="0">
                <a:latin typeface="+mj-lt"/>
              </a:rPr>
              <a:t>. </a:t>
            </a:r>
            <a:r>
              <a:rPr lang="en-US" sz="2300" dirty="0" err="1">
                <a:latin typeface="+mj-lt"/>
              </a:rPr>
              <a:t>Fiecare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înregistrare</a:t>
            </a:r>
            <a:r>
              <a:rPr lang="en-US" sz="2300" dirty="0">
                <a:latin typeface="+mj-lt"/>
              </a:rPr>
              <a:t> include: Data </a:t>
            </a:r>
            <a:r>
              <a:rPr lang="en-US" sz="2300" dirty="0" err="1">
                <a:latin typeface="+mj-lt"/>
              </a:rPr>
              <a:t>meciului</a:t>
            </a:r>
            <a:r>
              <a:rPr lang="en-US" sz="2300" dirty="0">
                <a:latin typeface="+mj-lt"/>
              </a:rPr>
              <a:t>(date),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gazdă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home_team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oaspete</a:t>
            </a:r>
            <a:r>
              <a:rPr lang="en-US" sz="2300" dirty="0">
                <a:latin typeface="+mj-lt"/>
              </a:rPr>
              <a:t> (</a:t>
            </a:r>
            <a:r>
              <a:rPr lang="en-US" sz="2300" dirty="0" err="1">
                <a:latin typeface="+mj-lt"/>
              </a:rPr>
              <a:t>away_team</a:t>
            </a:r>
            <a:r>
              <a:rPr lang="en-US" sz="2300" dirty="0">
                <a:latin typeface="+mj-lt"/>
              </a:rPr>
              <a:t>), </a:t>
            </a:r>
            <a:r>
              <a:rPr lang="en-US" sz="2300" dirty="0" err="1">
                <a:latin typeface="+mj-lt"/>
              </a:rPr>
              <a:t>Echipa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câștigătoare</a:t>
            </a:r>
            <a:r>
              <a:rPr lang="en-US" sz="2300" dirty="0">
                <a:latin typeface="+mj-lt"/>
              </a:rPr>
              <a:t> (winner). </a:t>
            </a:r>
          </a:p>
        </p:txBody>
      </p:sp>
    </p:spTree>
    <p:extLst>
      <p:ext uri="{BB962C8B-B14F-4D97-AF65-F5344CB8AC3E}">
        <p14:creationId xmlns:p14="http://schemas.microsoft.com/office/powerpoint/2010/main" val="30519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D5CDC-F361-C643-FEC2-F11CD5A0FCDF}"/>
              </a:ext>
            </a:extLst>
          </p:cNvPr>
          <p:cNvSpPr txBox="1"/>
          <p:nvPr/>
        </p:nvSpPr>
        <p:spPr>
          <a:xfrm>
            <a:off x="314960" y="233680"/>
            <a:ext cx="11663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o-RO" dirty="0"/>
              <a:t>	</a:t>
            </a:r>
            <a:r>
              <a:rPr lang="ro-RO" sz="2400" dirty="0">
                <a:latin typeface="+mj-lt"/>
              </a:rPr>
              <a:t>P</a:t>
            </a:r>
            <a:r>
              <a:rPr lang="en-US" sz="2400" dirty="0" err="1">
                <a:latin typeface="+mj-lt"/>
              </a:rPr>
              <a:t>rimul</a:t>
            </a:r>
            <a:r>
              <a:rPr lang="en-US" sz="2400" dirty="0">
                <a:latin typeface="+mj-lt"/>
              </a:rPr>
              <a:t> pas </a:t>
            </a:r>
            <a:r>
              <a:rPr lang="en-US" sz="2400" dirty="0" err="1">
                <a:latin typeface="+mj-lt"/>
              </a:rPr>
              <a:t>în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pregătirea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datelor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este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curățarea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acestora</a:t>
            </a:r>
            <a:r>
              <a:rPr lang="en-US" sz="2400" dirty="0">
                <a:latin typeface="+mj-lt"/>
              </a:rPr>
              <a:t>. Am </a:t>
            </a:r>
            <a:r>
              <a:rPr lang="en-US" sz="2400" dirty="0" err="1">
                <a:latin typeface="+mj-lt"/>
              </a:rPr>
              <a:t>identificat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eliminat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valorile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lipsă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dublurile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erorile</a:t>
            </a:r>
            <a:r>
              <a:rPr lang="en-US" sz="2400" dirty="0">
                <a:latin typeface="+mj-lt"/>
              </a:rPr>
              <a:t> din </a:t>
            </a:r>
            <a:r>
              <a:rPr lang="en-US" sz="2400" dirty="0" err="1">
                <a:latin typeface="+mj-lt"/>
              </a:rPr>
              <a:t>înregistrările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bazelor</a:t>
            </a:r>
            <a:r>
              <a:rPr lang="en-US" sz="2400" dirty="0">
                <a:latin typeface="+mj-lt"/>
              </a:rPr>
              <a:t> de date "</a:t>
            </a:r>
            <a:r>
              <a:rPr lang="en-US" sz="2400" dirty="0" err="1">
                <a:latin typeface="+mj-lt"/>
              </a:rPr>
              <a:t>goalscorers</a:t>
            </a:r>
            <a:r>
              <a:rPr lang="en-US" sz="2400" dirty="0">
                <a:latin typeface="+mj-lt"/>
              </a:rPr>
              <a:t>", "result1"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"shootouts" </a:t>
            </a:r>
            <a:r>
              <a:rPr lang="en-US" sz="2400" dirty="0" err="1">
                <a:latin typeface="+mj-lt"/>
              </a:rPr>
              <a:t>făcând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aceste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modificări</a:t>
            </a:r>
            <a:r>
              <a:rPr lang="en-US" sz="2400" dirty="0">
                <a:latin typeface="+mj-lt"/>
              </a:rPr>
              <a:t> in </a:t>
            </a:r>
            <a:r>
              <a:rPr lang="en-US" sz="2400" dirty="0" err="1">
                <a:latin typeface="+mj-lt"/>
              </a:rPr>
              <a:t>bazele</a:t>
            </a:r>
            <a:r>
              <a:rPr lang="en-US" sz="2400" dirty="0">
                <a:latin typeface="+mj-lt"/>
              </a:rPr>
              <a:t> de date </a:t>
            </a:r>
            <a:r>
              <a:rPr lang="en-US" sz="2400" dirty="0" err="1">
                <a:latin typeface="+mj-lt"/>
              </a:rPr>
              <a:t>propriu-zise</a:t>
            </a:r>
            <a:r>
              <a:rPr lang="en-US" sz="2400" dirty="0">
                <a:latin typeface="+mj-lt"/>
              </a:rPr>
              <a:t>. </a:t>
            </a:r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Am </a:t>
            </a:r>
            <a:r>
              <a:rPr lang="en-US" sz="2400" dirty="0" err="1">
                <a:latin typeface="+mj-lt"/>
              </a:rPr>
              <a:t>transformat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datele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le face </a:t>
            </a:r>
            <a:r>
              <a:rPr lang="en-US" sz="2400" dirty="0" err="1">
                <a:latin typeface="+mj-lt"/>
              </a:rPr>
              <a:t>compatibile</a:t>
            </a:r>
            <a:r>
              <a:rPr lang="en-US" sz="2400" dirty="0">
                <a:latin typeface="+mj-lt"/>
              </a:rPr>
              <a:t> cu </a:t>
            </a:r>
            <a:r>
              <a:rPr lang="en-US" sz="2400" dirty="0" err="1">
                <a:latin typeface="+mj-lt"/>
              </a:rPr>
              <a:t>analizele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ulterioare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Aceasta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inclus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conversia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formatelor</a:t>
            </a:r>
            <a:r>
              <a:rPr lang="en-US" sz="2400" dirty="0">
                <a:latin typeface="+mj-lt"/>
              </a:rPr>
              <a:t> de date, </a:t>
            </a:r>
            <a:r>
              <a:rPr lang="en-US" sz="2400" dirty="0" err="1">
                <a:latin typeface="+mj-lt"/>
              </a:rPr>
              <a:t>normalizarea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valorilor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numerice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codificarea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variabilelor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categorice</a:t>
            </a:r>
            <a:r>
              <a:rPr lang="en-US" sz="2400" dirty="0">
                <a:latin typeface="+mj-lt"/>
              </a:rPr>
              <a:t>. RapidMiner </a:t>
            </a:r>
            <a:r>
              <a:rPr lang="en-US" sz="2400" dirty="0" err="1">
                <a:latin typeface="+mj-lt"/>
              </a:rPr>
              <a:t>facilitează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aceste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transformări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prin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operatorii</a:t>
            </a:r>
            <a:r>
              <a:rPr lang="en-US" sz="2400" dirty="0">
                <a:latin typeface="+mj-lt"/>
              </a:rPr>
              <a:t> "Nominal to Numerical" precum </a:t>
            </a:r>
            <a:r>
              <a:rPr lang="en-US" sz="2400" dirty="0" err="1">
                <a:latin typeface="+mj-lt"/>
              </a:rPr>
              <a:t>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modificările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specifice</a:t>
            </a:r>
            <a:r>
              <a:rPr lang="en-US" sz="2400" dirty="0">
                <a:latin typeface="+mj-lt"/>
              </a:rPr>
              <a:t> pe care le-am </a:t>
            </a:r>
            <a:r>
              <a:rPr lang="en-US" sz="2400" dirty="0" err="1">
                <a:latin typeface="+mj-lt"/>
              </a:rPr>
              <a:t>făcut</a:t>
            </a:r>
            <a:r>
              <a:rPr lang="en-US" sz="2400" dirty="0">
                <a:latin typeface="+mj-lt"/>
              </a:rPr>
              <a:t> in </a:t>
            </a:r>
            <a:r>
              <a:rPr lang="en-US" sz="2400" dirty="0" err="1">
                <a:latin typeface="+mj-lt"/>
              </a:rPr>
              <a:t>bazele</a:t>
            </a:r>
            <a:r>
              <a:rPr lang="en-US" sz="2400" dirty="0">
                <a:latin typeface="+mj-lt"/>
              </a:rPr>
              <a:t> de date. </a:t>
            </a:r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	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găsi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jucătoarele</a:t>
            </a:r>
            <a:r>
              <a:rPr lang="en-US" sz="2400" dirty="0">
                <a:latin typeface="+mj-lt"/>
              </a:rPr>
              <a:t> cu </a:t>
            </a:r>
            <a:r>
              <a:rPr lang="en-US" sz="2400" dirty="0" err="1">
                <a:latin typeface="+mj-lt"/>
              </a:rPr>
              <a:t>performanțe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notabile</a:t>
            </a:r>
            <a:r>
              <a:rPr lang="en-US" sz="2400" dirty="0">
                <a:latin typeface="+mj-lt"/>
              </a:rPr>
              <a:t>, am </a:t>
            </a:r>
            <a:r>
              <a:rPr lang="en-US" sz="2400" dirty="0" err="1">
                <a:latin typeface="+mj-lt"/>
              </a:rPr>
              <a:t>realizat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agregări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filtre</a:t>
            </a:r>
            <a:r>
              <a:rPr lang="en-US" sz="2400" dirty="0">
                <a:latin typeface="+mj-lt"/>
              </a:rPr>
              <a:t>. Am </a:t>
            </a:r>
            <a:r>
              <a:rPr lang="en-US" sz="2400" dirty="0" err="1">
                <a:latin typeface="+mj-lt"/>
              </a:rPr>
              <a:t>folosit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operatorul</a:t>
            </a:r>
            <a:r>
              <a:rPr lang="en-US" sz="2400" dirty="0">
                <a:latin typeface="+mj-lt"/>
              </a:rPr>
              <a:t> "Aggregate"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calcula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numărul</a:t>
            </a:r>
            <a:r>
              <a:rPr lang="en-US" sz="2400" dirty="0">
                <a:latin typeface="+mj-lt"/>
              </a:rPr>
              <a:t> total de </a:t>
            </a:r>
            <a:r>
              <a:rPr lang="en-US" sz="2400" dirty="0" err="1">
                <a:latin typeface="+mj-lt"/>
              </a:rPr>
              <a:t>goluri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marcate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fiecare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jucătoare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operatorul</a:t>
            </a:r>
            <a:r>
              <a:rPr lang="en-US" sz="2400" dirty="0">
                <a:latin typeface="+mj-lt"/>
              </a:rPr>
              <a:t> "Filter Examples"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extrage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jucătoarele</a:t>
            </a:r>
            <a:r>
              <a:rPr lang="en-US" sz="2400" dirty="0">
                <a:latin typeface="+mj-lt"/>
              </a:rPr>
              <a:t> cu</a:t>
            </a:r>
            <a:r>
              <a:rPr lang="ro-RO" sz="2400" dirty="0">
                <a:latin typeface="+mj-lt"/>
              </a:rPr>
              <a:t> peste sau sub 10 goluri</a:t>
            </a:r>
            <a:r>
              <a:rPr lang="en-US" sz="2400" dirty="0">
                <a:latin typeface="+mj-lt"/>
              </a:rPr>
              <a:t>. </a:t>
            </a:r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 	Și in ultimul rand,  a</a:t>
            </a:r>
            <a:r>
              <a:rPr lang="en-US" sz="2400" dirty="0">
                <a:latin typeface="+mj-lt"/>
              </a:rPr>
              <a:t>m </a:t>
            </a:r>
            <a:r>
              <a:rPr lang="en-US" sz="2400" dirty="0" err="1">
                <a:latin typeface="+mj-lt"/>
              </a:rPr>
              <a:t>dezvoltat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modele</a:t>
            </a:r>
            <a:r>
              <a:rPr lang="en-US" sz="2400" dirty="0">
                <a:latin typeface="+mj-lt"/>
              </a:rPr>
              <a:t> predictive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anticipa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rezultatele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meciurilor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viitoare</a:t>
            </a:r>
            <a:r>
              <a:rPr lang="en-US" sz="2400" dirty="0">
                <a:latin typeface="+mj-lt"/>
              </a:rPr>
              <a:t>. Am </a:t>
            </a:r>
            <a:r>
              <a:rPr lang="en-US" sz="2400" dirty="0" err="1">
                <a:latin typeface="+mj-lt"/>
              </a:rPr>
              <a:t>utilizat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algoritmi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clasificare</a:t>
            </a:r>
            <a:r>
              <a:rPr lang="en-US" sz="2400" dirty="0">
                <a:latin typeface="+mj-lt"/>
              </a:rPr>
              <a:t>, precum Decision Trees, Random Forests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Gradient Boosted Trees,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crea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aceste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modele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Operatorii</a:t>
            </a:r>
            <a:r>
              <a:rPr lang="en-US" sz="2400" dirty="0">
                <a:latin typeface="+mj-lt"/>
              </a:rPr>
              <a:t> "Decision Tree", "Random Forest"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“Gradient Boosted Trees” din RapidMiner au </a:t>
            </a:r>
            <a:r>
              <a:rPr lang="en-US" sz="2400" dirty="0" err="1">
                <a:latin typeface="+mj-lt"/>
              </a:rPr>
              <a:t>fost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folosiți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pentru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antrenarea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validarea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modelelor</a:t>
            </a:r>
            <a:r>
              <a:rPr lang="en-US" sz="24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98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FB6DB-D26B-3CB5-FBF8-8604AFE3D4EF}"/>
              </a:ext>
            </a:extLst>
          </p:cNvPr>
          <p:cNvSpPr txBox="1"/>
          <p:nvPr/>
        </p:nvSpPr>
        <p:spPr>
          <a:xfrm>
            <a:off x="314960" y="345440"/>
            <a:ext cx="116128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S-au </a:t>
            </a:r>
            <a:r>
              <a:rPr lang="en-US" sz="2800" dirty="0" err="1">
                <a:latin typeface="+mj-lt"/>
              </a:rPr>
              <a:t>dezvoltat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trei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modele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predicție</a:t>
            </a:r>
            <a:r>
              <a:rPr lang="en-US" sz="2800" dirty="0">
                <a:latin typeface="+mj-lt"/>
              </a:rPr>
              <a:t>: arbore de </a:t>
            </a:r>
            <a:r>
              <a:rPr lang="en-US" sz="2800" dirty="0" err="1">
                <a:latin typeface="+mj-lt"/>
              </a:rPr>
              <a:t>decizie</a:t>
            </a:r>
            <a:r>
              <a:rPr lang="en-US" sz="2800" dirty="0">
                <a:latin typeface="+mj-lt"/>
              </a:rPr>
              <a:t> (Decision Tree</a:t>
            </a:r>
            <a:r>
              <a:rPr lang="ro-RO" sz="2800" dirty="0">
                <a:latin typeface="+mj-lt"/>
              </a:rPr>
              <a:t> cu acuratețe de 26%</a:t>
            </a:r>
            <a:r>
              <a:rPr lang="en-US" sz="2800" dirty="0">
                <a:latin typeface="+mj-lt"/>
              </a:rPr>
              <a:t>), </a:t>
            </a:r>
            <a:r>
              <a:rPr lang="ro-RO" sz="2800" dirty="0">
                <a:latin typeface="+mj-lt"/>
              </a:rPr>
              <a:t>p</a:t>
            </a:r>
            <a:r>
              <a:rPr lang="en-US" sz="2800" dirty="0" err="1">
                <a:latin typeface="+mj-lt"/>
              </a:rPr>
              <a:t>ădure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aleatorie</a:t>
            </a:r>
            <a:r>
              <a:rPr lang="ro-RO" sz="2800" dirty="0">
                <a:latin typeface="+mj-lt"/>
              </a:rPr>
              <a:t>(Random Forest cu acuratețe de 26%)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Gradient Boosted Trees (GBT</a:t>
            </a:r>
            <a:r>
              <a:rPr lang="ro-RO" sz="2800" dirty="0">
                <a:latin typeface="+mj-lt"/>
              </a:rPr>
              <a:t> cu acuratețe de 75%</a:t>
            </a:r>
            <a:r>
              <a:rPr lang="en-US" sz="2800" dirty="0">
                <a:latin typeface="+mj-lt"/>
              </a:rPr>
              <a:t>). </a:t>
            </a:r>
            <a:r>
              <a:rPr lang="en-US" sz="2800" dirty="0" err="1">
                <a:latin typeface="+mj-lt"/>
              </a:rPr>
              <a:t>Deși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modele</a:t>
            </a:r>
            <a:r>
              <a:rPr lang="en-US" sz="2800" dirty="0">
                <a:latin typeface="+mj-lt"/>
              </a:rPr>
              <a:t> nu au o </a:t>
            </a:r>
            <a:r>
              <a:rPr lang="en-US" sz="2800" dirty="0" err="1">
                <a:latin typeface="+mj-lt"/>
              </a:rPr>
              <a:t>optimizare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foarte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bună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ceea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privește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precizia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predicțiilor</a:t>
            </a:r>
            <a:r>
              <a:rPr lang="en-US" sz="2800" dirty="0">
                <a:latin typeface="+mj-lt"/>
              </a:rPr>
              <a:t>, </a:t>
            </a:r>
            <a:r>
              <a:rPr lang="ro-RO" sz="2800" dirty="0">
                <a:latin typeface="+mj-lt"/>
              </a:rPr>
              <a:t>am ales modelul cel mai optim dintre cele trei cu o incredere de doar 35.17%. Acesta fiind a</a:t>
            </a:r>
            <a:r>
              <a:rPr lang="en-US" sz="2800" dirty="0" err="1">
                <a:latin typeface="+mj-lt"/>
              </a:rPr>
              <a:t>lgoritmul</a:t>
            </a:r>
            <a:r>
              <a:rPr lang="en-US" sz="2800" dirty="0">
                <a:latin typeface="+mj-lt"/>
              </a:rPr>
              <a:t> de arbore de </a:t>
            </a:r>
            <a:r>
              <a:rPr lang="en-US" sz="2800" dirty="0" err="1">
                <a:latin typeface="+mj-lt"/>
              </a:rPr>
              <a:t>decizie</a:t>
            </a:r>
            <a:r>
              <a:rPr lang="ro-RO" sz="2800" dirty="0">
                <a:latin typeface="+mj-lt"/>
              </a:rPr>
              <a:t> care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analizează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caracteristicile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fiecărui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meci</a:t>
            </a:r>
            <a:r>
              <a:rPr lang="en-US" sz="2800" dirty="0">
                <a:latin typeface="+mj-lt"/>
              </a:rPr>
              <a:t>, cum </a:t>
            </a:r>
            <a:r>
              <a:rPr lang="en-US" sz="2800" dirty="0" err="1">
                <a:latin typeface="+mj-lt"/>
              </a:rPr>
              <a:t>ar</a:t>
            </a:r>
            <a:r>
              <a:rPr lang="en-US" sz="2800" dirty="0">
                <a:latin typeface="+mj-lt"/>
              </a:rPr>
              <a:t> fi </a:t>
            </a:r>
            <a:r>
              <a:rPr lang="en-US" sz="2800" dirty="0" err="1">
                <a:latin typeface="+mj-lt"/>
              </a:rPr>
              <a:t>țara</a:t>
            </a:r>
            <a:r>
              <a:rPr lang="en-US" sz="2800" dirty="0">
                <a:latin typeface="+mj-lt"/>
              </a:rPr>
              <a:t>, data </a:t>
            </a:r>
            <a:r>
              <a:rPr lang="en-US" sz="2800" dirty="0" err="1">
                <a:latin typeface="+mj-lt"/>
              </a:rPr>
              <a:t>meciului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scorul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pentru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 err="1">
                <a:latin typeface="+mj-lt"/>
              </a:rPr>
              <a:t>identifica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modele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reguli care </a:t>
            </a:r>
            <a:r>
              <a:rPr lang="en-US" sz="2800" dirty="0" err="1">
                <a:latin typeface="+mj-lt"/>
              </a:rPr>
              <a:t>să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prezică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calificarea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unei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echipe</a:t>
            </a:r>
            <a:r>
              <a:rPr lang="en-US" sz="2800" dirty="0">
                <a:latin typeface="+mj-lt"/>
              </a:rPr>
              <a:t> la UEFA Euro. </a:t>
            </a:r>
            <a:endParaRPr lang="ro-RO" sz="2800" dirty="0">
              <a:latin typeface="+mj-lt"/>
            </a:endParaRPr>
          </a:p>
          <a:p>
            <a:r>
              <a:rPr lang="ro-RO" sz="2800" dirty="0">
                <a:latin typeface="+mj-lt"/>
              </a:rPr>
              <a:t>	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ciuda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nivel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scăzut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încredere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modelul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prezice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evenimentul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asociat</a:t>
            </a:r>
            <a:r>
              <a:rPr lang="en-US" sz="2800" dirty="0">
                <a:latin typeface="+mj-lt"/>
              </a:rPr>
              <a:t> cu </a:t>
            </a:r>
            <a:r>
              <a:rPr lang="en-US" sz="2800" dirty="0" err="1">
                <a:latin typeface="+mj-lt"/>
              </a:rPr>
              <a:t>calificarea</a:t>
            </a:r>
            <a:r>
              <a:rPr lang="en-US" sz="2800" dirty="0">
                <a:latin typeface="+mj-lt"/>
              </a:rPr>
              <a:t> la UEFA Euro. </a:t>
            </a:r>
            <a:r>
              <a:rPr lang="en-US" sz="2800" dirty="0" err="1">
                <a:latin typeface="+mj-lt"/>
              </a:rPr>
              <a:t>Totuși</a:t>
            </a:r>
            <a:r>
              <a:rPr lang="en-US" sz="2800" dirty="0">
                <a:latin typeface="+mj-lt"/>
              </a:rPr>
              <a:t>, </a:t>
            </a:r>
            <a:r>
              <a:rPr lang="ro-RO" sz="2800" dirty="0">
                <a:latin typeface="+mj-lt"/>
              </a:rPr>
              <a:t>acest </a:t>
            </a:r>
            <a:r>
              <a:rPr lang="en-US" sz="2800" dirty="0" err="1">
                <a:latin typeface="+mj-lt"/>
              </a:rPr>
              <a:t>nivel</a:t>
            </a:r>
            <a:r>
              <a:rPr lang="ro-RO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de </a:t>
            </a:r>
            <a:r>
              <a:rPr lang="en-US" sz="2800" dirty="0" err="1">
                <a:latin typeface="+mj-lt"/>
              </a:rPr>
              <a:t>încredere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sugerează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modelul</a:t>
            </a:r>
            <a:r>
              <a:rPr lang="en-US" sz="2800" dirty="0">
                <a:latin typeface="+mj-lt"/>
              </a:rPr>
              <a:t> nu </a:t>
            </a:r>
            <a:r>
              <a:rPr lang="en-US" sz="2800" dirty="0" err="1">
                <a:latin typeface="+mj-lt"/>
              </a:rPr>
              <a:t>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foarte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sigur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această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predicție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valoarea</a:t>
            </a:r>
            <a:r>
              <a:rPr lang="en-US" sz="2800" dirty="0">
                <a:latin typeface="+mj-lt"/>
              </a:rPr>
              <a:t> '</a:t>
            </a:r>
            <a:r>
              <a:rPr lang="en-US" sz="2800" dirty="0" err="1">
                <a:latin typeface="+mj-lt"/>
              </a:rPr>
              <a:t>neutră</a:t>
            </a:r>
            <a:r>
              <a:rPr lang="en-US" sz="2800" dirty="0">
                <a:latin typeface="+mj-lt"/>
              </a:rPr>
              <a:t>' nu </a:t>
            </a:r>
            <a:r>
              <a:rPr lang="en-US" sz="2800" dirty="0" err="1">
                <a:latin typeface="+mj-lt"/>
              </a:rPr>
              <a:t>susține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această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decizie</a:t>
            </a:r>
            <a:r>
              <a:rPr lang="en-US" sz="2800" dirty="0">
                <a:latin typeface="+mj-lt"/>
              </a:rPr>
              <a:t>. Cu </a:t>
            </a:r>
            <a:r>
              <a:rPr lang="en-US" sz="2800" dirty="0" err="1">
                <a:latin typeface="+mj-lt"/>
              </a:rPr>
              <a:t>toate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acestea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atunci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când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modelul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indică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calificarea</a:t>
            </a:r>
            <a:r>
              <a:rPr lang="en-US" sz="2800" dirty="0">
                <a:latin typeface="+mj-lt"/>
              </a:rPr>
              <a:t> la UEFA Euro, </a:t>
            </a:r>
            <a:r>
              <a:rPr lang="en-US" sz="2800" dirty="0" err="1">
                <a:latin typeface="+mj-lt"/>
              </a:rPr>
              <a:t>acoperă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aproape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toate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cazurile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relevante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și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este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corect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aproximativ</a:t>
            </a:r>
            <a:r>
              <a:rPr lang="en-US" sz="2800" dirty="0">
                <a:latin typeface="+mj-lt"/>
              </a:rPr>
              <a:t> o </a:t>
            </a:r>
            <a:r>
              <a:rPr lang="en-US" sz="2800" dirty="0" err="1">
                <a:latin typeface="+mj-lt"/>
              </a:rPr>
              <a:t>treime</a:t>
            </a:r>
            <a:r>
              <a:rPr lang="en-US" sz="2800" dirty="0">
                <a:latin typeface="+mj-lt"/>
              </a:rPr>
              <a:t> din </a:t>
            </a:r>
            <a:r>
              <a:rPr lang="en-US" sz="2800" dirty="0" err="1">
                <a:latin typeface="+mj-lt"/>
              </a:rPr>
              <a:t>predicțiile</a:t>
            </a:r>
            <a:r>
              <a:rPr lang="en-US" sz="2800" dirty="0">
                <a:latin typeface="+mj-lt"/>
              </a:rPr>
              <a:t> sale </a:t>
            </a:r>
            <a:r>
              <a:rPr lang="en-US" sz="2800" dirty="0" err="1">
                <a:latin typeface="+mj-lt"/>
              </a:rPr>
              <a:t>pentru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această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clasă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6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65EE4-B348-A9E5-5746-B7D093B8761F}"/>
              </a:ext>
            </a:extLst>
          </p:cNvPr>
          <p:cNvSpPr txBox="1"/>
          <p:nvPr/>
        </p:nvSpPr>
        <p:spPr>
          <a:xfrm>
            <a:off x="243840" y="243840"/>
            <a:ext cx="11612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o-RO" sz="2000" dirty="0">
                <a:latin typeface="+mj-lt"/>
              </a:rPr>
              <a:t>În acest slide sunt prezentate rezultatele obținute in cadrul aplicației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rezolvarea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anomaliilor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baza</a:t>
            </a:r>
            <a:r>
              <a:rPr lang="en-US" sz="2000" dirty="0">
                <a:latin typeface="+mj-lt"/>
              </a:rPr>
              <a:t> de date, </a:t>
            </a:r>
            <a:r>
              <a:rPr lang="en-US" sz="2000" dirty="0" err="1">
                <a:latin typeface="+mj-lt"/>
              </a:rPr>
              <a:t>dezvoltarea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evaluarea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modelelor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predicție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clasificarea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golurilor</a:t>
            </a:r>
            <a:r>
              <a:rPr lang="en-US" sz="2000" dirty="0">
                <a:latin typeface="+mj-lt"/>
              </a:rPr>
              <a:t> date de </a:t>
            </a:r>
            <a:r>
              <a:rPr lang="en-US" sz="2000" dirty="0" err="1">
                <a:latin typeface="+mj-lt"/>
              </a:rPr>
              <a:t>către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jucătoare</a:t>
            </a:r>
            <a:r>
              <a:rPr lang="en-US" sz="2000" dirty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ro-RO" sz="2000" dirty="0">
                <a:latin typeface="+mj-lt"/>
              </a:rPr>
              <a:t>În continuare voi prezenta corelațiile celor 3 baze de date</a:t>
            </a:r>
            <a:r>
              <a:rPr lang="en-US" sz="2000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Din </a:t>
            </a:r>
            <a:r>
              <a:rPr lang="en-US" sz="2000" dirty="0" err="1">
                <a:latin typeface="+mj-lt"/>
              </a:rPr>
              <a:t>baza</a:t>
            </a:r>
            <a:r>
              <a:rPr lang="en-US" sz="2000" dirty="0">
                <a:latin typeface="+mj-lt"/>
              </a:rPr>
              <a:t> de date “</a:t>
            </a:r>
            <a:r>
              <a:rPr lang="en-US" sz="2000" dirty="0" err="1">
                <a:latin typeface="+mj-lt"/>
              </a:rPr>
              <a:t>goalscorers</a:t>
            </a:r>
            <a:r>
              <a:rPr lang="en-US" sz="2000" dirty="0">
                <a:latin typeface="+mj-lt"/>
              </a:rPr>
              <a:t>”: </a:t>
            </a:r>
            <a:r>
              <a:rPr lang="en-US" sz="2000" dirty="0" err="1">
                <a:latin typeface="+mj-lt"/>
              </a:rPr>
              <a:t>cea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mai</a:t>
            </a:r>
            <a:r>
              <a:rPr lang="en-US" sz="2000" dirty="0">
                <a:latin typeface="+mj-lt"/>
              </a:rPr>
              <a:t> mare </a:t>
            </a:r>
            <a:r>
              <a:rPr lang="en-US" sz="2000" dirty="0" err="1">
                <a:latin typeface="+mj-lt"/>
              </a:rPr>
              <a:t>corelație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între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variabilele</a:t>
            </a:r>
            <a:r>
              <a:rPr lang="en-US" sz="2000" dirty="0">
                <a:latin typeface="+mj-lt"/>
              </a:rPr>
              <a:t> “scorer”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“date” de 0.9316, </a:t>
            </a:r>
            <a:r>
              <a:rPr lang="en-US" sz="2000" dirty="0" err="1">
                <a:latin typeface="+mj-lt"/>
              </a:rPr>
              <a:t>iar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mai</a:t>
            </a:r>
            <a:r>
              <a:rPr lang="en-US" sz="2000" dirty="0">
                <a:latin typeface="+mj-lt"/>
              </a:rPr>
              <a:t> mica </a:t>
            </a:r>
            <a:r>
              <a:rPr lang="en-US" sz="2000" dirty="0" err="1">
                <a:latin typeface="+mj-lt"/>
              </a:rPr>
              <a:t>corela</a:t>
            </a:r>
            <a:r>
              <a:rPr lang="ro-RO" sz="2000" dirty="0">
                <a:latin typeface="+mj-lt"/>
              </a:rPr>
              <a:t>ție </a:t>
            </a:r>
            <a:r>
              <a:rPr lang="it-IT" sz="2000" dirty="0">
                <a:latin typeface="+mj-lt"/>
              </a:rPr>
              <a:t>este între variabilele “home_team” si “minute”</a:t>
            </a:r>
            <a:r>
              <a:rPr lang="ro-RO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de -0.0021</a:t>
            </a:r>
            <a:r>
              <a:rPr lang="ro-RO" sz="20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Din </a:t>
            </a:r>
            <a:r>
              <a:rPr lang="en-US" sz="2000" dirty="0" err="1">
                <a:latin typeface="+mj-lt"/>
              </a:rPr>
              <a:t>baza</a:t>
            </a:r>
            <a:r>
              <a:rPr lang="en-US" sz="2000" dirty="0">
                <a:latin typeface="+mj-lt"/>
              </a:rPr>
              <a:t> de date „result1”:</a:t>
            </a:r>
            <a:r>
              <a:rPr lang="ro-RO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mai</a:t>
            </a:r>
            <a:r>
              <a:rPr lang="en-US" sz="2000" dirty="0">
                <a:latin typeface="+mj-lt"/>
              </a:rPr>
              <a:t> mare </a:t>
            </a:r>
            <a:r>
              <a:rPr lang="en-US" sz="2000" dirty="0" err="1">
                <a:latin typeface="+mj-lt"/>
              </a:rPr>
              <a:t>corelație</a:t>
            </a:r>
            <a:r>
              <a:rPr lang="ro-RO" sz="2000" dirty="0">
                <a:latin typeface="+mj-lt"/>
              </a:rPr>
              <a:t> </a:t>
            </a:r>
            <a:r>
              <a:rPr lang="fr-FR" sz="2000" dirty="0">
                <a:latin typeface="+mj-lt"/>
              </a:rPr>
              <a:t>este </a:t>
            </a:r>
            <a:r>
              <a:rPr lang="fr-FR" sz="2000" dirty="0" err="1">
                <a:latin typeface="+mj-lt"/>
              </a:rPr>
              <a:t>între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variabilele</a:t>
            </a:r>
            <a:r>
              <a:rPr lang="fr-FR" sz="2000" dirty="0">
                <a:latin typeface="+mj-lt"/>
              </a:rPr>
              <a:t> “date” </a:t>
            </a:r>
            <a:r>
              <a:rPr lang="fr-FR" sz="2000" dirty="0" err="1">
                <a:latin typeface="+mj-lt"/>
              </a:rPr>
              <a:t>și</a:t>
            </a:r>
            <a:r>
              <a:rPr lang="fr-FR" sz="2000" dirty="0">
                <a:latin typeface="+mj-lt"/>
              </a:rPr>
              <a:t> “tour0ment”</a:t>
            </a:r>
            <a:r>
              <a:rPr lang="ro-RO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de 0.5501</a:t>
            </a:r>
            <a:r>
              <a:rPr lang="ro-RO" sz="2000" dirty="0">
                <a:latin typeface="+mj-lt"/>
              </a:rPr>
              <a:t>, iar cea mai mica corelație </a:t>
            </a:r>
            <a:r>
              <a:rPr lang="en-US" sz="2000" dirty="0" err="1">
                <a:latin typeface="+mj-lt"/>
              </a:rPr>
              <a:t>este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între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variabilele</a:t>
            </a:r>
            <a:r>
              <a:rPr lang="en-US" sz="2000" dirty="0">
                <a:latin typeface="+mj-lt"/>
              </a:rPr>
              <a:t> “date”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“neutral”</a:t>
            </a:r>
            <a:r>
              <a:rPr lang="ro-RO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de -0.0023</a:t>
            </a:r>
            <a:r>
              <a:rPr lang="ro-RO" sz="20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Din </a:t>
            </a:r>
            <a:r>
              <a:rPr lang="en-US" sz="2000" dirty="0" err="1">
                <a:latin typeface="+mj-lt"/>
              </a:rPr>
              <a:t>baza</a:t>
            </a:r>
            <a:r>
              <a:rPr lang="en-US" sz="2000" dirty="0">
                <a:latin typeface="+mj-lt"/>
              </a:rPr>
              <a:t> de date „shootouts”: </a:t>
            </a:r>
            <a:r>
              <a:rPr lang="en-US" sz="2000" dirty="0" err="1">
                <a:latin typeface="+mj-lt"/>
              </a:rPr>
              <a:t>Cea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mai</a:t>
            </a:r>
            <a:r>
              <a:rPr lang="en-US" sz="2000" dirty="0">
                <a:latin typeface="+mj-lt"/>
              </a:rPr>
              <a:t> mare </a:t>
            </a:r>
            <a:r>
              <a:rPr lang="en-US" sz="2000" dirty="0" err="1">
                <a:latin typeface="+mj-lt"/>
              </a:rPr>
              <a:t>corelație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între</a:t>
            </a:r>
            <a:r>
              <a:rPr lang="en-US" sz="2000" dirty="0">
                <a:latin typeface="+mj-lt"/>
              </a:rPr>
              <a:t> "date"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"</a:t>
            </a:r>
            <a:r>
              <a:rPr lang="en-US" sz="2000" dirty="0" err="1">
                <a:latin typeface="+mj-lt"/>
              </a:rPr>
              <a:t>away_team</a:t>
            </a:r>
            <a:r>
              <a:rPr lang="en-US" sz="2000" dirty="0">
                <a:latin typeface="+mj-lt"/>
              </a:rPr>
              <a:t>”</a:t>
            </a:r>
            <a:r>
              <a:rPr lang="ro-RO" sz="2000" dirty="0">
                <a:latin typeface="+mj-lt"/>
              </a:rPr>
              <a:t> de 0.811, iar cea mai mica corelație </a:t>
            </a:r>
            <a:r>
              <a:rPr lang="en-US" sz="2000" dirty="0" err="1">
                <a:latin typeface="+mj-lt"/>
              </a:rPr>
              <a:t>este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între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variabilele</a:t>
            </a:r>
            <a:r>
              <a:rPr lang="en-US" sz="2000" dirty="0">
                <a:latin typeface="+mj-lt"/>
              </a:rPr>
              <a:t> "</a:t>
            </a:r>
            <a:r>
              <a:rPr lang="en-US" sz="2000" dirty="0" err="1">
                <a:latin typeface="+mj-lt"/>
              </a:rPr>
              <a:t>home_team</a:t>
            </a:r>
            <a:r>
              <a:rPr lang="en-US" sz="2000" dirty="0">
                <a:latin typeface="+mj-lt"/>
              </a:rPr>
              <a:t>"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"winner„</a:t>
            </a:r>
            <a:r>
              <a:rPr lang="ro-RO" sz="2000" dirty="0">
                <a:latin typeface="+mj-lt"/>
              </a:rPr>
              <a:t> de 0.555.</a:t>
            </a:r>
          </a:p>
          <a:p>
            <a:r>
              <a:rPr lang="ro-RO" sz="2000" dirty="0">
                <a:latin typeface="+mj-lt"/>
              </a:rPr>
              <a:t>	Curiozitățile acestui proiect ar fi că, pe </a:t>
            </a:r>
            <a:r>
              <a:rPr lang="en-US" sz="2000" dirty="0" err="1">
                <a:latin typeface="+mj-lt"/>
              </a:rPr>
              <a:t>lângă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beneficiile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fizice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evidente</a:t>
            </a:r>
            <a:r>
              <a:rPr lang="en-US" sz="2000" dirty="0">
                <a:latin typeface="+mj-lt"/>
              </a:rPr>
              <a:t>, cum </a:t>
            </a:r>
            <a:r>
              <a:rPr lang="en-US" sz="2000" dirty="0" err="1">
                <a:latin typeface="+mj-lt"/>
              </a:rPr>
              <a:t>ar</a:t>
            </a:r>
            <a:r>
              <a:rPr lang="en-US" sz="2000" dirty="0">
                <a:latin typeface="+mj-lt"/>
              </a:rPr>
              <a:t> fi </a:t>
            </a:r>
            <a:r>
              <a:rPr lang="en-US" sz="2000" dirty="0" err="1">
                <a:latin typeface="+mj-lt"/>
              </a:rPr>
              <a:t>îmbunătățirea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condiției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fizice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a </a:t>
            </a:r>
            <a:r>
              <a:rPr lang="en-US" sz="2000" dirty="0" err="1">
                <a:latin typeface="+mj-lt"/>
              </a:rPr>
              <a:t>sănătății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cardiovasculare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fotbalul</a:t>
            </a:r>
            <a:r>
              <a:rPr lang="en-US" sz="2000" dirty="0">
                <a:latin typeface="+mj-lt"/>
              </a:rPr>
              <a:t> are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un impact </a:t>
            </a:r>
            <a:r>
              <a:rPr lang="en-US" sz="2000" dirty="0" err="1">
                <a:latin typeface="+mj-lt"/>
              </a:rPr>
              <a:t>pozitiv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asupra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sănătății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mentale</a:t>
            </a:r>
            <a:r>
              <a:rPr lang="ro-RO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oferă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oportunități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pentru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femei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dezvolte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abilități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lider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îndeplinească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potențialul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într</a:t>
            </a:r>
            <a:r>
              <a:rPr lang="en-US" sz="2000" dirty="0">
                <a:latin typeface="+mj-lt"/>
              </a:rPr>
              <a:t>-un </a:t>
            </a:r>
            <a:r>
              <a:rPr lang="en-US" sz="2000" dirty="0" err="1">
                <a:latin typeface="+mj-lt"/>
              </a:rPr>
              <a:t>mediu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competitiv</a:t>
            </a:r>
            <a:r>
              <a:rPr lang="ro-RO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aduce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jucătoarele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contact cu diverse </a:t>
            </a:r>
            <a:r>
              <a:rPr lang="en-US" sz="2000" dirty="0" err="1">
                <a:latin typeface="+mj-lt"/>
              </a:rPr>
              <a:t>culturi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locuri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oferindu</a:t>
            </a:r>
            <a:r>
              <a:rPr lang="en-US" sz="2000" dirty="0">
                <a:latin typeface="+mj-lt"/>
              </a:rPr>
              <a:t>-le </a:t>
            </a:r>
            <a:r>
              <a:rPr lang="en-US" sz="2000" dirty="0" err="1">
                <a:latin typeface="+mj-lt"/>
              </a:rPr>
              <a:t>oportunitatea</a:t>
            </a:r>
            <a:r>
              <a:rPr lang="en-US" sz="2000" dirty="0">
                <a:latin typeface="+mj-lt"/>
              </a:rPr>
              <a:t> de a </a:t>
            </a:r>
            <a:r>
              <a:rPr lang="en-US" sz="2000" dirty="0" err="1">
                <a:latin typeface="+mj-lt"/>
              </a:rPr>
              <a:t>călători</a:t>
            </a:r>
            <a:r>
              <a:rPr lang="ro-RO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a </a:t>
            </a:r>
            <a:r>
              <a:rPr lang="en-US" sz="2000" dirty="0" err="1">
                <a:latin typeface="+mj-lt"/>
              </a:rPr>
              <a:t>cunoaște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noi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locuri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timp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practică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pasiunea</a:t>
            </a:r>
            <a:r>
              <a:rPr lang="en-US" sz="2000" dirty="0">
                <a:latin typeface="+mj-lt"/>
              </a:rPr>
              <a:t> lor </a:t>
            </a:r>
            <a:r>
              <a:rPr lang="en-US" sz="2000" dirty="0" err="1">
                <a:latin typeface="+mj-lt"/>
              </a:rPr>
              <a:t>pentru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fotbal</a:t>
            </a:r>
            <a:r>
              <a:rPr lang="en-US" sz="2000" dirty="0">
                <a:latin typeface="+mj-lt"/>
              </a:rPr>
              <a:t>. </a:t>
            </a:r>
            <a:endParaRPr lang="ro-RO" sz="2000" dirty="0">
              <a:latin typeface="+mj-lt"/>
            </a:endParaRPr>
          </a:p>
          <a:p>
            <a:r>
              <a:rPr lang="ro-RO" sz="2000" dirty="0">
                <a:latin typeface="+mj-lt"/>
              </a:rPr>
              <a:t>	În concluzie, p</a:t>
            </a:r>
            <a:r>
              <a:rPr lang="en-US" sz="2000" dirty="0" err="1">
                <a:latin typeface="+mj-lt"/>
              </a:rPr>
              <a:t>roiectul</a:t>
            </a:r>
            <a:r>
              <a:rPr lang="en-US" sz="2000" dirty="0">
                <a:latin typeface="+mj-lt"/>
              </a:rPr>
              <a:t> meu a </a:t>
            </a:r>
            <a:r>
              <a:rPr lang="en-US" sz="2000" dirty="0" err="1">
                <a:latin typeface="+mj-lt"/>
              </a:rPr>
              <a:t>explorat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analiza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datelor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fotbalul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feminin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internațional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evidențiind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importanța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acesteia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evaluarea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performanței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echipelor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jucătoarelor</a:t>
            </a:r>
            <a:r>
              <a:rPr lang="en-US" sz="2000" dirty="0">
                <a:latin typeface="+mj-lt"/>
              </a:rPr>
              <a:t>. Am </a:t>
            </a:r>
            <a:r>
              <a:rPr lang="en-US" sz="2000" dirty="0" err="1">
                <a:latin typeface="+mj-lt"/>
              </a:rPr>
              <a:t>abordat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rezolvarea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anomaliilor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identificarea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corelațiilor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în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baze</a:t>
            </a:r>
            <a:r>
              <a:rPr lang="en-US" sz="2000" dirty="0">
                <a:latin typeface="+mj-lt"/>
              </a:rPr>
              <a:t> de date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dezvoltarea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modele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predicție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Aceste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activități</a:t>
            </a:r>
            <a:r>
              <a:rPr lang="en-US" sz="2000" dirty="0">
                <a:latin typeface="+mj-lt"/>
              </a:rPr>
              <a:t> au </a:t>
            </a:r>
            <a:r>
              <a:rPr lang="en-US" sz="2000" dirty="0" err="1">
                <a:latin typeface="+mj-lt"/>
              </a:rPr>
              <a:t>oferit</a:t>
            </a:r>
            <a:r>
              <a:rPr lang="en-US" sz="2000" dirty="0">
                <a:latin typeface="+mj-lt"/>
              </a:rPr>
              <a:t> o </a:t>
            </a:r>
            <a:r>
              <a:rPr lang="en-US" sz="2000" dirty="0" err="1">
                <a:latin typeface="+mj-lt"/>
              </a:rPr>
              <a:t>înțelegere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aprofundată</a:t>
            </a:r>
            <a:r>
              <a:rPr lang="en-US" sz="2000" dirty="0">
                <a:latin typeface="+mj-lt"/>
              </a:rPr>
              <a:t> a </a:t>
            </a:r>
            <a:r>
              <a:rPr lang="en-US" sz="2000" dirty="0" err="1">
                <a:latin typeface="+mj-lt"/>
              </a:rPr>
              <a:t>performanței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echipei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și</a:t>
            </a:r>
            <a:r>
              <a:rPr lang="en-US" sz="2000" dirty="0">
                <a:latin typeface="+mj-lt"/>
              </a:rPr>
              <a:t> a </a:t>
            </a:r>
            <a:r>
              <a:rPr lang="en-US" sz="2000" dirty="0" err="1">
                <a:latin typeface="+mj-lt"/>
              </a:rPr>
              <a:t>contribuțiilor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individuale</a:t>
            </a:r>
            <a:r>
              <a:rPr lang="en-US" sz="2000" dirty="0">
                <a:latin typeface="+mj-lt"/>
              </a:rPr>
              <a:t> ale </a:t>
            </a:r>
            <a:r>
              <a:rPr lang="en-US" sz="2000" dirty="0" err="1">
                <a:latin typeface="+mj-lt"/>
              </a:rPr>
              <a:t>jucătoarelor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456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1189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ui-sans-serif</vt:lpstr>
      <vt:lpstr>Retrospect</vt:lpstr>
      <vt:lpstr>Rezultatele Fotbalului Internațional Feminin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Lorena</dc:creator>
  <cp:lastModifiedBy>Dan Lorena</cp:lastModifiedBy>
  <cp:revision>1</cp:revision>
  <dcterms:created xsi:type="dcterms:W3CDTF">2024-06-05T13:27:39Z</dcterms:created>
  <dcterms:modified xsi:type="dcterms:W3CDTF">2024-06-05T13:34:34Z</dcterms:modified>
</cp:coreProperties>
</file>