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74" r:id="rId6"/>
    <p:sldId id="260" r:id="rId7"/>
    <p:sldId id="261" r:id="rId8"/>
    <p:sldId id="262" r:id="rId9"/>
    <p:sldId id="275" r:id="rId10"/>
    <p:sldId id="276" r:id="rId11"/>
    <p:sldId id="263" r:id="rId12"/>
    <p:sldId id="264" r:id="rId13"/>
    <p:sldId id="277" r:id="rId14"/>
    <p:sldId id="265" r:id="rId15"/>
    <p:sldId id="269" r:id="rId16"/>
    <p:sldId id="278" r:id="rId17"/>
    <p:sldId id="266" r:id="rId18"/>
    <p:sldId id="271" r:id="rId19"/>
    <p:sldId id="279" r:id="rId20"/>
    <p:sldId id="267" r:id="rId21"/>
    <p:sldId id="272" r:id="rId22"/>
    <p:sldId id="268" r:id="rId23"/>
    <p:sldId id="27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3" autoAdjust="0"/>
    <p:restoredTop sz="94660"/>
  </p:normalViewPr>
  <p:slideViewPr>
    <p:cSldViewPr snapToGrid="0">
      <p:cViewPr varScale="1">
        <p:scale>
          <a:sx n="114" d="100"/>
          <a:sy n="114" d="100"/>
        </p:scale>
        <p:origin x="42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EFBFC8-CD25-4E63-89EC-87FE81E61809}" type="datetimeFigureOut">
              <a:rPr lang="en-CA" smtClean="0"/>
              <a:t>2020-04-17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FDB370-573F-4CA4-AA18-DA0004A7EAEB}" type="slidenum">
              <a:rPr lang="en-CA" smtClean="0"/>
              <a:t>‹#›</a:t>
            </a:fld>
            <a:endParaRPr lang="en-CA"/>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4950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ADEFBFC8-CD25-4E63-89EC-87FE81E61809}" type="datetimeFigureOut">
              <a:rPr lang="en-CA" smtClean="0"/>
              <a:t>2020-04-17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BFDB370-573F-4CA4-AA18-DA0004A7EAEB}" type="slidenum">
              <a:rPr lang="en-CA" smtClean="0"/>
              <a:t>‹#›</a:t>
            </a:fld>
            <a:endParaRPr lang="en-CA"/>
          </a:p>
        </p:txBody>
      </p:sp>
    </p:spTree>
    <p:extLst>
      <p:ext uri="{BB962C8B-B14F-4D97-AF65-F5344CB8AC3E}">
        <p14:creationId xmlns:p14="http://schemas.microsoft.com/office/powerpoint/2010/main" val="1940299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EFBFC8-CD25-4E63-89EC-87FE81E61809}" type="datetimeFigureOut">
              <a:rPr lang="en-CA" smtClean="0"/>
              <a:t>2020-04-17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FDB370-573F-4CA4-AA18-DA0004A7EAEB}" type="slidenum">
              <a:rPr lang="en-CA" smtClean="0"/>
              <a:t>‹#›</a:t>
            </a:fld>
            <a:endParaRPr lang="en-CA"/>
          </a:p>
        </p:txBody>
      </p:sp>
    </p:spTree>
    <p:extLst>
      <p:ext uri="{BB962C8B-B14F-4D97-AF65-F5344CB8AC3E}">
        <p14:creationId xmlns:p14="http://schemas.microsoft.com/office/powerpoint/2010/main" val="382021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EFBFC8-CD25-4E63-89EC-87FE81E61809}" type="datetimeFigureOut">
              <a:rPr lang="en-CA" smtClean="0"/>
              <a:t>2020-04-17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FDB370-573F-4CA4-AA18-DA0004A7EAEB}" type="slidenum">
              <a:rPr lang="en-CA" smtClean="0"/>
              <a:t>‹#›</a:t>
            </a:fld>
            <a:endParaRPr lang="en-CA"/>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32123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EFBFC8-CD25-4E63-89EC-87FE81E61809}" type="datetimeFigureOut">
              <a:rPr lang="en-CA" smtClean="0"/>
              <a:t>2020-04-17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FDB370-573F-4CA4-AA18-DA0004A7EAEB}" type="slidenum">
              <a:rPr lang="en-CA" smtClean="0"/>
              <a:t>‹#›</a:t>
            </a:fld>
            <a:endParaRPr lang="en-CA"/>
          </a:p>
        </p:txBody>
      </p:sp>
    </p:spTree>
    <p:extLst>
      <p:ext uri="{BB962C8B-B14F-4D97-AF65-F5344CB8AC3E}">
        <p14:creationId xmlns:p14="http://schemas.microsoft.com/office/powerpoint/2010/main" val="3200060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EFBFC8-CD25-4E63-89EC-87FE81E61809}" type="datetimeFigureOut">
              <a:rPr lang="en-CA" smtClean="0"/>
              <a:t>2020-04-17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FDB370-573F-4CA4-AA18-DA0004A7EAEB}" type="slidenum">
              <a:rPr lang="en-CA" smtClean="0"/>
              <a:t>‹#›</a:t>
            </a:fld>
            <a:endParaRPr lang="en-CA"/>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22888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EFBFC8-CD25-4E63-89EC-87FE81E61809}" type="datetimeFigureOut">
              <a:rPr lang="en-CA" smtClean="0"/>
              <a:t>2020-04-17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FDB370-573F-4CA4-AA18-DA0004A7EAEB}" type="slidenum">
              <a:rPr lang="en-CA" smtClean="0"/>
              <a:t>‹#›</a:t>
            </a:fld>
            <a:endParaRPr lang="en-CA"/>
          </a:p>
        </p:txBody>
      </p:sp>
    </p:spTree>
    <p:extLst>
      <p:ext uri="{BB962C8B-B14F-4D97-AF65-F5344CB8AC3E}">
        <p14:creationId xmlns:p14="http://schemas.microsoft.com/office/powerpoint/2010/main" val="3750602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EFBFC8-CD25-4E63-89EC-87FE81E61809}" type="datetimeFigureOut">
              <a:rPr lang="en-CA" smtClean="0"/>
              <a:t>2020-04-17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FDB370-573F-4CA4-AA18-DA0004A7EAEB}" type="slidenum">
              <a:rPr lang="en-CA" smtClean="0"/>
              <a:t>‹#›</a:t>
            </a:fld>
            <a:endParaRPr lang="en-CA"/>
          </a:p>
        </p:txBody>
      </p:sp>
    </p:spTree>
    <p:extLst>
      <p:ext uri="{BB962C8B-B14F-4D97-AF65-F5344CB8AC3E}">
        <p14:creationId xmlns:p14="http://schemas.microsoft.com/office/powerpoint/2010/main" val="1191883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EFBFC8-CD25-4E63-89EC-87FE81E61809}" type="datetimeFigureOut">
              <a:rPr lang="en-CA" smtClean="0"/>
              <a:t>2020-04-17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FDB370-573F-4CA4-AA18-DA0004A7EAEB}" type="slidenum">
              <a:rPr lang="en-CA" smtClean="0"/>
              <a:t>‹#›</a:t>
            </a:fld>
            <a:endParaRPr lang="en-CA"/>
          </a:p>
        </p:txBody>
      </p:sp>
    </p:spTree>
    <p:extLst>
      <p:ext uri="{BB962C8B-B14F-4D97-AF65-F5344CB8AC3E}">
        <p14:creationId xmlns:p14="http://schemas.microsoft.com/office/powerpoint/2010/main" val="3934673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EFBFC8-CD25-4E63-89EC-87FE81E61809}" type="datetimeFigureOut">
              <a:rPr lang="en-CA" smtClean="0"/>
              <a:t>2020-04-17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FDB370-573F-4CA4-AA18-DA0004A7EAEB}" type="slidenum">
              <a:rPr lang="en-CA" smtClean="0"/>
              <a:t>‹#›</a:t>
            </a:fld>
            <a:endParaRPr lang="en-CA"/>
          </a:p>
        </p:txBody>
      </p:sp>
    </p:spTree>
    <p:extLst>
      <p:ext uri="{BB962C8B-B14F-4D97-AF65-F5344CB8AC3E}">
        <p14:creationId xmlns:p14="http://schemas.microsoft.com/office/powerpoint/2010/main" val="4140059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EFBFC8-CD25-4E63-89EC-87FE81E61809}" type="datetimeFigureOut">
              <a:rPr lang="en-CA" smtClean="0"/>
              <a:t>2020-04-17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BFDB370-573F-4CA4-AA18-DA0004A7EAEB}" type="slidenum">
              <a:rPr lang="en-CA" smtClean="0"/>
              <a:t>‹#›</a:t>
            </a:fld>
            <a:endParaRPr lang="en-CA"/>
          </a:p>
        </p:txBody>
      </p:sp>
    </p:spTree>
    <p:extLst>
      <p:ext uri="{BB962C8B-B14F-4D97-AF65-F5344CB8AC3E}">
        <p14:creationId xmlns:p14="http://schemas.microsoft.com/office/powerpoint/2010/main" val="3789805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EFBFC8-CD25-4E63-89EC-87FE81E61809}" type="datetimeFigureOut">
              <a:rPr lang="en-CA" smtClean="0"/>
              <a:t>2020-04-17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BFDB370-573F-4CA4-AA18-DA0004A7EAEB}" type="slidenum">
              <a:rPr lang="en-CA" smtClean="0"/>
              <a:t>‹#›</a:t>
            </a:fld>
            <a:endParaRPr lang="en-CA"/>
          </a:p>
        </p:txBody>
      </p:sp>
    </p:spTree>
    <p:extLst>
      <p:ext uri="{BB962C8B-B14F-4D97-AF65-F5344CB8AC3E}">
        <p14:creationId xmlns:p14="http://schemas.microsoft.com/office/powerpoint/2010/main" val="3168307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EFBFC8-CD25-4E63-89EC-87FE81E61809}" type="datetimeFigureOut">
              <a:rPr lang="en-CA" smtClean="0"/>
              <a:t>2020-04-17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BFDB370-573F-4CA4-AA18-DA0004A7EAEB}" type="slidenum">
              <a:rPr lang="en-CA" smtClean="0"/>
              <a:t>‹#›</a:t>
            </a:fld>
            <a:endParaRPr lang="en-CA"/>
          </a:p>
        </p:txBody>
      </p:sp>
    </p:spTree>
    <p:extLst>
      <p:ext uri="{BB962C8B-B14F-4D97-AF65-F5344CB8AC3E}">
        <p14:creationId xmlns:p14="http://schemas.microsoft.com/office/powerpoint/2010/main" val="3346706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EFBFC8-CD25-4E63-89EC-87FE81E61809}" type="datetimeFigureOut">
              <a:rPr lang="en-CA" smtClean="0"/>
              <a:t>2020-04-17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BFDB370-573F-4CA4-AA18-DA0004A7EAEB}" type="slidenum">
              <a:rPr lang="en-CA" smtClean="0"/>
              <a:t>‹#›</a:t>
            </a:fld>
            <a:endParaRPr lang="en-CA"/>
          </a:p>
        </p:txBody>
      </p:sp>
    </p:spTree>
    <p:extLst>
      <p:ext uri="{BB962C8B-B14F-4D97-AF65-F5344CB8AC3E}">
        <p14:creationId xmlns:p14="http://schemas.microsoft.com/office/powerpoint/2010/main" val="56879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EFBFC8-CD25-4E63-89EC-87FE81E61809}" type="datetimeFigureOut">
              <a:rPr lang="en-CA" smtClean="0"/>
              <a:t>2020-04-17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BFDB370-573F-4CA4-AA18-DA0004A7EAEB}" type="slidenum">
              <a:rPr lang="en-CA" smtClean="0"/>
              <a:t>‹#›</a:t>
            </a:fld>
            <a:endParaRPr lang="en-CA"/>
          </a:p>
        </p:txBody>
      </p:sp>
    </p:spTree>
    <p:extLst>
      <p:ext uri="{BB962C8B-B14F-4D97-AF65-F5344CB8AC3E}">
        <p14:creationId xmlns:p14="http://schemas.microsoft.com/office/powerpoint/2010/main" val="418390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EFBFC8-CD25-4E63-89EC-87FE81E61809}" type="datetimeFigureOut">
              <a:rPr lang="en-CA" smtClean="0"/>
              <a:t>2020-04-17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BFDB370-573F-4CA4-AA18-DA0004A7EAEB}" type="slidenum">
              <a:rPr lang="en-CA" smtClean="0"/>
              <a:t>‹#›</a:t>
            </a:fld>
            <a:endParaRPr lang="en-CA"/>
          </a:p>
        </p:txBody>
      </p:sp>
    </p:spTree>
    <p:extLst>
      <p:ext uri="{BB962C8B-B14F-4D97-AF65-F5344CB8AC3E}">
        <p14:creationId xmlns:p14="http://schemas.microsoft.com/office/powerpoint/2010/main" val="933970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EFBFC8-CD25-4E63-89EC-87FE81E61809}" type="datetimeFigureOut">
              <a:rPr lang="en-CA" smtClean="0"/>
              <a:t>2020-04-17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BFDB370-573F-4CA4-AA18-DA0004A7EAEB}" type="slidenum">
              <a:rPr lang="en-CA" smtClean="0"/>
              <a:t>‹#›</a:t>
            </a:fld>
            <a:endParaRPr lang="en-CA"/>
          </a:p>
        </p:txBody>
      </p:sp>
    </p:spTree>
    <p:extLst>
      <p:ext uri="{BB962C8B-B14F-4D97-AF65-F5344CB8AC3E}">
        <p14:creationId xmlns:p14="http://schemas.microsoft.com/office/powerpoint/2010/main" val="4284279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DEFBFC8-CD25-4E63-89EC-87FE81E61809}" type="datetimeFigureOut">
              <a:rPr lang="en-CA" smtClean="0"/>
              <a:t>2020-04-17</a:t>
            </a:fld>
            <a:endParaRPr lang="en-CA"/>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CA"/>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BFDB370-573F-4CA4-AA18-DA0004A7EAEB}" type="slidenum">
              <a:rPr lang="en-CA" smtClean="0"/>
              <a:t>‹#›</a:t>
            </a:fld>
            <a:endParaRPr lang="en-CA"/>
          </a:p>
        </p:txBody>
      </p:sp>
    </p:spTree>
    <p:extLst>
      <p:ext uri="{BB962C8B-B14F-4D97-AF65-F5344CB8AC3E}">
        <p14:creationId xmlns:p14="http://schemas.microsoft.com/office/powerpoint/2010/main" val="352535396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1327-C1DA-4AAE-A569-A9579A8652F0}"/>
              </a:ext>
            </a:extLst>
          </p:cNvPr>
          <p:cNvSpPr>
            <a:spLocks noGrp="1"/>
          </p:cNvSpPr>
          <p:nvPr>
            <p:ph type="ctrTitle"/>
          </p:nvPr>
        </p:nvSpPr>
        <p:spPr>
          <a:xfrm>
            <a:off x="684212" y="685800"/>
            <a:ext cx="8067902" cy="881744"/>
          </a:xfrm>
        </p:spPr>
        <p:txBody>
          <a:bodyPr/>
          <a:lstStyle/>
          <a:p>
            <a:r>
              <a:rPr lang="en-CA" dirty="0"/>
              <a:t>ADMN5018 FINAL PROJECT</a:t>
            </a:r>
          </a:p>
        </p:txBody>
      </p:sp>
      <p:sp>
        <p:nvSpPr>
          <p:cNvPr id="3" name="Subtitle 2">
            <a:extLst>
              <a:ext uri="{FF2B5EF4-FFF2-40B4-BE49-F238E27FC236}">
                <a16:creationId xmlns:a16="http://schemas.microsoft.com/office/drawing/2014/main" id="{03D353E2-0C4F-47CD-B525-A9715B926D95}"/>
              </a:ext>
            </a:extLst>
          </p:cNvPr>
          <p:cNvSpPr>
            <a:spLocks noGrp="1"/>
          </p:cNvSpPr>
          <p:nvPr>
            <p:ph type="subTitle" idx="1"/>
          </p:nvPr>
        </p:nvSpPr>
        <p:spPr>
          <a:xfrm>
            <a:off x="684212" y="1959084"/>
            <a:ext cx="6400800" cy="1947333"/>
          </a:xfrm>
        </p:spPr>
        <p:txBody>
          <a:bodyPr/>
          <a:lstStyle/>
          <a:p>
            <a:r>
              <a:rPr lang="en-CA" dirty="0"/>
              <a:t>Dan Magee</a:t>
            </a:r>
          </a:p>
          <a:p>
            <a:r>
              <a:rPr lang="en-CA" dirty="0"/>
              <a:t>Priscilla Okechukwu</a:t>
            </a:r>
          </a:p>
          <a:p>
            <a:r>
              <a:rPr lang="en-CA" dirty="0" err="1"/>
              <a:t>Anto</a:t>
            </a:r>
            <a:r>
              <a:rPr lang="en-CA" dirty="0"/>
              <a:t> Sebastian</a:t>
            </a:r>
          </a:p>
        </p:txBody>
      </p:sp>
    </p:spTree>
    <p:extLst>
      <p:ext uri="{BB962C8B-B14F-4D97-AF65-F5344CB8AC3E}">
        <p14:creationId xmlns:p14="http://schemas.microsoft.com/office/powerpoint/2010/main" val="514579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1327-C1DA-4AAE-A569-A9579A8652F0}"/>
              </a:ext>
            </a:extLst>
          </p:cNvPr>
          <p:cNvSpPr>
            <a:spLocks noGrp="1"/>
          </p:cNvSpPr>
          <p:nvPr>
            <p:ph type="ctrTitle"/>
          </p:nvPr>
        </p:nvSpPr>
        <p:spPr>
          <a:xfrm>
            <a:off x="684211" y="685800"/>
            <a:ext cx="10028529" cy="881744"/>
          </a:xfrm>
        </p:spPr>
        <p:txBody>
          <a:bodyPr>
            <a:normAutofit/>
          </a:bodyPr>
          <a:lstStyle/>
          <a:p>
            <a:r>
              <a:rPr lang="en-CA" dirty="0"/>
              <a:t>2) Analytical error</a:t>
            </a:r>
          </a:p>
        </p:txBody>
      </p:sp>
      <p:sp>
        <p:nvSpPr>
          <p:cNvPr id="3" name="Subtitle 2">
            <a:extLst>
              <a:ext uri="{FF2B5EF4-FFF2-40B4-BE49-F238E27FC236}">
                <a16:creationId xmlns:a16="http://schemas.microsoft.com/office/drawing/2014/main" id="{03D353E2-0C4F-47CD-B525-A9715B926D95}"/>
              </a:ext>
            </a:extLst>
          </p:cNvPr>
          <p:cNvSpPr>
            <a:spLocks noGrp="1"/>
          </p:cNvSpPr>
          <p:nvPr>
            <p:ph type="subTitle" idx="1"/>
          </p:nvPr>
        </p:nvSpPr>
        <p:spPr>
          <a:xfrm>
            <a:off x="684212" y="1959084"/>
            <a:ext cx="6400800" cy="3040755"/>
          </a:xfrm>
        </p:spPr>
        <p:txBody>
          <a:bodyPr/>
          <a:lstStyle/>
          <a:p>
            <a:r>
              <a:rPr lang="en-CA" dirty="0"/>
              <a:t>This posed a dilemma for us. Originally, our intention was to suggest to the law enforcement officials in the affected areas that if they reduce access to guns and increase gun control, then they could reduce deaths from gun violence. Unfortunately, this data does not support that, at least not in that way.</a:t>
            </a:r>
          </a:p>
        </p:txBody>
      </p:sp>
    </p:spTree>
    <p:extLst>
      <p:ext uri="{BB962C8B-B14F-4D97-AF65-F5344CB8AC3E}">
        <p14:creationId xmlns:p14="http://schemas.microsoft.com/office/powerpoint/2010/main" val="3450373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1327-C1DA-4AAE-A569-A9579A8652F0}"/>
              </a:ext>
            </a:extLst>
          </p:cNvPr>
          <p:cNvSpPr>
            <a:spLocks noGrp="1"/>
          </p:cNvSpPr>
          <p:nvPr>
            <p:ph type="ctrTitle"/>
          </p:nvPr>
        </p:nvSpPr>
        <p:spPr>
          <a:xfrm>
            <a:off x="684212" y="685800"/>
            <a:ext cx="8067902" cy="881744"/>
          </a:xfrm>
        </p:spPr>
        <p:txBody>
          <a:bodyPr/>
          <a:lstStyle/>
          <a:p>
            <a:r>
              <a:rPr lang="en-CA" dirty="0"/>
              <a:t>contents</a:t>
            </a:r>
          </a:p>
        </p:txBody>
      </p:sp>
      <p:sp>
        <p:nvSpPr>
          <p:cNvPr id="3" name="Subtitle 2">
            <a:extLst>
              <a:ext uri="{FF2B5EF4-FFF2-40B4-BE49-F238E27FC236}">
                <a16:creationId xmlns:a16="http://schemas.microsoft.com/office/drawing/2014/main" id="{03D353E2-0C4F-47CD-B525-A9715B926D95}"/>
              </a:ext>
            </a:extLst>
          </p:cNvPr>
          <p:cNvSpPr>
            <a:spLocks noGrp="1"/>
          </p:cNvSpPr>
          <p:nvPr>
            <p:ph type="subTitle" idx="1"/>
          </p:nvPr>
        </p:nvSpPr>
        <p:spPr>
          <a:xfrm>
            <a:off x="684212" y="1959084"/>
            <a:ext cx="6400800" cy="4089378"/>
          </a:xfrm>
        </p:spPr>
        <p:txBody>
          <a:bodyPr/>
          <a:lstStyle/>
          <a:p>
            <a:r>
              <a:rPr lang="en-CA" dirty="0"/>
              <a:t>1) Dataset and Intended Audience</a:t>
            </a:r>
          </a:p>
          <a:p>
            <a:r>
              <a:rPr lang="en-CA" dirty="0"/>
              <a:t>2) Analytical Error</a:t>
            </a:r>
          </a:p>
          <a:p>
            <a:r>
              <a:rPr lang="en-CA" dirty="0">
                <a:solidFill>
                  <a:srgbClr val="0070C0"/>
                </a:solidFill>
              </a:rPr>
              <a:t>3) Average Age of Participant</a:t>
            </a:r>
          </a:p>
          <a:p>
            <a:r>
              <a:rPr lang="en-CA" dirty="0"/>
              <a:t>4) Participant Age Group Breakdown</a:t>
            </a:r>
          </a:p>
          <a:p>
            <a:r>
              <a:rPr lang="en-CA" dirty="0"/>
              <a:t>5) Participant Gender Breakdown</a:t>
            </a:r>
          </a:p>
          <a:p>
            <a:r>
              <a:rPr lang="en-CA" dirty="0"/>
              <a:t>6) World Map</a:t>
            </a:r>
          </a:p>
          <a:p>
            <a:r>
              <a:rPr lang="en-CA" dirty="0"/>
              <a:t>7) Conclusion</a:t>
            </a:r>
          </a:p>
          <a:p>
            <a:endParaRPr lang="en-CA" dirty="0"/>
          </a:p>
          <a:p>
            <a:endParaRPr lang="en-CA" dirty="0"/>
          </a:p>
        </p:txBody>
      </p:sp>
    </p:spTree>
    <p:extLst>
      <p:ext uri="{BB962C8B-B14F-4D97-AF65-F5344CB8AC3E}">
        <p14:creationId xmlns:p14="http://schemas.microsoft.com/office/powerpoint/2010/main" val="4095633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1327-C1DA-4AAE-A569-A9579A8652F0}"/>
              </a:ext>
            </a:extLst>
          </p:cNvPr>
          <p:cNvSpPr>
            <a:spLocks noGrp="1"/>
          </p:cNvSpPr>
          <p:nvPr>
            <p:ph type="ctrTitle"/>
          </p:nvPr>
        </p:nvSpPr>
        <p:spPr>
          <a:xfrm>
            <a:off x="684211" y="685800"/>
            <a:ext cx="10028529" cy="881744"/>
          </a:xfrm>
        </p:spPr>
        <p:txBody>
          <a:bodyPr>
            <a:normAutofit fontScale="90000"/>
          </a:bodyPr>
          <a:lstStyle/>
          <a:p>
            <a:r>
              <a:rPr lang="en-CA" dirty="0"/>
              <a:t>3) Average age of participant</a:t>
            </a:r>
          </a:p>
        </p:txBody>
      </p:sp>
      <p:sp>
        <p:nvSpPr>
          <p:cNvPr id="3" name="Subtitle 2">
            <a:extLst>
              <a:ext uri="{FF2B5EF4-FFF2-40B4-BE49-F238E27FC236}">
                <a16:creationId xmlns:a16="http://schemas.microsoft.com/office/drawing/2014/main" id="{03D353E2-0C4F-47CD-B525-A9715B926D95}"/>
              </a:ext>
            </a:extLst>
          </p:cNvPr>
          <p:cNvSpPr>
            <a:spLocks noGrp="1"/>
          </p:cNvSpPr>
          <p:nvPr>
            <p:ph type="subTitle" idx="1"/>
          </p:nvPr>
        </p:nvSpPr>
        <p:spPr>
          <a:xfrm>
            <a:off x="684212" y="1959084"/>
            <a:ext cx="6400800" cy="3040755"/>
          </a:xfrm>
        </p:spPr>
        <p:txBody>
          <a:bodyPr/>
          <a:lstStyle/>
          <a:p>
            <a:r>
              <a:rPr lang="en-CA" dirty="0"/>
              <a:t>The participant age column is delimited in 2 different ways, double colon and double pipe, necessitating serious data manipulation in order to determine the average age of participant.</a:t>
            </a:r>
          </a:p>
        </p:txBody>
      </p:sp>
      <p:pic>
        <p:nvPicPr>
          <p:cNvPr id="5" name="Picture 4">
            <a:extLst>
              <a:ext uri="{FF2B5EF4-FFF2-40B4-BE49-F238E27FC236}">
                <a16:creationId xmlns:a16="http://schemas.microsoft.com/office/drawing/2014/main" id="{F5319833-31D4-440D-ACF5-E429ED1C3E06}"/>
              </a:ext>
            </a:extLst>
          </p:cNvPr>
          <p:cNvPicPr>
            <a:picLocks noChangeAspect="1"/>
          </p:cNvPicPr>
          <p:nvPr/>
        </p:nvPicPr>
        <p:blipFill>
          <a:blip r:embed="rId2"/>
          <a:stretch>
            <a:fillRect/>
          </a:stretch>
        </p:blipFill>
        <p:spPr>
          <a:xfrm>
            <a:off x="3498200" y="3429000"/>
            <a:ext cx="2200275" cy="2981325"/>
          </a:xfrm>
          <a:prstGeom prst="rect">
            <a:avLst/>
          </a:prstGeom>
        </p:spPr>
      </p:pic>
    </p:spTree>
    <p:extLst>
      <p:ext uri="{BB962C8B-B14F-4D97-AF65-F5344CB8AC3E}">
        <p14:creationId xmlns:p14="http://schemas.microsoft.com/office/powerpoint/2010/main" val="772484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1327-C1DA-4AAE-A569-A9579A8652F0}"/>
              </a:ext>
            </a:extLst>
          </p:cNvPr>
          <p:cNvSpPr>
            <a:spLocks noGrp="1"/>
          </p:cNvSpPr>
          <p:nvPr>
            <p:ph type="ctrTitle"/>
          </p:nvPr>
        </p:nvSpPr>
        <p:spPr>
          <a:xfrm>
            <a:off x="684211" y="685800"/>
            <a:ext cx="10028529" cy="881744"/>
          </a:xfrm>
        </p:spPr>
        <p:txBody>
          <a:bodyPr>
            <a:normAutofit fontScale="90000"/>
          </a:bodyPr>
          <a:lstStyle/>
          <a:p>
            <a:r>
              <a:rPr lang="en-CA" dirty="0"/>
              <a:t>3) Average age of participant</a:t>
            </a:r>
          </a:p>
        </p:txBody>
      </p:sp>
      <p:sp>
        <p:nvSpPr>
          <p:cNvPr id="3" name="Subtitle 2">
            <a:extLst>
              <a:ext uri="{FF2B5EF4-FFF2-40B4-BE49-F238E27FC236}">
                <a16:creationId xmlns:a16="http://schemas.microsoft.com/office/drawing/2014/main" id="{03D353E2-0C4F-47CD-B525-A9715B926D95}"/>
              </a:ext>
            </a:extLst>
          </p:cNvPr>
          <p:cNvSpPr>
            <a:spLocks noGrp="1"/>
          </p:cNvSpPr>
          <p:nvPr>
            <p:ph type="subTitle" idx="1"/>
          </p:nvPr>
        </p:nvSpPr>
        <p:spPr>
          <a:xfrm>
            <a:off x="684212" y="1959084"/>
            <a:ext cx="6400800" cy="3040755"/>
          </a:xfrm>
        </p:spPr>
        <p:txBody>
          <a:bodyPr/>
          <a:lstStyle/>
          <a:p>
            <a:r>
              <a:rPr lang="en-CA" dirty="0"/>
              <a:t>Here we can see the split by the double pipe delimiter exploded into multiple rows, then the double colon delimiter split into another column. Then that new column is converted to numeric data type, and averaged. The average age of participant is 29 and a half.</a:t>
            </a:r>
          </a:p>
        </p:txBody>
      </p:sp>
      <p:pic>
        <p:nvPicPr>
          <p:cNvPr id="4" name="Picture 3">
            <a:extLst>
              <a:ext uri="{FF2B5EF4-FFF2-40B4-BE49-F238E27FC236}">
                <a16:creationId xmlns:a16="http://schemas.microsoft.com/office/drawing/2014/main" id="{3D1159A5-DFFA-4FCC-B82F-835668DB8990}"/>
              </a:ext>
            </a:extLst>
          </p:cNvPr>
          <p:cNvPicPr>
            <a:picLocks noChangeAspect="1"/>
          </p:cNvPicPr>
          <p:nvPr/>
        </p:nvPicPr>
        <p:blipFill>
          <a:blip r:embed="rId2"/>
          <a:stretch>
            <a:fillRect/>
          </a:stretch>
        </p:blipFill>
        <p:spPr>
          <a:xfrm>
            <a:off x="684211" y="4404526"/>
            <a:ext cx="5410200" cy="1190625"/>
          </a:xfrm>
          <a:prstGeom prst="rect">
            <a:avLst/>
          </a:prstGeom>
        </p:spPr>
      </p:pic>
    </p:spTree>
    <p:extLst>
      <p:ext uri="{BB962C8B-B14F-4D97-AF65-F5344CB8AC3E}">
        <p14:creationId xmlns:p14="http://schemas.microsoft.com/office/powerpoint/2010/main" val="337183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1327-C1DA-4AAE-A569-A9579A8652F0}"/>
              </a:ext>
            </a:extLst>
          </p:cNvPr>
          <p:cNvSpPr>
            <a:spLocks noGrp="1"/>
          </p:cNvSpPr>
          <p:nvPr>
            <p:ph type="ctrTitle"/>
          </p:nvPr>
        </p:nvSpPr>
        <p:spPr>
          <a:xfrm>
            <a:off x="684212" y="685800"/>
            <a:ext cx="8067902" cy="881744"/>
          </a:xfrm>
        </p:spPr>
        <p:txBody>
          <a:bodyPr/>
          <a:lstStyle/>
          <a:p>
            <a:r>
              <a:rPr lang="en-CA" dirty="0"/>
              <a:t>contents</a:t>
            </a:r>
          </a:p>
        </p:txBody>
      </p:sp>
      <p:sp>
        <p:nvSpPr>
          <p:cNvPr id="3" name="Subtitle 2">
            <a:extLst>
              <a:ext uri="{FF2B5EF4-FFF2-40B4-BE49-F238E27FC236}">
                <a16:creationId xmlns:a16="http://schemas.microsoft.com/office/drawing/2014/main" id="{03D353E2-0C4F-47CD-B525-A9715B926D95}"/>
              </a:ext>
            </a:extLst>
          </p:cNvPr>
          <p:cNvSpPr>
            <a:spLocks noGrp="1"/>
          </p:cNvSpPr>
          <p:nvPr>
            <p:ph type="subTitle" idx="1"/>
          </p:nvPr>
        </p:nvSpPr>
        <p:spPr>
          <a:xfrm>
            <a:off x="684212" y="1959084"/>
            <a:ext cx="6400800" cy="3837709"/>
          </a:xfrm>
        </p:spPr>
        <p:txBody>
          <a:bodyPr/>
          <a:lstStyle/>
          <a:p>
            <a:r>
              <a:rPr lang="en-CA" dirty="0"/>
              <a:t>1) Dataset and Intended Audience</a:t>
            </a:r>
          </a:p>
          <a:p>
            <a:r>
              <a:rPr lang="en-CA" dirty="0"/>
              <a:t>2) Analytical Error</a:t>
            </a:r>
          </a:p>
          <a:p>
            <a:r>
              <a:rPr lang="en-CA" dirty="0"/>
              <a:t>3) Average Age of Participant</a:t>
            </a:r>
          </a:p>
          <a:p>
            <a:r>
              <a:rPr lang="en-CA" dirty="0">
                <a:solidFill>
                  <a:srgbClr val="0070C0"/>
                </a:solidFill>
              </a:rPr>
              <a:t>4) Participant Age Group Breakdown</a:t>
            </a:r>
          </a:p>
          <a:p>
            <a:r>
              <a:rPr lang="en-CA" dirty="0"/>
              <a:t>5) Participant Gender Breakdown</a:t>
            </a:r>
          </a:p>
          <a:p>
            <a:r>
              <a:rPr lang="en-CA" dirty="0"/>
              <a:t>6) World Map</a:t>
            </a:r>
          </a:p>
          <a:p>
            <a:r>
              <a:rPr lang="en-CA" dirty="0"/>
              <a:t>7) Conclusion</a:t>
            </a:r>
          </a:p>
          <a:p>
            <a:endParaRPr lang="en-CA" dirty="0"/>
          </a:p>
        </p:txBody>
      </p:sp>
    </p:spTree>
    <p:extLst>
      <p:ext uri="{BB962C8B-B14F-4D97-AF65-F5344CB8AC3E}">
        <p14:creationId xmlns:p14="http://schemas.microsoft.com/office/powerpoint/2010/main" val="1956129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1327-C1DA-4AAE-A569-A9579A8652F0}"/>
              </a:ext>
            </a:extLst>
          </p:cNvPr>
          <p:cNvSpPr>
            <a:spLocks noGrp="1"/>
          </p:cNvSpPr>
          <p:nvPr>
            <p:ph type="ctrTitle"/>
          </p:nvPr>
        </p:nvSpPr>
        <p:spPr>
          <a:xfrm>
            <a:off x="684212" y="710967"/>
            <a:ext cx="10112420" cy="881744"/>
          </a:xfrm>
        </p:spPr>
        <p:txBody>
          <a:bodyPr>
            <a:noAutofit/>
          </a:bodyPr>
          <a:lstStyle/>
          <a:p>
            <a:r>
              <a:rPr lang="en-CA" sz="3800" dirty="0"/>
              <a:t>4) Participant age group breakdown</a:t>
            </a:r>
          </a:p>
        </p:txBody>
      </p:sp>
      <p:sp>
        <p:nvSpPr>
          <p:cNvPr id="3" name="Subtitle 2">
            <a:extLst>
              <a:ext uri="{FF2B5EF4-FFF2-40B4-BE49-F238E27FC236}">
                <a16:creationId xmlns:a16="http://schemas.microsoft.com/office/drawing/2014/main" id="{03D353E2-0C4F-47CD-B525-A9715B926D95}"/>
              </a:ext>
            </a:extLst>
          </p:cNvPr>
          <p:cNvSpPr>
            <a:spLocks noGrp="1"/>
          </p:cNvSpPr>
          <p:nvPr>
            <p:ph type="subTitle" idx="1"/>
          </p:nvPr>
        </p:nvSpPr>
        <p:spPr>
          <a:xfrm>
            <a:off x="684212" y="1959084"/>
            <a:ext cx="6400800" cy="3040755"/>
          </a:xfrm>
        </p:spPr>
        <p:txBody>
          <a:bodyPr/>
          <a:lstStyle/>
          <a:p>
            <a:r>
              <a:rPr lang="en-CA" dirty="0"/>
              <a:t>The participant age group column is delimited in the same way as the participant age column and so similar data manipulation is required.</a:t>
            </a:r>
          </a:p>
        </p:txBody>
      </p:sp>
      <p:pic>
        <p:nvPicPr>
          <p:cNvPr id="4" name="Picture 3">
            <a:extLst>
              <a:ext uri="{FF2B5EF4-FFF2-40B4-BE49-F238E27FC236}">
                <a16:creationId xmlns:a16="http://schemas.microsoft.com/office/drawing/2014/main" id="{CA5F97FC-6D9F-4117-B61C-49CAB9623F58}"/>
              </a:ext>
            </a:extLst>
          </p:cNvPr>
          <p:cNvPicPr>
            <a:picLocks noChangeAspect="1"/>
          </p:cNvPicPr>
          <p:nvPr/>
        </p:nvPicPr>
        <p:blipFill>
          <a:blip r:embed="rId2"/>
          <a:stretch>
            <a:fillRect/>
          </a:stretch>
        </p:blipFill>
        <p:spPr>
          <a:xfrm>
            <a:off x="2673372" y="3427030"/>
            <a:ext cx="3067050" cy="3000375"/>
          </a:xfrm>
          <a:prstGeom prst="rect">
            <a:avLst/>
          </a:prstGeom>
        </p:spPr>
      </p:pic>
    </p:spTree>
    <p:extLst>
      <p:ext uri="{BB962C8B-B14F-4D97-AF65-F5344CB8AC3E}">
        <p14:creationId xmlns:p14="http://schemas.microsoft.com/office/powerpoint/2010/main" val="4239812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1327-C1DA-4AAE-A569-A9579A8652F0}"/>
              </a:ext>
            </a:extLst>
          </p:cNvPr>
          <p:cNvSpPr>
            <a:spLocks noGrp="1"/>
          </p:cNvSpPr>
          <p:nvPr>
            <p:ph type="ctrTitle"/>
          </p:nvPr>
        </p:nvSpPr>
        <p:spPr>
          <a:xfrm>
            <a:off x="684212" y="710967"/>
            <a:ext cx="10112420" cy="881744"/>
          </a:xfrm>
        </p:spPr>
        <p:txBody>
          <a:bodyPr>
            <a:noAutofit/>
          </a:bodyPr>
          <a:lstStyle/>
          <a:p>
            <a:r>
              <a:rPr lang="en-CA" sz="3800" dirty="0"/>
              <a:t>4) Participant age group breakdown</a:t>
            </a:r>
          </a:p>
        </p:txBody>
      </p:sp>
      <p:sp>
        <p:nvSpPr>
          <p:cNvPr id="3" name="Subtitle 2">
            <a:extLst>
              <a:ext uri="{FF2B5EF4-FFF2-40B4-BE49-F238E27FC236}">
                <a16:creationId xmlns:a16="http://schemas.microsoft.com/office/drawing/2014/main" id="{03D353E2-0C4F-47CD-B525-A9715B926D95}"/>
              </a:ext>
            </a:extLst>
          </p:cNvPr>
          <p:cNvSpPr>
            <a:spLocks noGrp="1"/>
          </p:cNvSpPr>
          <p:nvPr>
            <p:ph type="subTitle" idx="1"/>
          </p:nvPr>
        </p:nvSpPr>
        <p:spPr>
          <a:xfrm>
            <a:off x="684212" y="1959084"/>
            <a:ext cx="6400800" cy="3040755"/>
          </a:xfrm>
        </p:spPr>
        <p:txBody>
          <a:bodyPr/>
          <a:lstStyle/>
          <a:p>
            <a:r>
              <a:rPr lang="en-CA" dirty="0"/>
              <a:t>Here we can see the split by the double pipe delimiter exploded into multiple rows, then the double colon delimiter split into another column. Then a </a:t>
            </a:r>
            <a:r>
              <a:rPr lang="en-CA" dirty="0" err="1"/>
              <a:t>groupby</a:t>
            </a:r>
            <a:r>
              <a:rPr lang="en-CA" dirty="0"/>
              <a:t> shows that there are 300616 adult participants, 25193 teenage participants, and 4472 child participants.</a:t>
            </a:r>
          </a:p>
          <a:p>
            <a:endParaRPr lang="en-CA" dirty="0"/>
          </a:p>
        </p:txBody>
      </p:sp>
      <p:pic>
        <p:nvPicPr>
          <p:cNvPr id="5" name="Picture 4">
            <a:extLst>
              <a:ext uri="{FF2B5EF4-FFF2-40B4-BE49-F238E27FC236}">
                <a16:creationId xmlns:a16="http://schemas.microsoft.com/office/drawing/2014/main" id="{5322283A-8851-47E7-ACE2-CAB40F50FBE9}"/>
              </a:ext>
            </a:extLst>
          </p:cNvPr>
          <p:cNvPicPr>
            <a:picLocks noChangeAspect="1"/>
          </p:cNvPicPr>
          <p:nvPr/>
        </p:nvPicPr>
        <p:blipFill>
          <a:blip r:embed="rId2"/>
          <a:stretch>
            <a:fillRect/>
          </a:stretch>
        </p:blipFill>
        <p:spPr>
          <a:xfrm>
            <a:off x="684212" y="4161639"/>
            <a:ext cx="6886575" cy="1676400"/>
          </a:xfrm>
          <a:prstGeom prst="rect">
            <a:avLst/>
          </a:prstGeom>
        </p:spPr>
      </p:pic>
    </p:spTree>
    <p:extLst>
      <p:ext uri="{BB962C8B-B14F-4D97-AF65-F5344CB8AC3E}">
        <p14:creationId xmlns:p14="http://schemas.microsoft.com/office/powerpoint/2010/main" val="3619311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1327-C1DA-4AAE-A569-A9579A8652F0}"/>
              </a:ext>
            </a:extLst>
          </p:cNvPr>
          <p:cNvSpPr>
            <a:spLocks noGrp="1"/>
          </p:cNvSpPr>
          <p:nvPr>
            <p:ph type="ctrTitle"/>
          </p:nvPr>
        </p:nvSpPr>
        <p:spPr>
          <a:xfrm>
            <a:off x="684212" y="685800"/>
            <a:ext cx="8067902" cy="881744"/>
          </a:xfrm>
        </p:spPr>
        <p:txBody>
          <a:bodyPr/>
          <a:lstStyle/>
          <a:p>
            <a:r>
              <a:rPr lang="en-CA" dirty="0"/>
              <a:t>contents</a:t>
            </a:r>
          </a:p>
        </p:txBody>
      </p:sp>
      <p:sp>
        <p:nvSpPr>
          <p:cNvPr id="3" name="Subtitle 2">
            <a:extLst>
              <a:ext uri="{FF2B5EF4-FFF2-40B4-BE49-F238E27FC236}">
                <a16:creationId xmlns:a16="http://schemas.microsoft.com/office/drawing/2014/main" id="{03D353E2-0C4F-47CD-B525-A9715B926D95}"/>
              </a:ext>
            </a:extLst>
          </p:cNvPr>
          <p:cNvSpPr>
            <a:spLocks noGrp="1"/>
          </p:cNvSpPr>
          <p:nvPr>
            <p:ph type="subTitle" idx="1"/>
          </p:nvPr>
        </p:nvSpPr>
        <p:spPr>
          <a:xfrm>
            <a:off x="684212" y="1959084"/>
            <a:ext cx="6400800" cy="3837709"/>
          </a:xfrm>
        </p:spPr>
        <p:txBody>
          <a:bodyPr/>
          <a:lstStyle/>
          <a:p>
            <a:r>
              <a:rPr lang="en-CA" dirty="0"/>
              <a:t>1) Dataset and Intended Audience</a:t>
            </a:r>
          </a:p>
          <a:p>
            <a:r>
              <a:rPr lang="en-CA" dirty="0"/>
              <a:t>2) Analytical Error</a:t>
            </a:r>
          </a:p>
          <a:p>
            <a:r>
              <a:rPr lang="en-CA" dirty="0"/>
              <a:t>3) Average Age of Participant</a:t>
            </a:r>
          </a:p>
          <a:p>
            <a:r>
              <a:rPr lang="en-CA" dirty="0"/>
              <a:t>4) Participant Age Group Breakdown</a:t>
            </a:r>
          </a:p>
          <a:p>
            <a:r>
              <a:rPr lang="en-CA" dirty="0">
                <a:solidFill>
                  <a:srgbClr val="0070C0"/>
                </a:solidFill>
              </a:rPr>
              <a:t>5) Participant Gender Breakdown</a:t>
            </a:r>
          </a:p>
          <a:p>
            <a:r>
              <a:rPr lang="en-CA" dirty="0"/>
              <a:t>6) World Map</a:t>
            </a:r>
          </a:p>
          <a:p>
            <a:r>
              <a:rPr lang="en-CA" dirty="0"/>
              <a:t>7) Conclusion</a:t>
            </a:r>
          </a:p>
          <a:p>
            <a:endParaRPr lang="en-CA" dirty="0"/>
          </a:p>
        </p:txBody>
      </p:sp>
    </p:spTree>
    <p:extLst>
      <p:ext uri="{BB962C8B-B14F-4D97-AF65-F5344CB8AC3E}">
        <p14:creationId xmlns:p14="http://schemas.microsoft.com/office/powerpoint/2010/main" val="1080477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1327-C1DA-4AAE-A569-A9579A8652F0}"/>
              </a:ext>
            </a:extLst>
          </p:cNvPr>
          <p:cNvSpPr>
            <a:spLocks noGrp="1"/>
          </p:cNvSpPr>
          <p:nvPr>
            <p:ph type="ctrTitle"/>
          </p:nvPr>
        </p:nvSpPr>
        <p:spPr>
          <a:xfrm>
            <a:off x="684211" y="685800"/>
            <a:ext cx="10179532" cy="881744"/>
          </a:xfrm>
        </p:spPr>
        <p:txBody>
          <a:bodyPr>
            <a:normAutofit/>
          </a:bodyPr>
          <a:lstStyle/>
          <a:p>
            <a:r>
              <a:rPr lang="en-CA" sz="4200" dirty="0"/>
              <a:t>5) Participant gender breakdown</a:t>
            </a:r>
          </a:p>
        </p:txBody>
      </p:sp>
      <p:sp>
        <p:nvSpPr>
          <p:cNvPr id="3" name="Subtitle 2">
            <a:extLst>
              <a:ext uri="{FF2B5EF4-FFF2-40B4-BE49-F238E27FC236}">
                <a16:creationId xmlns:a16="http://schemas.microsoft.com/office/drawing/2014/main" id="{03D353E2-0C4F-47CD-B525-A9715B926D95}"/>
              </a:ext>
            </a:extLst>
          </p:cNvPr>
          <p:cNvSpPr>
            <a:spLocks noGrp="1"/>
          </p:cNvSpPr>
          <p:nvPr>
            <p:ph type="subTitle" idx="1"/>
          </p:nvPr>
        </p:nvSpPr>
        <p:spPr>
          <a:xfrm>
            <a:off x="684212" y="1959084"/>
            <a:ext cx="6400800" cy="3040755"/>
          </a:xfrm>
        </p:spPr>
        <p:txBody>
          <a:bodyPr/>
          <a:lstStyle/>
          <a:p>
            <a:r>
              <a:rPr lang="en-CA" dirty="0"/>
              <a:t>The participant gender column is delimited in the same way as the participant age column and so similar data manipulation is required.</a:t>
            </a:r>
          </a:p>
        </p:txBody>
      </p:sp>
      <p:pic>
        <p:nvPicPr>
          <p:cNvPr id="4" name="Picture 3">
            <a:extLst>
              <a:ext uri="{FF2B5EF4-FFF2-40B4-BE49-F238E27FC236}">
                <a16:creationId xmlns:a16="http://schemas.microsoft.com/office/drawing/2014/main" id="{FF36A20D-92DF-44AD-BCF2-ECBD3D88AA85}"/>
              </a:ext>
            </a:extLst>
          </p:cNvPr>
          <p:cNvPicPr>
            <a:picLocks noChangeAspect="1"/>
          </p:cNvPicPr>
          <p:nvPr/>
        </p:nvPicPr>
        <p:blipFill>
          <a:blip r:embed="rId2"/>
          <a:stretch>
            <a:fillRect/>
          </a:stretch>
        </p:blipFill>
        <p:spPr>
          <a:xfrm>
            <a:off x="2945052" y="3429000"/>
            <a:ext cx="2828925" cy="3000375"/>
          </a:xfrm>
          <a:prstGeom prst="rect">
            <a:avLst/>
          </a:prstGeom>
        </p:spPr>
      </p:pic>
    </p:spTree>
    <p:extLst>
      <p:ext uri="{BB962C8B-B14F-4D97-AF65-F5344CB8AC3E}">
        <p14:creationId xmlns:p14="http://schemas.microsoft.com/office/powerpoint/2010/main" val="3585249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1327-C1DA-4AAE-A569-A9579A8652F0}"/>
              </a:ext>
            </a:extLst>
          </p:cNvPr>
          <p:cNvSpPr>
            <a:spLocks noGrp="1"/>
          </p:cNvSpPr>
          <p:nvPr>
            <p:ph type="ctrTitle"/>
          </p:nvPr>
        </p:nvSpPr>
        <p:spPr>
          <a:xfrm>
            <a:off x="684211" y="685800"/>
            <a:ext cx="10179532" cy="881744"/>
          </a:xfrm>
        </p:spPr>
        <p:txBody>
          <a:bodyPr>
            <a:normAutofit/>
          </a:bodyPr>
          <a:lstStyle/>
          <a:p>
            <a:r>
              <a:rPr lang="en-CA" sz="4200" dirty="0"/>
              <a:t>5) Participant gender breakdown</a:t>
            </a:r>
          </a:p>
        </p:txBody>
      </p:sp>
      <p:sp>
        <p:nvSpPr>
          <p:cNvPr id="3" name="Subtitle 2">
            <a:extLst>
              <a:ext uri="{FF2B5EF4-FFF2-40B4-BE49-F238E27FC236}">
                <a16:creationId xmlns:a16="http://schemas.microsoft.com/office/drawing/2014/main" id="{03D353E2-0C4F-47CD-B525-A9715B926D95}"/>
              </a:ext>
            </a:extLst>
          </p:cNvPr>
          <p:cNvSpPr>
            <a:spLocks noGrp="1"/>
          </p:cNvSpPr>
          <p:nvPr>
            <p:ph type="subTitle" idx="1"/>
          </p:nvPr>
        </p:nvSpPr>
        <p:spPr>
          <a:xfrm>
            <a:off x="684212" y="1959084"/>
            <a:ext cx="6563876" cy="3040755"/>
          </a:xfrm>
        </p:spPr>
        <p:txBody>
          <a:bodyPr/>
          <a:lstStyle/>
          <a:p>
            <a:r>
              <a:rPr lang="en-CA" dirty="0"/>
              <a:t>Here we can see the split by the double pipe delimiter exploded into multiple rows, then the double colon delimiter split into another column. Then a </a:t>
            </a:r>
            <a:r>
              <a:rPr lang="en-CA" dirty="0" err="1"/>
              <a:t>groupby</a:t>
            </a:r>
            <a:r>
              <a:rPr lang="en-CA" dirty="0"/>
              <a:t> shows that there are 304102 male participants, 42376 female participants, and interestingly, one that is both.</a:t>
            </a:r>
          </a:p>
          <a:p>
            <a:endParaRPr lang="en-CA" dirty="0"/>
          </a:p>
        </p:txBody>
      </p:sp>
      <p:pic>
        <p:nvPicPr>
          <p:cNvPr id="5" name="Picture 4">
            <a:extLst>
              <a:ext uri="{FF2B5EF4-FFF2-40B4-BE49-F238E27FC236}">
                <a16:creationId xmlns:a16="http://schemas.microsoft.com/office/drawing/2014/main" id="{C1E9F67C-1C09-4AAC-90B9-90858210E04A}"/>
              </a:ext>
            </a:extLst>
          </p:cNvPr>
          <p:cNvPicPr>
            <a:picLocks noChangeAspect="1"/>
          </p:cNvPicPr>
          <p:nvPr/>
        </p:nvPicPr>
        <p:blipFill>
          <a:blip r:embed="rId2"/>
          <a:stretch>
            <a:fillRect/>
          </a:stretch>
        </p:blipFill>
        <p:spPr>
          <a:xfrm>
            <a:off x="684211" y="4166401"/>
            <a:ext cx="6219825" cy="1666875"/>
          </a:xfrm>
          <a:prstGeom prst="rect">
            <a:avLst/>
          </a:prstGeom>
        </p:spPr>
      </p:pic>
    </p:spTree>
    <p:extLst>
      <p:ext uri="{BB962C8B-B14F-4D97-AF65-F5344CB8AC3E}">
        <p14:creationId xmlns:p14="http://schemas.microsoft.com/office/powerpoint/2010/main" val="1232665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1327-C1DA-4AAE-A569-A9579A8652F0}"/>
              </a:ext>
            </a:extLst>
          </p:cNvPr>
          <p:cNvSpPr>
            <a:spLocks noGrp="1"/>
          </p:cNvSpPr>
          <p:nvPr>
            <p:ph type="ctrTitle"/>
          </p:nvPr>
        </p:nvSpPr>
        <p:spPr>
          <a:xfrm>
            <a:off x="684212" y="685800"/>
            <a:ext cx="8067902" cy="881744"/>
          </a:xfrm>
        </p:spPr>
        <p:txBody>
          <a:bodyPr/>
          <a:lstStyle/>
          <a:p>
            <a:r>
              <a:rPr lang="en-CA" dirty="0"/>
              <a:t>contents</a:t>
            </a:r>
          </a:p>
        </p:txBody>
      </p:sp>
      <p:sp>
        <p:nvSpPr>
          <p:cNvPr id="3" name="Subtitle 2">
            <a:extLst>
              <a:ext uri="{FF2B5EF4-FFF2-40B4-BE49-F238E27FC236}">
                <a16:creationId xmlns:a16="http://schemas.microsoft.com/office/drawing/2014/main" id="{03D353E2-0C4F-47CD-B525-A9715B926D95}"/>
              </a:ext>
            </a:extLst>
          </p:cNvPr>
          <p:cNvSpPr>
            <a:spLocks noGrp="1"/>
          </p:cNvSpPr>
          <p:nvPr>
            <p:ph type="subTitle" idx="1"/>
          </p:nvPr>
        </p:nvSpPr>
        <p:spPr>
          <a:xfrm>
            <a:off x="684212" y="1959084"/>
            <a:ext cx="6400800" cy="3837709"/>
          </a:xfrm>
        </p:spPr>
        <p:txBody>
          <a:bodyPr/>
          <a:lstStyle/>
          <a:p>
            <a:r>
              <a:rPr lang="en-CA" dirty="0"/>
              <a:t>1) Dataset and Intended Audience</a:t>
            </a:r>
          </a:p>
          <a:p>
            <a:r>
              <a:rPr lang="en-CA" dirty="0"/>
              <a:t>2) Analytical Error</a:t>
            </a:r>
          </a:p>
          <a:p>
            <a:r>
              <a:rPr lang="en-CA" dirty="0"/>
              <a:t>3) Average Age of Participant</a:t>
            </a:r>
          </a:p>
          <a:p>
            <a:r>
              <a:rPr lang="en-CA" dirty="0"/>
              <a:t>4) Participant Age Group Breakdown</a:t>
            </a:r>
          </a:p>
          <a:p>
            <a:r>
              <a:rPr lang="en-CA" dirty="0"/>
              <a:t>5) Participant Gender Breakdown</a:t>
            </a:r>
          </a:p>
          <a:p>
            <a:r>
              <a:rPr lang="en-CA" dirty="0"/>
              <a:t>6) World Map</a:t>
            </a:r>
          </a:p>
          <a:p>
            <a:r>
              <a:rPr lang="en-CA" dirty="0"/>
              <a:t>7) Conclusion</a:t>
            </a:r>
          </a:p>
          <a:p>
            <a:endParaRPr lang="en-CA" dirty="0"/>
          </a:p>
        </p:txBody>
      </p:sp>
    </p:spTree>
    <p:extLst>
      <p:ext uri="{BB962C8B-B14F-4D97-AF65-F5344CB8AC3E}">
        <p14:creationId xmlns:p14="http://schemas.microsoft.com/office/powerpoint/2010/main" val="2795615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1327-C1DA-4AAE-A569-A9579A8652F0}"/>
              </a:ext>
            </a:extLst>
          </p:cNvPr>
          <p:cNvSpPr>
            <a:spLocks noGrp="1"/>
          </p:cNvSpPr>
          <p:nvPr>
            <p:ph type="ctrTitle"/>
          </p:nvPr>
        </p:nvSpPr>
        <p:spPr>
          <a:xfrm>
            <a:off x="684212" y="685800"/>
            <a:ext cx="8067902" cy="881744"/>
          </a:xfrm>
        </p:spPr>
        <p:txBody>
          <a:bodyPr/>
          <a:lstStyle/>
          <a:p>
            <a:r>
              <a:rPr lang="en-CA" dirty="0"/>
              <a:t>contents</a:t>
            </a:r>
          </a:p>
        </p:txBody>
      </p:sp>
      <p:sp>
        <p:nvSpPr>
          <p:cNvPr id="3" name="Subtitle 2">
            <a:extLst>
              <a:ext uri="{FF2B5EF4-FFF2-40B4-BE49-F238E27FC236}">
                <a16:creationId xmlns:a16="http://schemas.microsoft.com/office/drawing/2014/main" id="{03D353E2-0C4F-47CD-B525-A9715B926D95}"/>
              </a:ext>
            </a:extLst>
          </p:cNvPr>
          <p:cNvSpPr>
            <a:spLocks noGrp="1"/>
          </p:cNvSpPr>
          <p:nvPr>
            <p:ph type="subTitle" idx="1"/>
          </p:nvPr>
        </p:nvSpPr>
        <p:spPr>
          <a:xfrm>
            <a:off x="684212" y="1959084"/>
            <a:ext cx="6400800" cy="3837709"/>
          </a:xfrm>
        </p:spPr>
        <p:txBody>
          <a:bodyPr/>
          <a:lstStyle/>
          <a:p>
            <a:r>
              <a:rPr lang="en-CA" dirty="0"/>
              <a:t>1) Dataset and Intended Audience</a:t>
            </a:r>
          </a:p>
          <a:p>
            <a:r>
              <a:rPr lang="en-CA" dirty="0"/>
              <a:t>2) Analytical Error</a:t>
            </a:r>
          </a:p>
          <a:p>
            <a:r>
              <a:rPr lang="en-CA" dirty="0"/>
              <a:t>3) Average Age of Participant</a:t>
            </a:r>
          </a:p>
          <a:p>
            <a:r>
              <a:rPr lang="en-CA" dirty="0"/>
              <a:t>4) Participant Age Group Breakdown</a:t>
            </a:r>
          </a:p>
          <a:p>
            <a:r>
              <a:rPr lang="en-CA" dirty="0"/>
              <a:t>5) Participant Gender Breakdown</a:t>
            </a:r>
          </a:p>
          <a:p>
            <a:r>
              <a:rPr lang="en-CA" dirty="0">
                <a:solidFill>
                  <a:srgbClr val="0070C0"/>
                </a:solidFill>
              </a:rPr>
              <a:t>6) World Map</a:t>
            </a:r>
          </a:p>
          <a:p>
            <a:r>
              <a:rPr lang="en-CA" dirty="0"/>
              <a:t>7) Conclusion</a:t>
            </a:r>
          </a:p>
          <a:p>
            <a:endParaRPr lang="en-CA" dirty="0"/>
          </a:p>
        </p:txBody>
      </p:sp>
    </p:spTree>
    <p:extLst>
      <p:ext uri="{BB962C8B-B14F-4D97-AF65-F5344CB8AC3E}">
        <p14:creationId xmlns:p14="http://schemas.microsoft.com/office/powerpoint/2010/main" val="3755708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1327-C1DA-4AAE-A569-A9579A8652F0}"/>
              </a:ext>
            </a:extLst>
          </p:cNvPr>
          <p:cNvSpPr>
            <a:spLocks noGrp="1"/>
          </p:cNvSpPr>
          <p:nvPr>
            <p:ph type="ctrTitle"/>
          </p:nvPr>
        </p:nvSpPr>
        <p:spPr>
          <a:xfrm>
            <a:off x="684211" y="685800"/>
            <a:ext cx="10028529" cy="881744"/>
          </a:xfrm>
        </p:spPr>
        <p:txBody>
          <a:bodyPr>
            <a:normAutofit/>
          </a:bodyPr>
          <a:lstStyle/>
          <a:p>
            <a:r>
              <a:rPr lang="en-CA" dirty="0"/>
              <a:t>6) World map</a:t>
            </a:r>
          </a:p>
        </p:txBody>
      </p:sp>
      <p:sp>
        <p:nvSpPr>
          <p:cNvPr id="3" name="Subtitle 2">
            <a:extLst>
              <a:ext uri="{FF2B5EF4-FFF2-40B4-BE49-F238E27FC236}">
                <a16:creationId xmlns:a16="http://schemas.microsoft.com/office/drawing/2014/main" id="{03D353E2-0C4F-47CD-B525-A9715B926D95}"/>
              </a:ext>
            </a:extLst>
          </p:cNvPr>
          <p:cNvSpPr>
            <a:spLocks noGrp="1"/>
          </p:cNvSpPr>
          <p:nvPr>
            <p:ph type="subTitle" idx="1"/>
          </p:nvPr>
        </p:nvSpPr>
        <p:spPr>
          <a:xfrm>
            <a:off x="684212" y="1959084"/>
            <a:ext cx="6400800" cy="3040755"/>
          </a:xfrm>
        </p:spPr>
        <p:txBody>
          <a:bodyPr/>
          <a:lstStyle/>
          <a:p>
            <a:r>
              <a:rPr lang="en-CA" dirty="0"/>
              <a:t>These are the geographical areas affected by gun violence according to the latitude and longitude in this dataset:</a:t>
            </a:r>
          </a:p>
        </p:txBody>
      </p:sp>
      <p:pic>
        <p:nvPicPr>
          <p:cNvPr id="4" name="Picture 3">
            <a:extLst>
              <a:ext uri="{FF2B5EF4-FFF2-40B4-BE49-F238E27FC236}">
                <a16:creationId xmlns:a16="http://schemas.microsoft.com/office/drawing/2014/main" id="{495EE568-D278-45DF-90AC-34B69C66F5A6}"/>
              </a:ext>
            </a:extLst>
          </p:cNvPr>
          <p:cNvPicPr>
            <a:picLocks noChangeAspect="1"/>
          </p:cNvPicPr>
          <p:nvPr/>
        </p:nvPicPr>
        <p:blipFill>
          <a:blip r:embed="rId2"/>
          <a:stretch>
            <a:fillRect/>
          </a:stretch>
        </p:blipFill>
        <p:spPr>
          <a:xfrm>
            <a:off x="684211" y="3378542"/>
            <a:ext cx="4280920" cy="3242594"/>
          </a:xfrm>
          <a:prstGeom prst="rect">
            <a:avLst/>
          </a:prstGeom>
        </p:spPr>
      </p:pic>
    </p:spTree>
    <p:extLst>
      <p:ext uri="{BB962C8B-B14F-4D97-AF65-F5344CB8AC3E}">
        <p14:creationId xmlns:p14="http://schemas.microsoft.com/office/powerpoint/2010/main" val="4046296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1327-C1DA-4AAE-A569-A9579A8652F0}"/>
              </a:ext>
            </a:extLst>
          </p:cNvPr>
          <p:cNvSpPr>
            <a:spLocks noGrp="1"/>
          </p:cNvSpPr>
          <p:nvPr>
            <p:ph type="ctrTitle"/>
          </p:nvPr>
        </p:nvSpPr>
        <p:spPr>
          <a:xfrm>
            <a:off x="684212" y="685800"/>
            <a:ext cx="8067902" cy="881744"/>
          </a:xfrm>
        </p:spPr>
        <p:txBody>
          <a:bodyPr/>
          <a:lstStyle/>
          <a:p>
            <a:r>
              <a:rPr lang="en-CA" dirty="0"/>
              <a:t>contents</a:t>
            </a:r>
          </a:p>
        </p:txBody>
      </p:sp>
      <p:sp>
        <p:nvSpPr>
          <p:cNvPr id="3" name="Subtitle 2">
            <a:extLst>
              <a:ext uri="{FF2B5EF4-FFF2-40B4-BE49-F238E27FC236}">
                <a16:creationId xmlns:a16="http://schemas.microsoft.com/office/drawing/2014/main" id="{03D353E2-0C4F-47CD-B525-A9715B926D95}"/>
              </a:ext>
            </a:extLst>
          </p:cNvPr>
          <p:cNvSpPr>
            <a:spLocks noGrp="1"/>
          </p:cNvSpPr>
          <p:nvPr>
            <p:ph type="subTitle" idx="1"/>
          </p:nvPr>
        </p:nvSpPr>
        <p:spPr>
          <a:xfrm>
            <a:off x="684212" y="1959084"/>
            <a:ext cx="6400800" cy="3837709"/>
          </a:xfrm>
        </p:spPr>
        <p:txBody>
          <a:bodyPr/>
          <a:lstStyle/>
          <a:p>
            <a:r>
              <a:rPr lang="en-CA" dirty="0"/>
              <a:t>1) Dataset and Intended Audience</a:t>
            </a:r>
          </a:p>
          <a:p>
            <a:r>
              <a:rPr lang="en-CA" dirty="0"/>
              <a:t>2) Analytical Error</a:t>
            </a:r>
          </a:p>
          <a:p>
            <a:r>
              <a:rPr lang="en-CA" dirty="0"/>
              <a:t>3) Average Age of Participant</a:t>
            </a:r>
          </a:p>
          <a:p>
            <a:r>
              <a:rPr lang="en-CA" dirty="0"/>
              <a:t>4) Participant Age Group Breakdown</a:t>
            </a:r>
          </a:p>
          <a:p>
            <a:r>
              <a:rPr lang="en-CA" dirty="0"/>
              <a:t>5) Participant Gender Breakdown</a:t>
            </a:r>
          </a:p>
          <a:p>
            <a:r>
              <a:rPr lang="en-CA" dirty="0"/>
              <a:t>6) World Map</a:t>
            </a:r>
          </a:p>
          <a:p>
            <a:r>
              <a:rPr lang="en-CA" dirty="0">
                <a:solidFill>
                  <a:srgbClr val="0070C0"/>
                </a:solidFill>
              </a:rPr>
              <a:t>7) Conclusion</a:t>
            </a:r>
          </a:p>
          <a:p>
            <a:endParaRPr lang="en-CA" dirty="0"/>
          </a:p>
        </p:txBody>
      </p:sp>
    </p:spTree>
    <p:extLst>
      <p:ext uri="{BB962C8B-B14F-4D97-AF65-F5344CB8AC3E}">
        <p14:creationId xmlns:p14="http://schemas.microsoft.com/office/powerpoint/2010/main" val="3325484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1327-C1DA-4AAE-A569-A9579A8652F0}"/>
              </a:ext>
            </a:extLst>
          </p:cNvPr>
          <p:cNvSpPr>
            <a:spLocks noGrp="1"/>
          </p:cNvSpPr>
          <p:nvPr>
            <p:ph type="ctrTitle"/>
          </p:nvPr>
        </p:nvSpPr>
        <p:spPr>
          <a:xfrm>
            <a:off x="684211" y="685800"/>
            <a:ext cx="10028529" cy="881744"/>
          </a:xfrm>
        </p:spPr>
        <p:txBody>
          <a:bodyPr>
            <a:normAutofit/>
          </a:bodyPr>
          <a:lstStyle/>
          <a:p>
            <a:r>
              <a:rPr lang="en-CA" dirty="0"/>
              <a:t>7) conclusion</a:t>
            </a:r>
          </a:p>
        </p:txBody>
      </p:sp>
      <p:sp>
        <p:nvSpPr>
          <p:cNvPr id="3" name="Subtitle 2">
            <a:extLst>
              <a:ext uri="{FF2B5EF4-FFF2-40B4-BE49-F238E27FC236}">
                <a16:creationId xmlns:a16="http://schemas.microsoft.com/office/drawing/2014/main" id="{03D353E2-0C4F-47CD-B525-A9715B926D95}"/>
              </a:ext>
            </a:extLst>
          </p:cNvPr>
          <p:cNvSpPr>
            <a:spLocks noGrp="1"/>
          </p:cNvSpPr>
          <p:nvPr>
            <p:ph type="subTitle" idx="1"/>
          </p:nvPr>
        </p:nvSpPr>
        <p:spPr>
          <a:xfrm>
            <a:off x="684212" y="1959084"/>
            <a:ext cx="6400800" cy="3040755"/>
          </a:xfrm>
        </p:spPr>
        <p:txBody>
          <a:bodyPr/>
          <a:lstStyle/>
          <a:p>
            <a:r>
              <a:rPr lang="en-CA" dirty="0"/>
              <a:t>In conclusion, we hope that the law enforcement officials in the affected areas will take into account the average age, age groups, and genders of the participants in this dataset when making decisions on how to reduce gun violence.</a:t>
            </a:r>
          </a:p>
        </p:txBody>
      </p:sp>
    </p:spTree>
    <p:extLst>
      <p:ext uri="{BB962C8B-B14F-4D97-AF65-F5344CB8AC3E}">
        <p14:creationId xmlns:p14="http://schemas.microsoft.com/office/powerpoint/2010/main" val="3135520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1327-C1DA-4AAE-A569-A9579A8652F0}"/>
              </a:ext>
            </a:extLst>
          </p:cNvPr>
          <p:cNvSpPr>
            <a:spLocks noGrp="1"/>
          </p:cNvSpPr>
          <p:nvPr>
            <p:ph type="ctrTitle"/>
          </p:nvPr>
        </p:nvSpPr>
        <p:spPr>
          <a:xfrm>
            <a:off x="684212" y="685800"/>
            <a:ext cx="8067902" cy="881744"/>
          </a:xfrm>
        </p:spPr>
        <p:txBody>
          <a:bodyPr/>
          <a:lstStyle/>
          <a:p>
            <a:r>
              <a:rPr lang="en-CA" dirty="0"/>
              <a:t>contents</a:t>
            </a:r>
          </a:p>
        </p:txBody>
      </p:sp>
      <p:sp>
        <p:nvSpPr>
          <p:cNvPr id="3" name="Subtitle 2">
            <a:extLst>
              <a:ext uri="{FF2B5EF4-FFF2-40B4-BE49-F238E27FC236}">
                <a16:creationId xmlns:a16="http://schemas.microsoft.com/office/drawing/2014/main" id="{03D353E2-0C4F-47CD-B525-A9715B926D95}"/>
              </a:ext>
            </a:extLst>
          </p:cNvPr>
          <p:cNvSpPr>
            <a:spLocks noGrp="1"/>
          </p:cNvSpPr>
          <p:nvPr>
            <p:ph type="subTitle" idx="1"/>
          </p:nvPr>
        </p:nvSpPr>
        <p:spPr>
          <a:xfrm>
            <a:off x="684212" y="1959084"/>
            <a:ext cx="6400800" cy="4213116"/>
          </a:xfrm>
        </p:spPr>
        <p:txBody>
          <a:bodyPr/>
          <a:lstStyle/>
          <a:p>
            <a:r>
              <a:rPr lang="en-CA" dirty="0">
                <a:solidFill>
                  <a:srgbClr val="0070C0"/>
                </a:solidFill>
              </a:rPr>
              <a:t>1) Dataset and Intended Audience</a:t>
            </a:r>
          </a:p>
          <a:p>
            <a:r>
              <a:rPr lang="en-CA" dirty="0"/>
              <a:t>2) Analytical Error</a:t>
            </a:r>
          </a:p>
          <a:p>
            <a:r>
              <a:rPr lang="en-CA" dirty="0"/>
              <a:t>3) Average Age of Participant</a:t>
            </a:r>
          </a:p>
          <a:p>
            <a:r>
              <a:rPr lang="en-CA" dirty="0"/>
              <a:t>4) Participant Age Group Breakdown</a:t>
            </a:r>
          </a:p>
          <a:p>
            <a:r>
              <a:rPr lang="en-CA" dirty="0"/>
              <a:t>5) Participant Gender Breakdown</a:t>
            </a:r>
          </a:p>
          <a:p>
            <a:r>
              <a:rPr lang="en-CA" dirty="0"/>
              <a:t>6) World Map</a:t>
            </a:r>
          </a:p>
          <a:p>
            <a:r>
              <a:rPr lang="en-CA" dirty="0"/>
              <a:t>7) Conclusion</a:t>
            </a:r>
          </a:p>
          <a:p>
            <a:endParaRPr lang="en-CA" dirty="0"/>
          </a:p>
          <a:p>
            <a:endParaRPr lang="en-CA" dirty="0"/>
          </a:p>
        </p:txBody>
      </p:sp>
    </p:spTree>
    <p:extLst>
      <p:ext uri="{BB962C8B-B14F-4D97-AF65-F5344CB8AC3E}">
        <p14:creationId xmlns:p14="http://schemas.microsoft.com/office/powerpoint/2010/main" val="2452529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1327-C1DA-4AAE-A569-A9579A8652F0}"/>
              </a:ext>
            </a:extLst>
          </p:cNvPr>
          <p:cNvSpPr>
            <a:spLocks noGrp="1"/>
          </p:cNvSpPr>
          <p:nvPr>
            <p:ph type="ctrTitle"/>
          </p:nvPr>
        </p:nvSpPr>
        <p:spPr>
          <a:xfrm>
            <a:off x="684211" y="685800"/>
            <a:ext cx="10028529" cy="881744"/>
          </a:xfrm>
        </p:spPr>
        <p:txBody>
          <a:bodyPr>
            <a:normAutofit fontScale="90000"/>
          </a:bodyPr>
          <a:lstStyle/>
          <a:p>
            <a:r>
              <a:rPr lang="en-CA" dirty="0"/>
              <a:t>1) Dataset and intended audience</a:t>
            </a:r>
          </a:p>
        </p:txBody>
      </p:sp>
      <p:sp>
        <p:nvSpPr>
          <p:cNvPr id="3" name="Subtitle 2">
            <a:extLst>
              <a:ext uri="{FF2B5EF4-FFF2-40B4-BE49-F238E27FC236}">
                <a16:creationId xmlns:a16="http://schemas.microsoft.com/office/drawing/2014/main" id="{03D353E2-0C4F-47CD-B525-A9715B926D95}"/>
              </a:ext>
            </a:extLst>
          </p:cNvPr>
          <p:cNvSpPr>
            <a:spLocks noGrp="1"/>
          </p:cNvSpPr>
          <p:nvPr>
            <p:ph type="subTitle" idx="1"/>
          </p:nvPr>
        </p:nvSpPr>
        <p:spPr>
          <a:xfrm>
            <a:off x="684212" y="1959084"/>
            <a:ext cx="6400800" cy="3040755"/>
          </a:xfrm>
        </p:spPr>
        <p:txBody>
          <a:bodyPr/>
          <a:lstStyle/>
          <a:p>
            <a:r>
              <a:rPr lang="en-CA" dirty="0"/>
              <a:t>For this project we used a dataset on incidences of gun violence in North America from January 2013 until March 2018.</a:t>
            </a:r>
          </a:p>
          <a:p>
            <a:r>
              <a:rPr lang="en-CA" dirty="0"/>
              <a:t>Our project is intended to give law enforcement officials in the affected areas insight to help them reduce gun violence. </a:t>
            </a:r>
          </a:p>
        </p:txBody>
      </p:sp>
    </p:spTree>
    <p:extLst>
      <p:ext uri="{BB962C8B-B14F-4D97-AF65-F5344CB8AC3E}">
        <p14:creationId xmlns:p14="http://schemas.microsoft.com/office/powerpoint/2010/main" val="1285077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1327-C1DA-4AAE-A569-A9579A8652F0}"/>
              </a:ext>
            </a:extLst>
          </p:cNvPr>
          <p:cNvSpPr>
            <a:spLocks noGrp="1"/>
          </p:cNvSpPr>
          <p:nvPr>
            <p:ph type="ctrTitle"/>
          </p:nvPr>
        </p:nvSpPr>
        <p:spPr>
          <a:xfrm>
            <a:off x="684211" y="685800"/>
            <a:ext cx="10028529" cy="881744"/>
          </a:xfrm>
        </p:spPr>
        <p:txBody>
          <a:bodyPr>
            <a:normAutofit fontScale="90000"/>
          </a:bodyPr>
          <a:lstStyle/>
          <a:p>
            <a:r>
              <a:rPr lang="en-CA" dirty="0"/>
              <a:t>1) Dataset and intended audience</a:t>
            </a:r>
          </a:p>
        </p:txBody>
      </p:sp>
      <p:pic>
        <p:nvPicPr>
          <p:cNvPr id="6" name="Picture 5">
            <a:extLst>
              <a:ext uri="{FF2B5EF4-FFF2-40B4-BE49-F238E27FC236}">
                <a16:creationId xmlns:a16="http://schemas.microsoft.com/office/drawing/2014/main" id="{8BA67F4A-BA12-4E35-A9B6-2075E1D41541}"/>
              </a:ext>
            </a:extLst>
          </p:cNvPr>
          <p:cNvPicPr>
            <a:picLocks noChangeAspect="1"/>
          </p:cNvPicPr>
          <p:nvPr/>
        </p:nvPicPr>
        <p:blipFill>
          <a:blip r:embed="rId2"/>
          <a:stretch>
            <a:fillRect/>
          </a:stretch>
        </p:blipFill>
        <p:spPr>
          <a:xfrm>
            <a:off x="1357312" y="2033587"/>
            <a:ext cx="9477375" cy="2790825"/>
          </a:xfrm>
          <a:prstGeom prst="rect">
            <a:avLst/>
          </a:prstGeom>
        </p:spPr>
      </p:pic>
    </p:spTree>
    <p:extLst>
      <p:ext uri="{BB962C8B-B14F-4D97-AF65-F5344CB8AC3E}">
        <p14:creationId xmlns:p14="http://schemas.microsoft.com/office/powerpoint/2010/main" val="4170998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1327-C1DA-4AAE-A569-A9579A8652F0}"/>
              </a:ext>
            </a:extLst>
          </p:cNvPr>
          <p:cNvSpPr>
            <a:spLocks noGrp="1"/>
          </p:cNvSpPr>
          <p:nvPr>
            <p:ph type="ctrTitle"/>
          </p:nvPr>
        </p:nvSpPr>
        <p:spPr>
          <a:xfrm>
            <a:off x="684212" y="685800"/>
            <a:ext cx="8067902" cy="881744"/>
          </a:xfrm>
        </p:spPr>
        <p:txBody>
          <a:bodyPr/>
          <a:lstStyle/>
          <a:p>
            <a:r>
              <a:rPr lang="en-CA" dirty="0"/>
              <a:t>contents</a:t>
            </a:r>
          </a:p>
        </p:txBody>
      </p:sp>
      <p:sp>
        <p:nvSpPr>
          <p:cNvPr id="3" name="Subtitle 2">
            <a:extLst>
              <a:ext uri="{FF2B5EF4-FFF2-40B4-BE49-F238E27FC236}">
                <a16:creationId xmlns:a16="http://schemas.microsoft.com/office/drawing/2014/main" id="{03D353E2-0C4F-47CD-B525-A9715B926D95}"/>
              </a:ext>
            </a:extLst>
          </p:cNvPr>
          <p:cNvSpPr>
            <a:spLocks noGrp="1"/>
          </p:cNvSpPr>
          <p:nvPr>
            <p:ph type="subTitle" idx="1"/>
          </p:nvPr>
        </p:nvSpPr>
        <p:spPr>
          <a:xfrm>
            <a:off x="684212" y="1959084"/>
            <a:ext cx="6400800" cy="3955155"/>
          </a:xfrm>
        </p:spPr>
        <p:txBody>
          <a:bodyPr/>
          <a:lstStyle/>
          <a:p>
            <a:r>
              <a:rPr lang="en-CA" dirty="0"/>
              <a:t>1) Dataset and Intended Audience</a:t>
            </a:r>
          </a:p>
          <a:p>
            <a:r>
              <a:rPr lang="en-CA" dirty="0">
                <a:solidFill>
                  <a:srgbClr val="0070C0"/>
                </a:solidFill>
              </a:rPr>
              <a:t>2) Analytical Error</a:t>
            </a:r>
          </a:p>
          <a:p>
            <a:r>
              <a:rPr lang="en-CA" dirty="0"/>
              <a:t>3) Average Age of Participant</a:t>
            </a:r>
          </a:p>
          <a:p>
            <a:r>
              <a:rPr lang="en-CA" dirty="0"/>
              <a:t>4) Participant Age Group Breakdown</a:t>
            </a:r>
          </a:p>
          <a:p>
            <a:r>
              <a:rPr lang="en-CA" dirty="0"/>
              <a:t>5) Participant Gender Breakdown</a:t>
            </a:r>
          </a:p>
          <a:p>
            <a:r>
              <a:rPr lang="en-CA" dirty="0"/>
              <a:t>6) World Map</a:t>
            </a:r>
          </a:p>
          <a:p>
            <a:r>
              <a:rPr lang="en-CA" dirty="0"/>
              <a:t>7) Conclusion</a:t>
            </a:r>
          </a:p>
          <a:p>
            <a:endParaRPr lang="en-CA" dirty="0"/>
          </a:p>
          <a:p>
            <a:endParaRPr lang="en-CA" dirty="0"/>
          </a:p>
        </p:txBody>
      </p:sp>
    </p:spTree>
    <p:extLst>
      <p:ext uri="{BB962C8B-B14F-4D97-AF65-F5344CB8AC3E}">
        <p14:creationId xmlns:p14="http://schemas.microsoft.com/office/powerpoint/2010/main" val="2880670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1327-C1DA-4AAE-A569-A9579A8652F0}"/>
              </a:ext>
            </a:extLst>
          </p:cNvPr>
          <p:cNvSpPr>
            <a:spLocks noGrp="1"/>
          </p:cNvSpPr>
          <p:nvPr>
            <p:ph type="ctrTitle"/>
          </p:nvPr>
        </p:nvSpPr>
        <p:spPr>
          <a:xfrm>
            <a:off x="684211" y="685800"/>
            <a:ext cx="10028529" cy="881744"/>
          </a:xfrm>
        </p:spPr>
        <p:txBody>
          <a:bodyPr>
            <a:normAutofit/>
          </a:bodyPr>
          <a:lstStyle/>
          <a:p>
            <a:r>
              <a:rPr lang="en-CA" dirty="0"/>
              <a:t>2) Analytical error</a:t>
            </a:r>
          </a:p>
        </p:txBody>
      </p:sp>
      <p:sp>
        <p:nvSpPr>
          <p:cNvPr id="3" name="Subtitle 2">
            <a:extLst>
              <a:ext uri="{FF2B5EF4-FFF2-40B4-BE49-F238E27FC236}">
                <a16:creationId xmlns:a16="http://schemas.microsoft.com/office/drawing/2014/main" id="{03D353E2-0C4F-47CD-B525-A9715B926D95}"/>
              </a:ext>
            </a:extLst>
          </p:cNvPr>
          <p:cNvSpPr>
            <a:spLocks noGrp="1"/>
          </p:cNvSpPr>
          <p:nvPr>
            <p:ph type="subTitle" idx="1"/>
          </p:nvPr>
        </p:nvSpPr>
        <p:spPr>
          <a:xfrm>
            <a:off x="684212" y="1959084"/>
            <a:ext cx="6400800" cy="3040755"/>
          </a:xfrm>
        </p:spPr>
        <p:txBody>
          <a:bodyPr/>
          <a:lstStyle/>
          <a:p>
            <a:r>
              <a:rPr lang="en-CA" dirty="0"/>
              <a:t>When asked about our data in class earlier this semester, we shared this visual below made in Power BI from this data that seems to indicate that the greater the number of guns involved, the more people were killed. </a:t>
            </a:r>
          </a:p>
        </p:txBody>
      </p:sp>
      <p:pic>
        <p:nvPicPr>
          <p:cNvPr id="5" name="Picture 4">
            <a:extLst>
              <a:ext uri="{FF2B5EF4-FFF2-40B4-BE49-F238E27FC236}">
                <a16:creationId xmlns:a16="http://schemas.microsoft.com/office/drawing/2014/main" id="{B228FD5B-D97F-4AC5-9B09-F1900A930EB7}"/>
              </a:ext>
            </a:extLst>
          </p:cNvPr>
          <p:cNvPicPr>
            <a:picLocks noChangeAspect="1"/>
          </p:cNvPicPr>
          <p:nvPr/>
        </p:nvPicPr>
        <p:blipFill>
          <a:blip r:embed="rId2"/>
          <a:stretch>
            <a:fillRect/>
          </a:stretch>
        </p:blipFill>
        <p:spPr>
          <a:xfrm>
            <a:off x="1443858" y="3811398"/>
            <a:ext cx="4254617" cy="2376881"/>
          </a:xfrm>
          <a:prstGeom prst="rect">
            <a:avLst/>
          </a:prstGeom>
        </p:spPr>
      </p:pic>
    </p:spTree>
    <p:extLst>
      <p:ext uri="{BB962C8B-B14F-4D97-AF65-F5344CB8AC3E}">
        <p14:creationId xmlns:p14="http://schemas.microsoft.com/office/powerpoint/2010/main" val="3779689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1327-C1DA-4AAE-A569-A9579A8652F0}"/>
              </a:ext>
            </a:extLst>
          </p:cNvPr>
          <p:cNvSpPr>
            <a:spLocks noGrp="1"/>
          </p:cNvSpPr>
          <p:nvPr>
            <p:ph type="ctrTitle"/>
          </p:nvPr>
        </p:nvSpPr>
        <p:spPr>
          <a:xfrm>
            <a:off x="684211" y="685800"/>
            <a:ext cx="10028529" cy="881744"/>
          </a:xfrm>
        </p:spPr>
        <p:txBody>
          <a:bodyPr>
            <a:normAutofit/>
          </a:bodyPr>
          <a:lstStyle/>
          <a:p>
            <a:r>
              <a:rPr lang="en-CA" dirty="0"/>
              <a:t>2) Analytical error</a:t>
            </a:r>
          </a:p>
        </p:txBody>
      </p:sp>
      <p:sp>
        <p:nvSpPr>
          <p:cNvPr id="3" name="Subtitle 2">
            <a:extLst>
              <a:ext uri="{FF2B5EF4-FFF2-40B4-BE49-F238E27FC236}">
                <a16:creationId xmlns:a16="http://schemas.microsoft.com/office/drawing/2014/main" id="{03D353E2-0C4F-47CD-B525-A9715B926D95}"/>
              </a:ext>
            </a:extLst>
          </p:cNvPr>
          <p:cNvSpPr>
            <a:spLocks noGrp="1"/>
          </p:cNvSpPr>
          <p:nvPr>
            <p:ph type="subTitle" idx="1"/>
          </p:nvPr>
        </p:nvSpPr>
        <p:spPr>
          <a:xfrm>
            <a:off x="684212" y="1959084"/>
            <a:ext cx="6400800" cy="3040755"/>
          </a:xfrm>
        </p:spPr>
        <p:txBody>
          <a:bodyPr/>
          <a:lstStyle/>
          <a:p>
            <a:r>
              <a:rPr lang="en-CA" dirty="0"/>
              <a:t>The mistake here came from manipulation of the data in the participant age column. We inadvertently created duplicate lines and thusly skewed the data. In fact, most people were killed in instances of gun violence involving fewer guns.</a:t>
            </a:r>
          </a:p>
        </p:txBody>
      </p:sp>
    </p:spTree>
    <p:extLst>
      <p:ext uri="{BB962C8B-B14F-4D97-AF65-F5344CB8AC3E}">
        <p14:creationId xmlns:p14="http://schemas.microsoft.com/office/powerpoint/2010/main" val="274629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1327-C1DA-4AAE-A569-A9579A8652F0}"/>
              </a:ext>
            </a:extLst>
          </p:cNvPr>
          <p:cNvSpPr>
            <a:spLocks noGrp="1"/>
          </p:cNvSpPr>
          <p:nvPr>
            <p:ph type="ctrTitle"/>
          </p:nvPr>
        </p:nvSpPr>
        <p:spPr>
          <a:xfrm>
            <a:off x="684211" y="685800"/>
            <a:ext cx="10028529" cy="881744"/>
          </a:xfrm>
        </p:spPr>
        <p:txBody>
          <a:bodyPr>
            <a:normAutofit/>
          </a:bodyPr>
          <a:lstStyle/>
          <a:p>
            <a:r>
              <a:rPr lang="en-CA" dirty="0"/>
              <a:t>2) Analytical error</a:t>
            </a:r>
          </a:p>
        </p:txBody>
      </p:sp>
      <p:pic>
        <p:nvPicPr>
          <p:cNvPr id="7" name="Picture 6">
            <a:extLst>
              <a:ext uri="{FF2B5EF4-FFF2-40B4-BE49-F238E27FC236}">
                <a16:creationId xmlns:a16="http://schemas.microsoft.com/office/drawing/2014/main" id="{18FAE0E3-C734-4FC7-8B2D-B47D5383DCBD}"/>
              </a:ext>
            </a:extLst>
          </p:cNvPr>
          <p:cNvPicPr>
            <a:picLocks noChangeAspect="1"/>
          </p:cNvPicPr>
          <p:nvPr/>
        </p:nvPicPr>
        <p:blipFill>
          <a:blip r:embed="rId2"/>
          <a:stretch>
            <a:fillRect/>
          </a:stretch>
        </p:blipFill>
        <p:spPr>
          <a:xfrm>
            <a:off x="1555100" y="1567544"/>
            <a:ext cx="4143375" cy="4095750"/>
          </a:xfrm>
          <a:prstGeom prst="rect">
            <a:avLst/>
          </a:prstGeom>
        </p:spPr>
      </p:pic>
    </p:spTree>
    <p:extLst>
      <p:ext uri="{BB962C8B-B14F-4D97-AF65-F5344CB8AC3E}">
        <p14:creationId xmlns:p14="http://schemas.microsoft.com/office/powerpoint/2010/main" val="48833741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344</TotalTime>
  <Words>831</Words>
  <Application>Microsoft Office PowerPoint</Application>
  <PresentationFormat>Widescreen</PresentationFormat>
  <Paragraphs>95</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Century Gothic</vt:lpstr>
      <vt:lpstr>Wingdings 3</vt:lpstr>
      <vt:lpstr>Slice</vt:lpstr>
      <vt:lpstr>ADMN5018 FINAL PROJECT</vt:lpstr>
      <vt:lpstr>contents</vt:lpstr>
      <vt:lpstr>contents</vt:lpstr>
      <vt:lpstr>1) Dataset and intended audience</vt:lpstr>
      <vt:lpstr>1) Dataset and intended audience</vt:lpstr>
      <vt:lpstr>contents</vt:lpstr>
      <vt:lpstr>2) Analytical error</vt:lpstr>
      <vt:lpstr>2) Analytical error</vt:lpstr>
      <vt:lpstr>2) Analytical error</vt:lpstr>
      <vt:lpstr>2) Analytical error</vt:lpstr>
      <vt:lpstr>contents</vt:lpstr>
      <vt:lpstr>3) Average age of participant</vt:lpstr>
      <vt:lpstr>3) Average age of participant</vt:lpstr>
      <vt:lpstr>contents</vt:lpstr>
      <vt:lpstr>4) Participant age group breakdown</vt:lpstr>
      <vt:lpstr>4) Participant age group breakdown</vt:lpstr>
      <vt:lpstr>contents</vt:lpstr>
      <vt:lpstr>5) Participant gender breakdown</vt:lpstr>
      <vt:lpstr>5) Participant gender breakdown</vt:lpstr>
      <vt:lpstr>contents</vt:lpstr>
      <vt:lpstr>6) World map</vt:lpstr>
      <vt:lpstr>contents</vt:lpstr>
      <vt:lpstr>7)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ADMN5018 FINAL PROJECT</dc:title>
  <dc:creator>Dan Magee</dc:creator>
  <cp:lastModifiedBy>Dan Magee</cp:lastModifiedBy>
  <cp:revision>34</cp:revision>
  <dcterms:created xsi:type="dcterms:W3CDTF">2020-04-16T14:10:09Z</dcterms:created>
  <dcterms:modified xsi:type="dcterms:W3CDTF">2020-04-17T06:23:24Z</dcterms:modified>
</cp:coreProperties>
</file>