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8" r:id="rId1"/>
  </p:sldMasterIdLst>
  <p:notesMasterIdLst>
    <p:notesMasterId r:id="rId39"/>
  </p:notesMasterIdLst>
  <p:handoutMasterIdLst>
    <p:handoutMasterId r:id="rId40"/>
  </p:handoutMasterIdLst>
  <p:sldIdLst>
    <p:sldId id="261" r:id="rId2"/>
    <p:sldId id="264" r:id="rId3"/>
    <p:sldId id="271" r:id="rId4"/>
    <p:sldId id="272" r:id="rId5"/>
    <p:sldId id="303" r:id="rId6"/>
    <p:sldId id="273" r:id="rId7"/>
    <p:sldId id="274" r:id="rId8"/>
    <p:sldId id="275" r:id="rId9"/>
    <p:sldId id="277" r:id="rId10"/>
    <p:sldId id="278" r:id="rId11"/>
    <p:sldId id="279" r:id="rId12"/>
    <p:sldId id="285" r:id="rId13"/>
    <p:sldId id="284" r:id="rId14"/>
    <p:sldId id="304" r:id="rId15"/>
    <p:sldId id="280" r:id="rId16"/>
    <p:sldId id="281" r:id="rId17"/>
    <p:sldId id="282" r:id="rId18"/>
    <p:sldId id="283" r:id="rId19"/>
    <p:sldId id="302" r:id="rId20"/>
    <p:sldId id="293" r:id="rId21"/>
    <p:sldId id="294" r:id="rId22"/>
    <p:sldId id="295" r:id="rId23"/>
    <p:sldId id="296" r:id="rId24"/>
    <p:sldId id="297" r:id="rId25"/>
    <p:sldId id="298" r:id="rId26"/>
    <p:sldId id="299" r:id="rId27"/>
    <p:sldId id="300" r:id="rId28"/>
    <p:sldId id="301" r:id="rId29"/>
    <p:sldId id="292" r:id="rId30"/>
    <p:sldId id="286" r:id="rId31"/>
    <p:sldId id="287" r:id="rId32"/>
    <p:sldId id="288" r:id="rId33"/>
    <p:sldId id="289" r:id="rId34"/>
    <p:sldId id="290" r:id="rId35"/>
    <p:sldId id="291" r:id="rId36"/>
    <p:sldId id="305" r:id="rId37"/>
    <p:sldId id="265" r:id="rId38"/>
  </p:sldIdLst>
  <p:sldSz cx="9144000" cy="6858000" type="screen4x3"/>
  <p:notesSz cx="6858000" cy="9144000"/>
  <p:defaultTextStyle>
    <a:defPPr>
      <a:defRPr lang="he-I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A2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72" autoAdjust="0"/>
    <p:restoredTop sz="94660"/>
  </p:normalViewPr>
  <p:slideViewPr>
    <p:cSldViewPr>
      <p:cViewPr varScale="1">
        <p:scale>
          <a:sx n="114" d="100"/>
          <a:sy n="114" d="100"/>
        </p:scale>
        <p:origin x="738" y="108"/>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3"/>
          </p:nvPr>
        </p:nvSpPr>
        <p:spPr>
          <a:xfrm>
            <a:off x="549275" y="8459788"/>
            <a:ext cx="5759450" cy="458787"/>
          </a:xfrm>
          <a:prstGeom prst="rect">
            <a:avLst/>
          </a:prstGeom>
        </p:spPr>
        <p:txBody>
          <a:bodyPr vert="horz" lIns="91440" tIns="45720" rIns="91440" bIns="45720" rtlCol="1" anchor="b"/>
          <a:lstStyle>
            <a:lvl1pPr algn="ctr">
              <a:defRPr sz="1200"/>
            </a:lvl1pPr>
          </a:lstStyle>
          <a:p>
            <a:pPr>
              <a:defRPr/>
            </a:pPr>
            <a:fld id="{D394D045-0739-4726-AF35-80EAB36C56DF}" type="slidenum">
              <a:rPr lang="he-IL"/>
              <a:pPr>
                <a:defRPr/>
              </a:pPr>
              <a:t>‹#›</a:t>
            </a:fld>
            <a:endParaRPr lang="he-IL"/>
          </a:p>
        </p:txBody>
      </p:sp>
    </p:spTree>
    <p:extLst>
      <p:ext uri="{BB962C8B-B14F-4D97-AF65-F5344CB8AC3E}">
        <p14:creationId xmlns:p14="http://schemas.microsoft.com/office/powerpoint/2010/main" val="3818419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668E5F-D7AF-46DC-8F85-E729FFF1DDF0}" type="datetimeFigureOut">
              <a:rPr lang="he-IL" smtClean="0"/>
              <a:t>י"ד/סיון/תשע"ח</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3543612-1602-49CF-A332-3305EBBAAF56}" type="slidenum">
              <a:rPr lang="he-IL" smtClean="0"/>
              <a:t>‹#›</a:t>
            </a:fld>
            <a:endParaRPr lang="he-IL"/>
          </a:p>
        </p:txBody>
      </p:sp>
    </p:spTree>
    <p:extLst>
      <p:ext uri="{BB962C8B-B14F-4D97-AF65-F5344CB8AC3E}">
        <p14:creationId xmlns:p14="http://schemas.microsoft.com/office/powerpoint/2010/main" val="197355499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6172200"/>
            <a:ext cx="12938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304800" y="762000"/>
            <a:ext cx="6912768" cy="1079500"/>
          </a:xfrm>
        </p:spPr>
        <p:txBody>
          <a:bodyPr/>
          <a:lstStyle>
            <a:lvl1pPr algn="l">
              <a:defRPr/>
            </a:lvl1pPr>
          </a:lstStyle>
          <a:p>
            <a:r>
              <a:rPr lang="he-IL"/>
              <a:t>לחץ כדי לערוך סגנון כותרת של תבנית בסיס</a:t>
            </a:r>
            <a:endParaRPr lang="he-IL" dirty="0"/>
          </a:p>
        </p:txBody>
      </p:sp>
      <p:sp>
        <p:nvSpPr>
          <p:cNvPr id="5" name="Text Placeholder 7"/>
          <p:cNvSpPr>
            <a:spLocks noGrp="1"/>
          </p:cNvSpPr>
          <p:nvPr>
            <p:ph type="body" idx="1"/>
          </p:nvPr>
        </p:nvSpPr>
        <p:spPr>
          <a:xfrm>
            <a:off x="467544" y="5732463"/>
            <a:ext cx="7599562" cy="576263"/>
          </a:xfrm>
        </p:spPr>
        <p:txBody>
          <a:bodyPr/>
          <a:lstStyle>
            <a:lvl1pPr marL="0" indent="0" algn="l" rtl="0">
              <a:buNone/>
              <a:defRPr/>
            </a:lvl1pPr>
          </a:lstStyle>
          <a:p>
            <a:pPr lvl="0"/>
            <a:r>
              <a:rPr lang="he-IL" altLang="he-IL"/>
              <a:t>לחץ כדי לערוך סגנונות טקסט של תבנית בסיס</a:t>
            </a:r>
          </a:p>
        </p:txBody>
      </p:sp>
    </p:spTree>
    <p:extLst>
      <p:ext uri="{BB962C8B-B14F-4D97-AF65-F5344CB8AC3E}">
        <p14:creationId xmlns:p14="http://schemas.microsoft.com/office/powerpoint/2010/main" val="352538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פריסה מותאמת אישית">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6" name="TextBox 5"/>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7" name="TextBox 6"/>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881CFB2A-5A6B-41FA-AA73-ABCA6CCFB270}"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he-IL"/>
              <a:t>לחץ כדי לערוך סגנון כותרת של תבנית בסיס</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he-IL"/>
              <a:t>לחץ כדי לערוך סגנונות טקסט של תבנית בסיס</a:t>
            </a:r>
          </a:p>
        </p:txBody>
      </p:sp>
    </p:spTree>
    <p:extLst>
      <p:ext uri="{BB962C8B-B14F-4D97-AF65-F5344CB8AC3E}">
        <p14:creationId xmlns:p14="http://schemas.microsoft.com/office/powerpoint/2010/main" val="30475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128035"/>
            <a:ext cx="6048672" cy="780685"/>
          </a:xfrm>
        </p:spPr>
        <p:txBody>
          <a:bodyPr/>
          <a:lstStyle>
            <a:lvl1pPr algn="l" rtl="0">
              <a:defRPr sz="3200"/>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251520" y="1484784"/>
            <a:ext cx="8064896" cy="2160240"/>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
        <p:nvSpPr>
          <p:cNvPr id="4" name="Content Placeholder 2"/>
          <p:cNvSpPr>
            <a:spLocks noGrp="1"/>
          </p:cNvSpPr>
          <p:nvPr>
            <p:ph idx="10"/>
          </p:nvPr>
        </p:nvSpPr>
        <p:spPr>
          <a:xfrm>
            <a:off x="251520" y="3933056"/>
            <a:ext cx="7992888" cy="2376264"/>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225229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790"/>
            <a:ext cx="8229600" cy="709715"/>
          </a:xfrm>
        </p:spPr>
        <p:txBody>
          <a:bodyPr/>
          <a:lstStyle>
            <a:lvl1pPr rtl="0">
              <a:defRPr sz="4500" baseline="0">
                <a:solidFill>
                  <a:schemeClr val="bg1"/>
                </a:solidFill>
              </a:defRPr>
            </a:lvl1pPr>
          </a:lstStyle>
          <a:p>
            <a:r>
              <a:rPr lang="he-IL"/>
              <a:t>לחץ כדי לערוך סגנון כותרת של תבנית בסיס</a:t>
            </a:r>
            <a:endParaRPr lang="he-IL" dirty="0"/>
          </a:p>
        </p:txBody>
      </p:sp>
      <p:sp>
        <p:nvSpPr>
          <p:cNvPr id="5" name="Text Placeholder 4"/>
          <p:cNvSpPr>
            <a:spLocks noGrp="1"/>
          </p:cNvSpPr>
          <p:nvPr>
            <p:ph type="body" sz="quarter" idx="10"/>
          </p:nvPr>
        </p:nvSpPr>
        <p:spPr>
          <a:xfrm>
            <a:off x="684213" y="3500809"/>
            <a:ext cx="7848600" cy="576263"/>
          </a:xfrm>
        </p:spPr>
        <p:txBody>
          <a:bodyPr/>
          <a:lstStyle>
            <a:lvl1pPr marL="0" indent="0" algn="ctr">
              <a:buNone/>
              <a:defRPr/>
            </a:lvl1pPr>
          </a:lstStyle>
          <a:p>
            <a:pPr lvl="0"/>
            <a:r>
              <a:rPr lang="he-IL"/>
              <a:t>לחץ כדי לערוך סגנונות טקסט של תבנית בסיס</a:t>
            </a:r>
          </a:p>
        </p:txBody>
      </p:sp>
    </p:spTree>
    <p:extLst>
      <p:ext uri="{BB962C8B-B14F-4D97-AF65-F5344CB8AC3E}">
        <p14:creationId xmlns:p14="http://schemas.microsoft.com/office/powerpoint/2010/main" val="24856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C791A19F-0E8A-4F88-96D0-92B6FC32B91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ctrTitle"/>
          </p:nvPr>
        </p:nvSpPr>
        <p:spPr>
          <a:xfrm>
            <a:off x="685800" y="1628800"/>
            <a:ext cx="7772400" cy="1470025"/>
          </a:xfrm>
        </p:spPr>
        <p:txBody>
          <a:bodyPr/>
          <a:lstStyle>
            <a:lvl1pPr rtl="0">
              <a:defRPr>
                <a:solidFill>
                  <a:srgbClr val="E01A26"/>
                </a:solidFill>
              </a:defRPr>
            </a:lvl1pPr>
          </a:lstStyle>
          <a:p>
            <a:r>
              <a:rPr lang="he-IL"/>
              <a:t>לחץ כדי לערוך סגנון כותרת של תבנית בסיס</a:t>
            </a:r>
            <a:endParaRPr lang="he-IL" dirty="0"/>
          </a:p>
        </p:txBody>
      </p:sp>
      <p:sp>
        <p:nvSpPr>
          <p:cNvPr id="3" name="Subtitle 2"/>
          <p:cNvSpPr>
            <a:spLocks noGrp="1"/>
          </p:cNvSpPr>
          <p:nvPr>
            <p:ph type="subTitle" idx="1"/>
          </p:nvPr>
        </p:nvSpPr>
        <p:spPr>
          <a:xfrm>
            <a:off x="1371600" y="3548608"/>
            <a:ext cx="6400800" cy="1752600"/>
          </a:xfrm>
        </p:spPr>
        <p:txBody>
          <a:bodyPr/>
          <a:lstStyle>
            <a:lvl1pPr marL="0" indent="0" algn="ctr" rtl="0">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254662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5F2705AA-169B-4910-B12F-0752D2629F6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323528" y="44624"/>
            <a:ext cx="5760640" cy="1080120"/>
          </a:xfrm>
        </p:spPr>
        <p:txBody>
          <a:bodyPr anchor="t"/>
          <a:lstStyle>
            <a:lvl1pPr algn="l" rtl="0">
              <a:defRPr sz="2800" b="1" cap="all">
                <a:solidFill>
                  <a:srgbClr val="E01A26"/>
                </a:solidFill>
              </a:defRPr>
            </a:lvl1pPr>
          </a:lstStyle>
          <a:p>
            <a:r>
              <a:rPr lang="he-IL"/>
              <a:t>לחץ כדי לערוך סגנון כותרת של תבנית בסיס</a:t>
            </a:r>
            <a:endParaRPr lang="he-IL" dirty="0"/>
          </a:p>
        </p:txBody>
      </p:sp>
      <p:sp>
        <p:nvSpPr>
          <p:cNvPr id="3" name="Text Placeholder 2"/>
          <p:cNvSpPr>
            <a:spLocks noGrp="1"/>
          </p:cNvSpPr>
          <p:nvPr>
            <p:ph type="body" idx="1"/>
          </p:nvPr>
        </p:nvSpPr>
        <p:spPr>
          <a:xfrm>
            <a:off x="722313" y="1340768"/>
            <a:ext cx="7772400" cy="576064"/>
          </a:xfrm>
        </p:spPr>
        <p:txBody>
          <a:bodyPr/>
          <a:lstStyle>
            <a:lvl1pPr marL="0" indent="0">
              <a:buNone/>
              <a:defRPr sz="24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Tree>
    <p:extLst>
      <p:ext uri="{BB962C8B-B14F-4D97-AF65-F5344CB8AC3E}">
        <p14:creationId xmlns:p14="http://schemas.microsoft.com/office/powerpoint/2010/main" val="413722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6E8824D-2AD3-40FE-91D4-1F7CC02CB2CA}"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179512" y="128035"/>
            <a:ext cx="6048672" cy="780685"/>
          </a:xfrm>
        </p:spPr>
        <p:txBody>
          <a:bodyPr/>
          <a:lstStyle>
            <a:lvl1pPr algn="l" rtl="0">
              <a:defRPr sz="3200">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457200" y="1484784"/>
            <a:ext cx="8229600" cy="4896544"/>
          </a:xfrm>
        </p:spPr>
        <p:txBody>
          <a:bodyPr/>
          <a:lstStyle>
            <a:lvl1pPr marL="0" inden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2298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6" name="TextBox 5"/>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7" name="TextBox 6"/>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1E06A78-3A25-4F3E-8120-9D8BE99BBC66}"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179512" y="128035"/>
            <a:ext cx="6048672" cy="780685"/>
          </a:xfrm>
        </p:spPr>
        <p:txBody>
          <a:bodyPr/>
          <a:lstStyle>
            <a:lvl1pPr algn="l" rtl="0">
              <a:defRPr sz="3200">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a:xfrm>
            <a:off x="251520" y="1484784"/>
            <a:ext cx="8208912" cy="2160240"/>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
        <p:nvSpPr>
          <p:cNvPr id="4" name="Content Placeholder 2"/>
          <p:cNvSpPr>
            <a:spLocks noGrp="1"/>
          </p:cNvSpPr>
          <p:nvPr>
            <p:ph idx="10"/>
          </p:nvPr>
        </p:nvSpPr>
        <p:spPr>
          <a:xfrm>
            <a:off x="251520" y="3933056"/>
            <a:ext cx="8208912" cy="2376264"/>
          </a:xfrm>
        </p:spPr>
        <p:txBody>
          <a:bodyPr/>
          <a:lstStyle>
            <a:lvl1pPr marL="0" indent="0">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he-IL"/>
              <a:t>לחץ כדי לערוך סגנונות טקסט של תבנית בסיס</a:t>
            </a:r>
          </a:p>
        </p:txBody>
      </p:sp>
    </p:spTree>
    <p:extLst>
      <p:ext uri="{BB962C8B-B14F-4D97-AF65-F5344CB8AC3E}">
        <p14:creationId xmlns:p14="http://schemas.microsoft.com/office/powerpoint/2010/main" val="128033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F8EE9B19-B572-48AA-8365-E33B04951342}"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p:txBody>
          <a:bodyPr/>
          <a:lstStyle>
            <a:lvl1pPr rtl="0">
              <a:defRPr>
                <a:solidFill>
                  <a:srgbClr val="E01A26"/>
                </a:solidFill>
              </a:defRPr>
            </a:lvl1pPr>
          </a:lstStyle>
          <a:p>
            <a:r>
              <a:rPr lang="he-IL"/>
              <a:t>לחץ כדי לערוך סגנון כותרת של תבנית בסיס</a:t>
            </a:r>
            <a:endParaRPr lang="he-IL"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he-IL" dirty="0"/>
          </a:p>
        </p:txBody>
      </p:sp>
    </p:spTree>
    <p:extLst>
      <p:ext uri="{BB962C8B-B14F-4D97-AF65-F5344CB8AC3E}">
        <p14:creationId xmlns:p14="http://schemas.microsoft.com/office/powerpoint/2010/main" val="314832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4"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5" name="TextBox 4"/>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6" name="TextBox 5"/>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2F361610-88B5-467A-87E2-AD44A8C03123}"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a:xfrm>
            <a:off x="722313" y="4406900"/>
            <a:ext cx="7772400" cy="1362075"/>
          </a:xfrm>
        </p:spPr>
        <p:txBody>
          <a:bodyPr anchor="t"/>
          <a:lstStyle>
            <a:lvl1pPr algn="l" rtl="0">
              <a:defRPr sz="4000" b="1" cap="all">
                <a:solidFill>
                  <a:srgbClr val="E01A26"/>
                </a:solidFill>
              </a:defRPr>
            </a:lvl1pPr>
          </a:lstStyle>
          <a:p>
            <a:r>
              <a:rPr lang="he-IL"/>
              <a:t>לחץ כדי לערוך סגנון כותרת של תבנית בסיס</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Tree>
    <p:extLst>
      <p:ext uri="{BB962C8B-B14F-4D97-AF65-F5344CB8AC3E}">
        <p14:creationId xmlns:p14="http://schemas.microsoft.com/office/powerpoint/2010/main" val="126025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4" name="TextBox 3"/>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5" name="TextBox 4"/>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C42EEA1B-3544-4BD5-A47A-FE559FCFFEA5}" type="slidenum">
              <a:rPr lang="he-IL" altLang="he-IL" sz="1400" smtClean="0">
                <a:solidFill>
                  <a:srgbClr val="606060"/>
                </a:solidFill>
              </a:rPr>
              <a:pPr eaLnBrk="1" hangingPunct="1">
                <a:defRPr/>
              </a:pPr>
              <a:t>‹#›</a:t>
            </a:fld>
            <a:endParaRPr lang="he-IL" altLang="he-IL" sz="1400" dirty="0">
              <a:solidFill>
                <a:srgbClr val="606060"/>
              </a:solidFill>
            </a:endParaRPr>
          </a:p>
        </p:txBody>
      </p:sp>
      <p:sp>
        <p:nvSpPr>
          <p:cNvPr id="2" name="Title 1"/>
          <p:cNvSpPr>
            <a:spLocks noGrp="1"/>
          </p:cNvSpPr>
          <p:nvPr>
            <p:ph type="title"/>
          </p:nvPr>
        </p:nvSpPr>
        <p:spPr/>
        <p:txBody>
          <a:bodyPr/>
          <a:lstStyle>
            <a:lvl1pPr rtl="0">
              <a:defRPr>
                <a:solidFill>
                  <a:srgbClr val="E01A26"/>
                </a:solidFill>
              </a:defRPr>
            </a:lvl1pPr>
          </a:lstStyle>
          <a:p>
            <a:r>
              <a:rPr lang="he-IL"/>
              <a:t>לחץ כדי לערוך סגנון כותרת של תבנית בסיס</a:t>
            </a:r>
            <a:endParaRPr lang="he-IL" dirty="0"/>
          </a:p>
        </p:txBody>
      </p:sp>
    </p:spTree>
    <p:extLst>
      <p:ext uri="{BB962C8B-B14F-4D97-AF65-F5344CB8AC3E}">
        <p14:creationId xmlns:p14="http://schemas.microsoft.com/office/powerpoint/2010/main" val="8668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Rectangle 8"/>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3" name="TextBox 2"/>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4" name="TextBox 3"/>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549D2CD4-B1CE-4158-8040-FEAFDA0BE9DF}" type="slidenum">
              <a:rPr lang="he-IL" altLang="he-IL" sz="1400" smtClean="0">
                <a:solidFill>
                  <a:srgbClr val="606060"/>
                </a:solidFill>
              </a:rPr>
              <a:pPr eaLnBrk="1" hangingPunct="1">
                <a:defRPr/>
              </a:pPr>
              <a:t>‹#›</a:t>
            </a:fld>
            <a:endParaRPr lang="he-IL" altLang="he-IL" sz="1400" dirty="0">
              <a:solidFill>
                <a:srgbClr val="606060"/>
              </a:solidFill>
            </a:endParaRPr>
          </a:p>
        </p:txBody>
      </p:sp>
    </p:spTree>
    <p:extLst>
      <p:ext uri="{BB962C8B-B14F-4D97-AF65-F5344CB8AC3E}">
        <p14:creationId xmlns:p14="http://schemas.microsoft.com/office/powerpoint/2010/main" val="10291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41438"/>
            <a:ext cx="822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dirty="0"/>
              <a:t>Click to edit the title</a:t>
            </a:r>
          </a:p>
        </p:txBody>
      </p:sp>
      <p:sp>
        <p:nvSpPr>
          <p:cNvPr id="1027" name="Rectangle 3"/>
          <p:cNvSpPr>
            <a:spLocks noGrp="1" noChangeArrowheads="1"/>
          </p:cNvSpPr>
          <p:nvPr>
            <p:ph type="body" idx="1"/>
          </p:nvPr>
        </p:nvSpPr>
        <p:spPr bwMode="auto">
          <a:xfrm>
            <a:off x="457200" y="2420938"/>
            <a:ext cx="82296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Click to edit</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6" name="Rectangle 5"/>
          <p:cNvSpPr/>
          <p:nvPr/>
        </p:nvSpPr>
        <p:spPr>
          <a:xfrm>
            <a:off x="0" y="6524625"/>
            <a:ext cx="9144000" cy="3333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defRPr/>
            </a:pPr>
            <a:endParaRPr lang="he-IL"/>
          </a:p>
        </p:txBody>
      </p:sp>
      <p:sp>
        <p:nvSpPr>
          <p:cNvPr id="7" name="TextBox 6"/>
          <p:cNvSpPr txBox="1">
            <a:spLocks noChangeArrowheads="1"/>
          </p:cNvSpPr>
          <p:nvPr/>
        </p:nvSpPr>
        <p:spPr bwMode="auto">
          <a:xfrm>
            <a:off x="2906713" y="6597650"/>
            <a:ext cx="3330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he-IL" sz="800" dirty="0">
                <a:solidFill>
                  <a:srgbClr val="404040"/>
                </a:solidFill>
              </a:rPr>
              <a:t>© All rights reserved to John Bryce Training LTD from Matrix group</a:t>
            </a:r>
          </a:p>
        </p:txBody>
      </p:sp>
      <p:sp>
        <p:nvSpPr>
          <p:cNvPr id="8" name="TextBox 7"/>
          <p:cNvSpPr txBox="1">
            <a:spLocks noChangeArrowheads="1"/>
          </p:cNvSpPr>
          <p:nvPr/>
        </p:nvSpPr>
        <p:spPr bwMode="auto">
          <a:xfrm>
            <a:off x="-84138" y="6519863"/>
            <a:ext cx="61912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C9D6863-512C-4D30-80DE-2022E88CF472}" type="slidenum">
              <a:rPr lang="he-IL" altLang="he-IL" sz="1400" smtClean="0">
                <a:solidFill>
                  <a:srgbClr val="606060"/>
                </a:solidFill>
              </a:rPr>
              <a:pPr eaLnBrk="1" hangingPunct="1">
                <a:defRPr/>
              </a:pPr>
              <a:t>‹#›</a:t>
            </a:fld>
            <a:endParaRPr lang="he-IL" altLang="he-IL" sz="1400" dirty="0">
              <a:solidFill>
                <a:srgbClr val="606060"/>
              </a:solidFill>
            </a:endParaRPr>
          </a:p>
        </p:txBody>
      </p:sp>
      <p:pic>
        <p:nvPicPr>
          <p:cNvPr id="1031" name="Picture 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543800" y="228600"/>
            <a:ext cx="1471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45" r:id="rId11"/>
    <p:sldLayoutId id="2147483746" r:id="rId12"/>
  </p:sldLayoutIdLst>
  <p:txStyles>
    <p:titleStyle>
      <a:lvl1pPr algn="ctr" rtl="1" eaLnBrk="1" fontAlgn="base" hangingPunct="1">
        <a:spcBef>
          <a:spcPct val="0"/>
        </a:spcBef>
        <a:spcAft>
          <a:spcPct val="0"/>
        </a:spcAft>
        <a:defRPr sz="3400" b="1">
          <a:solidFill>
            <a:srgbClr val="FF0000"/>
          </a:solidFill>
          <a:latin typeface="Calibri" panose="020F0502020204030204" pitchFamily="34" charset="0"/>
          <a:ea typeface="+mj-ea"/>
          <a:cs typeface="+mj-cs"/>
        </a:defRPr>
      </a:lvl1pPr>
      <a:lvl2pPr algn="ctr" rtl="1" eaLnBrk="1" fontAlgn="base" hangingPunct="1">
        <a:spcBef>
          <a:spcPct val="0"/>
        </a:spcBef>
        <a:spcAft>
          <a:spcPct val="0"/>
        </a:spcAft>
        <a:defRPr sz="3400" b="1">
          <a:solidFill>
            <a:srgbClr val="FF0000"/>
          </a:solidFill>
          <a:latin typeface="Arial" pitchFamily="34" charset="0"/>
          <a:cs typeface="Arial" pitchFamily="34" charset="0"/>
        </a:defRPr>
      </a:lvl2pPr>
      <a:lvl3pPr algn="ctr" rtl="1" eaLnBrk="1" fontAlgn="base" hangingPunct="1">
        <a:spcBef>
          <a:spcPct val="0"/>
        </a:spcBef>
        <a:spcAft>
          <a:spcPct val="0"/>
        </a:spcAft>
        <a:defRPr sz="3400" b="1">
          <a:solidFill>
            <a:srgbClr val="FF0000"/>
          </a:solidFill>
          <a:latin typeface="Arial" pitchFamily="34" charset="0"/>
          <a:cs typeface="Arial" pitchFamily="34" charset="0"/>
        </a:defRPr>
      </a:lvl3pPr>
      <a:lvl4pPr algn="ctr" rtl="1" eaLnBrk="1" fontAlgn="base" hangingPunct="1">
        <a:spcBef>
          <a:spcPct val="0"/>
        </a:spcBef>
        <a:spcAft>
          <a:spcPct val="0"/>
        </a:spcAft>
        <a:defRPr sz="3400" b="1">
          <a:solidFill>
            <a:srgbClr val="FF0000"/>
          </a:solidFill>
          <a:latin typeface="Arial" pitchFamily="34" charset="0"/>
          <a:cs typeface="Arial" pitchFamily="34" charset="0"/>
        </a:defRPr>
      </a:lvl4pPr>
      <a:lvl5pPr algn="ctr" rtl="1" eaLnBrk="1" fontAlgn="base" hangingPunct="1">
        <a:spcBef>
          <a:spcPct val="0"/>
        </a:spcBef>
        <a:spcAft>
          <a:spcPct val="0"/>
        </a:spcAft>
        <a:defRPr sz="3400" b="1">
          <a:solidFill>
            <a:srgbClr val="FF0000"/>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eaLnBrk="1" fontAlgn="base" hangingPunct="1">
        <a:spcBef>
          <a:spcPct val="20000"/>
        </a:spcBef>
        <a:spcAft>
          <a:spcPct val="0"/>
        </a:spcAft>
        <a:buChar char="•"/>
        <a:defRPr sz="2500">
          <a:solidFill>
            <a:schemeClr val="tx1"/>
          </a:solidFill>
          <a:latin typeface="Calibri Light" panose="020F0302020204030204" pitchFamily="34" charset="0"/>
          <a:ea typeface="+mn-ea"/>
          <a:cs typeface="+mn-cs"/>
        </a:defRPr>
      </a:lvl1pPr>
      <a:lvl2pPr marL="742950" indent="-28575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2pPr>
      <a:lvl3pPr marL="11430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3pPr>
      <a:lvl4pPr marL="16002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4pPr>
      <a:lvl5pPr marL="2057400" indent="-228600" algn="r" rtl="1" eaLnBrk="1" fontAlgn="base" hangingPunct="1">
        <a:spcBef>
          <a:spcPct val="20000"/>
        </a:spcBef>
        <a:spcAft>
          <a:spcPct val="0"/>
        </a:spcAft>
        <a:buChar char="»"/>
        <a:defRPr sz="2500">
          <a:solidFill>
            <a:schemeClr val="tx1"/>
          </a:solidFill>
          <a:latin typeface="Calibri Light" panose="020F0302020204030204" pitchFamily="34" charset="0"/>
          <a:cs typeface="+mn-cs"/>
        </a:defRPr>
      </a:lvl5pPr>
      <a:lvl6pPr marL="2514600" indent="-228600" algn="r" rtl="1" eaLnBrk="1" fontAlgn="base" hangingPunct="1">
        <a:spcBef>
          <a:spcPct val="20000"/>
        </a:spcBef>
        <a:spcAft>
          <a:spcPct val="0"/>
        </a:spcAft>
        <a:buChar char="»"/>
        <a:defRPr sz="2000">
          <a:solidFill>
            <a:schemeClr val="tx1"/>
          </a:solidFill>
          <a:latin typeface="+mn-lt"/>
          <a:cs typeface="+mn-cs"/>
        </a:defRPr>
      </a:lvl6pPr>
      <a:lvl7pPr marL="2971800" indent="-228600" algn="r" rtl="1" eaLnBrk="1" fontAlgn="base" hangingPunct="1">
        <a:spcBef>
          <a:spcPct val="20000"/>
        </a:spcBef>
        <a:spcAft>
          <a:spcPct val="0"/>
        </a:spcAft>
        <a:buChar char="»"/>
        <a:defRPr sz="2000">
          <a:solidFill>
            <a:schemeClr val="tx1"/>
          </a:solidFill>
          <a:latin typeface="+mn-lt"/>
          <a:cs typeface="+mn-cs"/>
        </a:defRPr>
      </a:lvl7pPr>
      <a:lvl8pPr marL="3429000" indent="-228600" algn="r" rtl="1" eaLnBrk="1" fontAlgn="base" hangingPunct="1">
        <a:spcBef>
          <a:spcPct val="20000"/>
        </a:spcBef>
        <a:spcAft>
          <a:spcPct val="0"/>
        </a:spcAft>
        <a:buChar char="»"/>
        <a:defRPr sz="2000">
          <a:solidFill>
            <a:schemeClr val="tx1"/>
          </a:solidFill>
          <a:latin typeface="+mn-lt"/>
          <a:cs typeface="+mn-cs"/>
        </a:defRPr>
      </a:lvl8pPr>
      <a:lvl9pPr marL="3886200" indent="-228600" algn="r" rtl="1" eaLnBrk="1" fontAlgn="base" hangingPunct="1">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registry.terraform.io/" TargetMode="External"/><Relationship Id="rId2" Type="http://schemas.openxmlformats.org/officeDocument/2006/relationships/hyperlink" Target="https://registry.terraform.io/modules/hashicorp/consul/aw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erraform.io/"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1488"/>
            <a:ext cx="9166225" cy="732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760413" y="188913"/>
            <a:ext cx="7628011" cy="1079500"/>
          </a:xfrm>
        </p:spPr>
        <p:txBody>
          <a:bodyPr/>
          <a:lstStyle/>
          <a:p>
            <a:pPr>
              <a:defRPr/>
            </a:pPr>
            <a:r>
              <a:rPr lang="en-US" sz="4800" dirty="0"/>
              <a:t>TERRAFORM</a:t>
            </a:r>
            <a:endParaRPr lang="he-IL" sz="4800" dirty="0">
              <a:solidFill>
                <a:srgbClr val="E01A26"/>
              </a:solidFill>
              <a:latin typeface="Calibri" panose="020F0502020204030204" pitchFamily="34" charset="0"/>
            </a:endParaRPr>
          </a:p>
        </p:txBody>
      </p:sp>
      <p:pic>
        <p:nvPicPr>
          <p:cNvPr id="13316"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388" y="5589588"/>
            <a:ext cx="17335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983412" cy="779462"/>
          </a:xfrm>
        </p:spPr>
        <p:txBody>
          <a:bodyPr/>
          <a:lstStyle/>
          <a:p>
            <a:r>
              <a:rPr lang="en-US" dirty="0"/>
              <a:t>Output Variables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5212432"/>
          </a:xfrm>
        </p:spPr>
        <p:txBody>
          <a:bodyPr/>
          <a:lstStyle/>
          <a:p>
            <a:pPr marL="342900" indent="-342900" algn="l" rtl="0">
              <a:buFont typeface="Arial" panose="020B0604020202020204" pitchFamily="34" charset="0"/>
              <a:buChar char="•"/>
              <a:defRPr/>
            </a:pPr>
            <a:r>
              <a:rPr lang="en-US" sz="2000" dirty="0"/>
              <a:t>When building potentially complex infrastructure, Terraform stores hundreds or thousands of attribute values for all your resources.</a:t>
            </a:r>
            <a:br>
              <a:rPr lang="en-US" sz="2000" dirty="0"/>
            </a:br>
            <a:endParaRPr lang="en-US" sz="2000" dirty="0"/>
          </a:p>
          <a:p>
            <a:pPr marL="342900" indent="-342900" algn="l" rtl="0">
              <a:buFont typeface="Arial" panose="020B0604020202020204" pitchFamily="34" charset="0"/>
              <a:buChar char="•"/>
              <a:defRPr/>
            </a:pPr>
            <a:r>
              <a:rPr lang="en-US" sz="2000" dirty="0"/>
              <a:t>As a user of Terraform, you may only be interested in a few values of importance, such as a load balancer IP, VPN address, etc.</a:t>
            </a:r>
            <a:br>
              <a:rPr lang="en-US" sz="2000" dirty="0"/>
            </a:br>
            <a:endParaRPr lang="en-US" sz="2000" dirty="0"/>
          </a:p>
          <a:p>
            <a:pPr marL="342900" indent="-342900" algn="l" rtl="0">
              <a:buFont typeface="Arial" panose="020B0604020202020204" pitchFamily="34" charset="0"/>
              <a:buChar char="•"/>
              <a:defRPr/>
            </a:pPr>
            <a:r>
              <a:rPr lang="en-US" sz="2000" dirty="0"/>
              <a:t>Outputs are a way to tell Terraform what data is important. This data is outputted when apply is called, and can be queried using the terraform output command.</a:t>
            </a:r>
            <a:br>
              <a:rPr lang="en-US" sz="2000" dirty="0"/>
            </a:br>
            <a:endParaRPr lang="en-US" sz="2000" dirty="0"/>
          </a:p>
        </p:txBody>
      </p:sp>
    </p:spTree>
    <p:extLst>
      <p:ext uri="{BB962C8B-B14F-4D97-AF65-F5344CB8AC3E}">
        <p14:creationId xmlns:p14="http://schemas.microsoft.com/office/powerpoint/2010/main" val="2735231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AC1CE0-B1A2-49E0-9A42-02743407FFB0}"/>
              </a:ext>
            </a:extLst>
          </p:cNvPr>
          <p:cNvSpPr/>
          <p:nvPr/>
        </p:nvSpPr>
        <p:spPr>
          <a:xfrm>
            <a:off x="457200" y="2286000"/>
            <a:ext cx="31242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79388" y="128588"/>
            <a:ext cx="6983412" cy="779462"/>
          </a:xfrm>
        </p:spPr>
        <p:txBody>
          <a:bodyPr/>
          <a:lstStyle/>
          <a:p>
            <a:r>
              <a:rPr lang="en-US" dirty="0"/>
              <a:t>Defining Outputs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716632"/>
          </a:xfrm>
        </p:spPr>
        <p:txBody>
          <a:bodyPr/>
          <a:lstStyle/>
          <a:p>
            <a:pPr algn="l" rtl="0">
              <a:defRPr/>
            </a:pPr>
            <a:r>
              <a:rPr lang="en-US" sz="2000" dirty="0"/>
              <a:t>Let's define an output to show us the public IP address of the elastic IP address that we create. Add this to any of your *.</a:t>
            </a:r>
            <a:r>
              <a:rPr lang="en-US" sz="2000" dirty="0" err="1"/>
              <a:t>tf</a:t>
            </a:r>
            <a:r>
              <a:rPr lang="en-US" sz="2000" dirty="0"/>
              <a:t> files:</a:t>
            </a:r>
            <a:br>
              <a:rPr lang="en-US" sz="2000" dirty="0"/>
            </a:br>
            <a:endParaRPr lang="en-US" sz="2000" dirty="0"/>
          </a:p>
          <a:p>
            <a:pPr algn="l" rtl="0">
              <a:defRPr/>
            </a:pPr>
            <a:r>
              <a:rPr lang="en-US" sz="1800" b="1" i="1" dirty="0"/>
              <a:t>output "</a:t>
            </a:r>
            <a:r>
              <a:rPr lang="en-US" sz="1800" b="1" i="1" dirty="0" err="1"/>
              <a:t>ip</a:t>
            </a:r>
            <a:r>
              <a:rPr lang="en-US" sz="1800" b="1" i="1" dirty="0"/>
              <a:t>" {</a:t>
            </a:r>
          </a:p>
          <a:p>
            <a:pPr algn="l" rtl="0">
              <a:defRPr/>
            </a:pPr>
            <a:r>
              <a:rPr lang="en-US" sz="1800" b="1" i="1" dirty="0"/>
              <a:t>  value = "${</a:t>
            </a:r>
            <a:r>
              <a:rPr lang="en-US" sz="1800" b="1" i="1" dirty="0" err="1"/>
              <a:t>aws_eip.ip.public_ip</a:t>
            </a:r>
            <a:r>
              <a:rPr lang="en-US" sz="1800" b="1" i="1" dirty="0"/>
              <a:t>}"</a:t>
            </a:r>
          </a:p>
          <a:p>
            <a:pPr algn="l" rtl="0">
              <a:defRPr/>
            </a:pPr>
            <a:r>
              <a:rPr lang="en-US" sz="1800" b="1" i="1" dirty="0"/>
              <a:t>}</a:t>
            </a:r>
            <a:br>
              <a:rPr lang="en-US" sz="2000" dirty="0"/>
            </a:br>
            <a:endParaRPr lang="en-US" sz="2000" dirty="0"/>
          </a:p>
          <a:p>
            <a:pPr marL="342900" indent="-342900" algn="l" rtl="0">
              <a:buFont typeface="Arial" panose="020B0604020202020204" pitchFamily="34" charset="0"/>
              <a:buChar char="•"/>
              <a:defRPr/>
            </a:pPr>
            <a:r>
              <a:rPr lang="en-US" sz="2000" dirty="0"/>
              <a:t>This defines an output variable named "</a:t>
            </a:r>
            <a:r>
              <a:rPr lang="en-US" sz="2000" dirty="0" err="1"/>
              <a:t>ip</a:t>
            </a:r>
            <a:r>
              <a:rPr lang="en-US" sz="2000" dirty="0"/>
              <a:t>".</a:t>
            </a:r>
          </a:p>
          <a:p>
            <a:pPr marL="342900" indent="-342900" algn="l" rtl="0">
              <a:buFont typeface="Arial" panose="020B0604020202020204" pitchFamily="34" charset="0"/>
              <a:buChar char="•"/>
              <a:defRPr/>
            </a:pPr>
            <a:r>
              <a:rPr lang="en-US" sz="2000" dirty="0"/>
              <a:t>The name of the variable must conform to Terraform variable naming conventions if it is to be used as an input to other modules. </a:t>
            </a:r>
          </a:p>
          <a:p>
            <a:pPr marL="342900" indent="-342900" algn="l" rtl="0">
              <a:buFont typeface="Arial" panose="020B0604020202020204" pitchFamily="34" charset="0"/>
              <a:buChar char="•"/>
              <a:defRPr/>
            </a:pPr>
            <a:r>
              <a:rPr lang="en-US" sz="2000" dirty="0"/>
              <a:t>In this case, we're outputting the </a:t>
            </a:r>
            <a:r>
              <a:rPr lang="en-US" sz="2000" b="1" dirty="0" err="1"/>
              <a:t>public_ip</a:t>
            </a:r>
            <a:r>
              <a:rPr lang="en-US" sz="2000" b="1" dirty="0"/>
              <a:t> </a:t>
            </a:r>
            <a:r>
              <a:rPr lang="en-US" sz="2000" dirty="0"/>
              <a:t>attribute of the elastic IP address.</a:t>
            </a:r>
          </a:p>
          <a:p>
            <a:pPr marL="342900" indent="-342900" algn="l" rtl="0">
              <a:buFont typeface="Arial" panose="020B0604020202020204" pitchFamily="34" charset="0"/>
              <a:buChar char="•"/>
              <a:defRPr/>
            </a:pPr>
            <a:r>
              <a:rPr lang="en-US" sz="2000" dirty="0"/>
              <a:t>Multiple output blocks can be defined to specify multiple output variables.</a:t>
            </a:r>
          </a:p>
        </p:txBody>
      </p:sp>
    </p:spTree>
    <p:extLst>
      <p:ext uri="{BB962C8B-B14F-4D97-AF65-F5344CB8AC3E}">
        <p14:creationId xmlns:p14="http://schemas.microsoft.com/office/powerpoint/2010/main" val="15486415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597777-0B34-4644-86DE-34F07C45AAFD}"/>
              </a:ext>
            </a:extLst>
          </p:cNvPr>
          <p:cNvSpPr/>
          <p:nvPr/>
        </p:nvSpPr>
        <p:spPr>
          <a:xfrm>
            <a:off x="457200" y="4191000"/>
            <a:ext cx="3048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79388" y="128588"/>
            <a:ext cx="6983412" cy="779462"/>
          </a:xfrm>
        </p:spPr>
        <p:txBody>
          <a:bodyPr/>
          <a:lstStyle/>
          <a:p>
            <a:r>
              <a:rPr lang="en-US" dirty="0"/>
              <a:t>Resources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5212432"/>
          </a:xfrm>
        </p:spPr>
        <p:txBody>
          <a:bodyPr/>
          <a:lstStyle/>
          <a:p>
            <a:pPr algn="l" rtl="0">
              <a:defRPr/>
            </a:pPr>
            <a:r>
              <a:rPr lang="en-US" sz="2300" dirty="0"/>
              <a:t>Resources are a component of your infrastructure. </a:t>
            </a:r>
            <a:br>
              <a:rPr lang="en-US" sz="2300" dirty="0"/>
            </a:br>
            <a:r>
              <a:rPr lang="en-US" sz="2300" dirty="0"/>
              <a:t>It might be some low level component such as a physical server, virtual machine, or container. </a:t>
            </a:r>
            <a:br>
              <a:rPr lang="en-US" sz="2300" dirty="0"/>
            </a:br>
            <a:r>
              <a:rPr lang="en-US" sz="2300" dirty="0"/>
              <a:t>Or it can be a higher level component such as an email provider, DNS record, or database provider.</a:t>
            </a:r>
          </a:p>
          <a:p>
            <a:pPr algn="l" rtl="0">
              <a:defRPr/>
            </a:pPr>
            <a:endParaRPr lang="en-US" sz="2000" b="1" dirty="0"/>
          </a:p>
          <a:p>
            <a:pPr algn="l" rtl="0">
              <a:defRPr/>
            </a:pPr>
            <a:r>
              <a:rPr lang="en-US" sz="2000" b="1" u="sng" dirty="0"/>
              <a:t>Example:</a:t>
            </a:r>
            <a:br>
              <a:rPr lang="en-US" sz="2000" b="1" u="sng" dirty="0"/>
            </a:br>
            <a:br>
              <a:rPr lang="en-US" sz="2000" dirty="0"/>
            </a:br>
            <a:r>
              <a:rPr lang="en-US" sz="1800" b="1" i="1" dirty="0"/>
              <a:t>resource "</a:t>
            </a:r>
            <a:r>
              <a:rPr lang="en-US" sz="1800" b="1" i="1" dirty="0" err="1"/>
              <a:t>aws_instance</a:t>
            </a:r>
            <a:r>
              <a:rPr lang="en-US" sz="1800" b="1" i="1" dirty="0"/>
              <a:t>" "web" {</a:t>
            </a:r>
            <a:br>
              <a:rPr lang="en-US" sz="1800" b="1" i="1" dirty="0"/>
            </a:br>
            <a:r>
              <a:rPr lang="en-US" sz="1800" b="1" i="1" dirty="0"/>
              <a:t>  </a:t>
            </a:r>
            <a:r>
              <a:rPr lang="en-US" sz="1800" b="1" i="1" dirty="0" err="1"/>
              <a:t>ami</a:t>
            </a:r>
            <a:r>
              <a:rPr lang="en-US" sz="1800" b="1" i="1" dirty="0"/>
              <a:t>           = "ami-408c7f28“</a:t>
            </a:r>
            <a:br>
              <a:rPr lang="en-US" sz="1800" b="1" i="1" dirty="0"/>
            </a:br>
            <a:r>
              <a:rPr lang="en-US" sz="1800" b="1" i="1" dirty="0"/>
              <a:t>  </a:t>
            </a:r>
            <a:r>
              <a:rPr lang="en-US" sz="1800" b="1" i="1" dirty="0" err="1"/>
              <a:t>instance_type</a:t>
            </a:r>
            <a:r>
              <a:rPr lang="en-US" sz="1800" b="1" i="1" dirty="0"/>
              <a:t> = "t1.micro“</a:t>
            </a:r>
            <a:br>
              <a:rPr lang="en-US" sz="1800" b="1" i="1" dirty="0"/>
            </a:br>
            <a:r>
              <a:rPr lang="en-US" sz="1800" b="1" i="1" dirty="0"/>
              <a:t>}</a:t>
            </a:r>
          </a:p>
        </p:txBody>
      </p:sp>
    </p:spTree>
    <p:extLst>
      <p:ext uri="{BB962C8B-B14F-4D97-AF65-F5344CB8AC3E}">
        <p14:creationId xmlns:p14="http://schemas.microsoft.com/office/powerpoint/2010/main" val="17985601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E467F-CB41-4742-9C68-B95AF96E277C}"/>
              </a:ext>
            </a:extLst>
          </p:cNvPr>
          <p:cNvSpPr/>
          <p:nvPr/>
        </p:nvSpPr>
        <p:spPr>
          <a:xfrm>
            <a:off x="457200" y="4876800"/>
            <a:ext cx="6781800" cy="1447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FF296FE-C79C-4824-B4AB-3EC48A0D3DFE}"/>
              </a:ext>
            </a:extLst>
          </p:cNvPr>
          <p:cNvSpPr/>
          <p:nvPr/>
        </p:nvSpPr>
        <p:spPr>
          <a:xfrm>
            <a:off x="457200" y="3581400"/>
            <a:ext cx="2895600" cy="914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79388" y="128588"/>
            <a:ext cx="6983412" cy="779462"/>
          </a:xfrm>
        </p:spPr>
        <p:txBody>
          <a:bodyPr/>
          <a:lstStyle/>
          <a:p>
            <a:r>
              <a:rPr lang="en-US" dirty="0"/>
              <a:t>Data Source Configuration</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2088232"/>
          </a:xfrm>
        </p:spPr>
        <p:txBody>
          <a:bodyPr/>
          <a:lstStyle/>
          <a:p>
            <a:pPr algn="l" rtl="0">
              <a:defRPr/>
            </a:pPr>
            <a:r>
              <a:rPr lang="en-US" i="1" dirty="0"/>
              <a:t>Data sources</a:t>
            </a:r>
            <a:r>
              <a:rPr lang="en-US" dirty="0"/>
              <a:t> allow data to be fetched or computed for use elsewhere in Terraform configuration.</a:t>
            </a:r>
            <a:br>
              <a:rPr lang="en-US" dirty="0"/>
            </a:br>
            <a:endParaRPr lang="en-US" sz="2000" dirty="0"/>
          </a:p>
          <a:p>
            <a:pPr algn="l" rtl="0">
              <a:defRPr/>
            </a:pPr>
            <a:r>
              <a:rPr lang="en-US" sz="2000" b="1" u="sng" dirty="0"/>
              <a:t>Example</a:t>
            </a:r>
            <a:r>
              <a:rPr lang="en-US" sz="2000" u="sng" dirty="0"/>
              <a:t>: </a:t>
            </a:r>
            <a:br>
              <a:rPr lang="en-US" sz="2000" dirty="0"/>
            </a:br>
            <a:r>
              <a:rPr lang="en-US" sz="2000" dirty="0"/>
              <a:t>To get AWS (the provider) list of availability zones and store them in a variable (“available” in our case):</a:t>
            </a:r>
            <a:br>
              <a:rPr lang="en-US" sz="2000" dirty="0"/>
            </a:br>
            <a:br>
              <a:rPr lang="en-US" sz="2000" dirty="0"/>
            </a:br>
            <a:r>
              <a:rPr lang="en-US" sz="1800" b="1" i="1" dirty="0"/>
              <a:t>data “</a:t>
            </a:r>
            <a:r>
              <a:rPr lang="en-US" sz="1800" b="1" i="1" dirty="0" err="1"/>
              <a:t>aws_availability_zones</a:t>
            </a:r>
            <a:r>
              <a:rPr lang="en-US" sz="1800" b="1" i="1" dirty="0"/>
              <a:t>”</a:t>
            </a:r>
            <a:br>
              <a:rPr lang="en-US" sz="1800" b="1" i="1" dirty="0"/>
            </a:br>
            <a:r>
              <a:rPr lang="en-US" sz="1800" b="1" i="1" dirty="0"/>
              <a:t>“available” {}</a:t>
            </a:r>
            <a:br>
              <a:rPr lang="en-US" sz="2000" b="1" i="1" dirty="0"/>
            </a:br>
            <a:br>
              <a:rPr lang="en-US" sz="2000" b="1" i="1" dirty="0"/>
            </a:br>
            <a:r>
              <a:rPr lang="en-US" sz="2000" u="sng" dirty="0"/>
              <a:t>Now , for example, we can use it in a resource:</a:t>
            </a:r>
            <a:br>
              <a:rPr lang="en-US" sz="2000" u="sng" dirty="0"/>
            </a:br>
            <a:r>
              <a:rPr lang="en-US" sz="1800" b="1" i="1" dirty="0"/>
              <a:t>resource "</a:t>
            </a:r>
            <a:r>
              <a:rPr lang="en-US" sz="1800" b="1" i="1" dirty="0" err="1"/>
              <a:t>aws_subnet</a:t>
            </a:r>
            <a:r>
              <a:rPr lang="en-US" sz="1800" b="1" i="1" dirty="0"/>
              <a:t>" "subnet1“ {</a:t>
            </a:r>
            <a:br>
              <a:rPr lang="en-US" sz="1800" b="1" i="1" dirty="0"/>
            </a:br>
            <a:r>
              <a:rPr lang="en-US" sz="1800" b="1" i="1" dirty="0"/>
              <a:t>    </a:t>
            </a:r>
            <a:r>
              <a:rPr lang="en-US" sz="1800" b="1" i="1" dirty="0" err="1"/>
              <a:t>cidr_block</a:t>
            </a:r>
            <a:r>
              <a:rPr lang="en-US" sz="1800" b="1" i="1" dirty="0"/>
              <a:t> = "${var.subnet1_address_space}“</a:t>
            </a:r>
            <a:br>
              <a:rPr lang="en-US" sz="1800" b="1" i="1" dirty="0"/>
            </a:br>
            <a:r>
              <a:rPr lang="en-US" sz="1800" b="1" i="1" dirty="0"/>
              <a:t>    </a:t>
            </a:r>
            <a:r>
              <a:rPr lang="en-US" sz="1800" b="1" i="1" dirty="0" err="1"/>
              <a:t>vpc_id</a:t>
            </a:r>
            <a:r>
              <a:rPr lang="en-US" sz="1800" b="1" i="1" dirty="0"/>
              <a:t>	        = "${aws_vpc.vpc.id}“</a:t>
            </a:r>
            <a:br>
              <a:rPr lang="en-US" sz="1800" b="1" i="1" dirty="0"/>
            </a:br>
            <a:r>
              <a:rPr lang="en-US" sz="1800" b="1" i="1" dirty="0"/>
              <a:t>    </a:t>
            </a:r>
            <a:r>
              <a:rPr lang="en-US" sz="1800" b="1" i="1" dirty="0" err="1"/>
              <a:t>availability_zone</a:t>
            </a:r>
            <a:r>
              <a:rPr lang="en-US" sz="1800" b="1" i="1" dirty="0"/>
              <a:t> = "${</a:t>
            </a:r>
            <a:r>
              <a:rPr lang="en-US" sz="1800" b="1" i="1" dirty="0" err="1"/>
              <a:t>data.aws_availability_zones.available.names</a:t>
            </a:r>
            <a:r>
              <a:rPr lang="en-US" sz="1800" b="1" i="1" dirty="0"/>
              <a:t>[0]}“ </a:t>
            </a:r>
            <a:br>
              <a:rPr lang="en-US" sz="1800" b="1" i="1" dirty="0"/>
            </a:br>
            <a:r>
              <a:rPr lang="en-US" sz="1800" b="1" i="1" dirty="0"/>
              <a:t>}</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470888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0FF3-4674-4F47-AE7B-09E0E4E89B3A}"/>
              </a:ext>
            </a:extLst>
          </p:cNvPr>
          <p:cNvSpPr>
            <a:spLocks noGrp="1"/>
          </p:cNvSpPr>
          <p:nvPr>
            <p:ph type="title"/>
          </p:nvPr>
        </p:nvSpPr>
        <p:spPr/>
        <p:txBody>
          <a:bodyPr/>
          <a:lstStyle/>
          <a:p>
            <a:r>
              <a:rPr lang="en-US" dirty="0" err="1"/>
              <a:t>Exersize</a:t>
            </a:r>
            <a:r>
              <a:rPr lang="en-US" dirty="0"/>
              <a:t> 2</a:t>
            </a:r>
          </a:p>
        </p:txBody>
      </p:sp>
      <p:pic>
        <p:nvPicPr>
          <p:cNvPr id="4" name="Content Placeholder 3">
            <a:extLst>
              <a:ext uri="{FF2B5EF4-FFF2-40B4-BE49-F238E27FC236}">
                <a16:creationId xmlns:a16="http://schemas.microsoft.com/office/drawing/2014/main" id="{5E9C2EB8-8CC1-4CBA-895B-3C6AAC0303BD}"/>
              </a:ext>
            </a:extLst>
          </p:cNvPr>
          <p:cNvPicPr>
            <a:picLocks noGrp="1" noChangeAspect="1"/>
          </p:cNvPicPr>
          <p:nvPr>
            <p:ph idx="1"/>
          </p:nvPr>
        </p:nvPicPr>
        <p:blipFill>
          <a:blip r:embed="rId2"/>
          <a:stretch>
            <a:fillRect/>
          </a:stretch>
        </p:blipFill>
        <p:spPr>
          <a:xfrm>
            <a:off x="533400" y="1524000"/>
            <a:ext cx="7347144" cy="4876800"/>
          </a:xfrm>
          <a:prstGeom prst="rect">
            <a:avLst/>
          </a:prstGeom>
        </p:spPr>
      </p:pic>
    </p:spTree>
    <p:extLst>
      <p:ext uri="{BB962C8B-B14F-4D97-AF65-F5344CB8AC3E}">
        <p14:creationId xmlns:p14="http://schemas.microsoft.com/office/powerpoint/2010/main" val="407554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983412" cy="779462"/>
          </a:xfrm>
        </p:spPr>
        <p:txBody>
          <a:bodyPr/>
          <a:lstStyle/>
          <a:p>
            <a:r>
              <a:rPr lang="en-US" dirty="0"/>
              <a:t>Terraform State</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5212432"/>
          </a:xfrm>
        </p:spPr>
        <p:txBody>
          <a:bodyPr/>
          <a:lstStyle/>
          <a:p>
            <a:pPr algn="l" rtl="0">
              <a:defRPr/>
            </a:pPr>
            <a:r>
              <a:rPr lang="en-US" dirty="0"/>
              <a:t>Terraform must store state about your managed infrastructure and configuration.</a:t>
            </a:r>
          </a:p>
          <a:p>
            <a:pPr algn="l" rtl="0">
              <a:defRPr/>
            </a:pPr>
            <a:endParaRPr lang="en-US" dirty="0"/>
          </a:p>
          <a:p>
            <a:pPr algn="l" rtl="0">
              <a:defRPr/>
            </a:pPr>
            <a:r>
              <a:rPr lang="en-US" dirty="0"/>
              <a:t>This state is used by Terraform to map real world resources to your configuration, keep track of metadata, and to improve performance for large infrastructures.</a:t>
            </a:r>
          </a:p>
          <a:p>
            <a:pPr algn="l" rtl="0">
              <a:defRPr/>
            </a:pPr>
            <a:endParaRPr lang="en-US" sz="2000" dirty="0"/>
          </a:p>
          <a:p>
            <a:pPr algn="l" rtl="0">
              <a:defRPr/>
            </a:pPr>
            <a:endParaRPr lang="en-US" sz="2000" dirty="0"/>
          </a:p>
        </p:txBody>
      </p:sp>
      <p:pic>
        <p:nvPicPr>
          <p:cNvPr id="2" name="Picture 1">
            <a:extLst>
              <a:ext uri="{FF2B5EF4-FFF2-40B4-BE49-F238E27FC236}">
                <a16:creationId xmlns:a16="http://schemas.microsoft.com/office/drawing/2014/main" id="{8ABCB766-94EF-46E1-AA0F-3758AAEF82B3}"/>
              </a:ext>
            </a:extLst>
          </p:cNvPr>
          <p:cNvPicPr>
            <a:picLocks noChangeAspect="1"/>
          </p:cNvPicPr>
          <p:nvPr/>
        </p:nvPicPr>
        <p:blipFill>
          <a:blip r:embed="rId2"/>
          <a:stretch>
            <a:fillRect/>
          </a:stretch>
        </p:blipFill>
        <p:spPr>
          <a:xfrm>
            <a:off x="430547" y="4114800"/>
            <a:ext cx="2743200" cy="2241501"/>
          </a:xfrm>
          <a:prstGeom prst="rect">
            <a:avLst/>
          </a:prstGeom>
        </p:spPr>
      </p:pic>
      <p:pic>
        <p:nvPicPr>
          <p:cNvPr id="3" name="Picture 2">
            <a:extLst>
              <a:ext uri="{FF2B5EF4-FFF2-40B4-BE49-F238E27FC236}">
                <a16:creationId xmlns:a16="http://schemas.microsoft.com/office/drawing/2014/main" id="{92371A76-EA9B-40A9-8C5C-39AF187FB760}"/>
              </a:ext>
            </a:extLst>
          </p:cNvPr>
          <p:cNvPicPr>
            <a:picLocks noChangeAspect="1"/>
          </p:cNvPicPr>
          <p:nvPr/>
        </p:nvPicPr>
        <p:blipFill>
          <a:blip r:embed="rId3"/>
          <a:stretch>
            <a:fillRect/>
          </a:stretch>
        </p:blipFill>
        <p:spPr>
          <a:xfrm>
            <a:off x="5773458" y="3689301"/>
            <a:ext cx="2845500"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56471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F66C-DCED-48D1-B72D-ED3FE82C9A99}"/>
              </a:ext>
            </a:extLst>
          </p:cNvPr>
          <p:cNvSpPr>
            <a:spLocks noGrp="1"/>
          </p:cNvSpPr>
          <p:nvPr>
            <p:ph type="title"/>
          </p:nvPr>
        </p:nvSpPr>
        <p:spPr/>
        <p:txBody>
          <a:bodyPr/>
          <a:lstStyle/>
          <a:p>
            <a:r>
              <a:rPr lang="en-US" dirty="0"/>
              <a:t>Terraform State and lock File</a:t>
            </a:r>
          </a:p>
        </p:txBody>
      </p:sp>
      <p:sp>
        <p:nvSpPr>
          <p:cNvPr id="3" name="Content Placeholder 2">
            <a:extLst>
              <a:ext uri="{FF2B5EF4-FFF2-40B4-BE49-F238E27FC236}">
                <a16:creationId xmlns:a16="http://schemas.microsoft.com/office/drawing/2014/main" id="{AC13B8D7-A1A0-4B98-9308-EF701FFBFC0A}"/>
              </a:ext>
            </a:extLst>
          </p:cNvPr>
          <p:cNvSpPr>
            <a:spLocks noGrp="1"/>
          </p:cNvSpPr>
          <p:nvPr>
            <p:ph idx="1"/>
          </p:nvPr>
        </p:nvSpPr>
        <p:spPr/>
        <p:txBody>
          <a:bodyPr/>
          <a:lstStyle/>
          <a:p>
            <a:pPr marL="342900" indent="-342900" algn="l" rtl="0">
              <a:buFont typeface="Arial" panose="020B0604020202020204" pitchFamily="34" charset="0"/>
              <a:buChar char="•"/>
              <a:defRPr/>
            </a:pPr>
            <a:r>
              <a:rPr lang="en-US" sz="2400" dirty="0"/>
              <a:t>JSON format (DO NOT TOUCH!)</a:t>
            </a:r>
            <a:br>
              <a:rPr lang="en-US" sz="2400" dirty="0"/>
            </a:br>
            <a:endParaRPr lang="en-US" sz="2400" dirty="0"/>
          </a:p>
          <a:p>
            <a:pPr marL="342900" indent="-342900" algn="l" rtl="0">
              <a:buFont typeface="Arial" panose="020B0604020202020204" pitchFamily="34" charset="0"/>
              <a:buChar char="•"/>
              <a:defRPr/>
            </a:pPr>
            <a:r>
              <a:rPr lang="en-US" sz="2400" dirty="0"/>
              <a:t>Resources mapping and metadata</a:t>
            </a:r>
            <a:br>
              <a:rPr lang="en-US" sz="2400" dirty="0"/>
            </a:br>
            <a:endParaRPr lang="en-US" sz="2400" dirty="0"/>
          </a:p>
          <a:p>
            <a:pPr marL="342900" indent="-342900" algn="l" rtl="0">
              <a:buFont typeface="Arial" panose="020B0604020202020204" pitchFamily="34" charset="0"/>
              <a:buChar char="•"/>
              <a:defRPr/>
            </a:pPr>
            <a:r>
              <a:rPr lang="en-US" sz="2400" dirty="0"/>
              <a:t>Locking (Local or Remote) - lock file is stored by default in a local file named “terraform.tfstate.lock.info”</a:t>
            </a:r>
            <a:br>
              <a:rPr lang="en-US" sz="2400" dirty="0"/>
            </a:br>
            <a:endParaRPr lang="en-US" sz="2400" dirty="0"/>
          </a:p>
          <a:p>
            <a:pPr marL="342900" indent="-342900" algn="l" rtl="0">
              <a:buFont typeface="Arial" panose="020B0604020202020204" pitchFamily="34" charset="0"/>
              <a:buChar char="•"/>
              <a:defRPr/>
            </a:pPr>
            <a:r>
              <a:rPr lang="en-US" sz="2400" dirty="0"/>
              <a:t>State allows to create multiple environments (dev/prod)</a:t>
            </a:r>
            <a:br>
              <a:rPr lang="en-US" sz="2400" dirty="0"/>
            </a:br>
            <a:endParaRPr lang="en-US" sz="2400" dirty="0"/>
          </a:p>
          <a:p>
            <a:pPr marL="342900" indent="-342900" algn="l" rtl="0">
              <a:buFont typeface="Arial" panose="020B0604020202020204" pitchFamily="34" charset="0"/>
              <a:buChar char="•"/>
              <a:defRPr/>
            </a:pPr>
            <a:r>
              <a:rPr lang="en-US" sz="2400" dirty="0"/>
              <a:t>State is stored by default in a local file named "</a:t>
            </a:r>
            <a:r>
              <a:rPr lang="en-US" sz="2400" b="1" dirty="0" err="1"/>
              <a:t>terraform.tfstate</a:t>
            </a:r>
            <a:r>
              <a:rPr lang="en-US" sz="2400" dirty="0"/>
              <a:t>"</a:t>
            </a:r>
          </a:p>
        </p:txBody>
      </p:sp>
    </p:spTree>
    <p:extLst>
      <p:ext uri="{BB962C8B-B14F-4D97-AF65-F5344CB8AC3E}">
        <p14:creationId xmlns:p14="http://schemas.microsoft.com/office/powerpoint/2010/main" val="284416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F66C-DCED-48D1-B72D-ED3FE82C9A99}"/>
              </a:ext>
            </a:extLst>
          </p:cNvPr>
          <p:cNvSpPr>
            <a:spLocks noGrp="1"/>
          </p:cNvSpPr>
          <p:nvPr>
            <p:ph type="title"/>
          </p:nvPr>
        </p:nvSpPr>
        <p:spPr/>
        <p:txBody>
          <a:bodyPr/>
          <a:lstStyle/>
          <a:p>
            <a:r>
              <a:rPr lang="en-US" dirty="0"/>
              <a:t>Terraform Planning</a:t>
            </a:r>
          </a:p>
        </p:txBody>
      </p:sp>
      <p:sp>
        <p:nvSpPr>
          <p:cNvPr id="3" name="Content Placeholder 2">
            <a:extLst>
              <a:ext uri="{FF2B5EF4-FFF2-40B4-BE49-F238E27FC236}">
                <a16:creationId xmlns:a16="http://schemas.microsoft.com/office/drawing/2014/main" id="{AC13B8D7-A1A0-4B98-9308-EF701FFBFC0A}"/>
              </a:ext>
            </a:extLst>
          </p:cNvPr>
          <p:cNvSpPr>
            <a:spLocks noGrp="1"/>
          </p:cNvSpPr>
          <p:nvPr>
            <p:ph idx="1"/>
          </p:nvPr>
        </p:nvSpPr>
        <p:spPr/>
        <p:txBody>
          <a:bodyPr/>
          <a:lstStyle/>
          <a:p>
            <a:pPr marL="342900" indent="-342900" algn="l" rtl="0">
              <a:buFont typeface="Arial" panose="020B0604020202020204" pitchFamily="34" charset="0"/>
              <a:buChar char="•"/>
              <a:defRPr/>
            </a:pPr>
            <a:endParaRPr lang="en-US" sz="2800" dirty="0"/>
          </a:p>
          <a:p>
            <a:pPr marL="342900" indent="-342900" algn="l" rtl="0">
              <a:buFont typeface="Arial" panose="020B0604020202020204" pitchFamily="34" charset="0"/>
              <a:buChar char="•"/>
              <a:defRPr/>
            </a:pPr>
            <a:r>
              <a:rPr lang="en-US" sz="2800" dirty="0"/>
              <a:t>Inspect state</a:t>
            </a:r>
            <a:br>
              <a:rPr lang="en-US" sz="2800" dirty="0"/>
            </a:br>
            <a:endParaRPr lang="en-US" sz="2800" dirty="0"/>
          </a:p>
          <a:p>
            <a:pPr marL="342900" indent="-342900" algn="l" rtl="0">
              <a:buFont typeface="Arial" panose="020B0604020202020204" pitchFamily="34" charset="0"/>
              <a:buChar char="•"/>
              <a:defRPr/>
            </a:pPr>
            <a:r>
              <a:rPr lang="en-US" sz="2800" dirty="0"/>
              <a:t>Dependency graph</a:t>
            </a:r>
          </a:p>
          <a:p>
            <a:pPr algn="l" rtl="0">
              <a:defRPr/>
            </a:pPr>
            <a:endParaRPr lang="en-US" sz="2800" dirty="0"/>
          </a:p>
          <a:p>
            <a:pPr marL="342900" indent="-342900" algn="l" rtl="0">
              <a:buFont typeface="Arial" panose="020B0604020202020204" pitchFamily="34" charset="0"/>
              <a:buChar char="•"/>
              <a:defRPr/>
            </a:pPr>
            <a:r>
              <a:rPr lang="en-US" sz="2800" dirty="0"/>
              <a:t>Additions and deletions</a:t>
            </a:r>
          </a:p>
        </p:txBody>
      </p:sp>
    </p:spTree>
    <p:extLst>
      <p:ext uri="{BB962C8B-B14F-4D97-AF65-F5344CB8AC3E}">
        <p14:creationId xmlns:p14="http://schemas.microsoft.com/office/powerpoint/2010/main" val="62486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FF94-DAA1-4807-B533-EEF2222568A6}"/>
              </a:ext>
            </a:extLst>
          </p:cNvPr>
          <p:cNvSpPr>
            <a:spLocks noGrp="1"/>
          </p:cNvSpPr>
          <p:nvPr>
            <p:ph type="title"/>
          </p:nvPr>
        </p:nvSpPr>
        <p:spPr/>
        <p:txBody>
          <a:bodyPr/>
          <a:lstStyle/>
          <a:p>
            <a:r>
              <a:rPr lang="en-US" dirty="0"/>
              <a:t>Terraform Common Commands</a:t>
            </a:r>
          </a:p>
        </p:txBody>
      </p:sp>
      <p:pic>
        <p:nvPicPr>
          <p:cNvPr id="4" name="Picture 3">
            <a:extLst>
              <a:ext uri="{FF2B5EF4-FFF2-40B4-BE49-F238E27FC236}">
                <a16:creationId xmlns:a16="http://schemas.microsoft.com/office/drawing/2014/main" id="{6734A05D-C8F3-42D0-A31E-6FFDC602B2B3}"/>
              </a:ext>
            </a:extLst>
          </p:cNvPr>
          <p:cNvPicPr>
            <a:picLocks noChangeAspect="1"/>
          </p:cNvPicPr>
          <p:nvPr/>
        </p:nvPicPr>
        <p:blipFill>
          <a:blip r:embed="rId2"/>
          <a:stretch>
            <a:fillRect/>
          </a:stretch>
        </p:blipFill>
        <p:spPr>
          <a:xfrm>
            <a:off x="1676400" y="1524000"/>
            <a:ext cx="5334000" cy="4588293"/>
          </a:xfrm>
          <a:prstGeom prst="rect">
            <a:avLst/>
          </a:prstGeom>
        </p:spPr>
      </p:pic>
    </p:spTree>
    <p:extLst>
      <p:ext uri="{BB962C8B-B14F-4D97-AF65-F5344CB8AC3E}">
        <p14:creationId xmlns:p14="http://schemas.microsoft.com/office/powerpoint/2010/main" val="153893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a:t>
            </a:r>
            <a:r>
              <a:rPr lang="en-US" dirty="0" err="1"/>
              <a:t>init</a:t>
            </a:r>
            <a:r>
              <a:rPr lang="en-US" dirty="0"/>
              <a:t> command</a:t>
            </a:r>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228600" y="1371600"/>
            <a:ext cx="8229600" cy="4896544"/>
          </a:xfrm>
        </p:spPr>
        <p:txBody>
          <a:bodyPr/>
          <a:lstStyle/>
          <a:p>
            <a:pPr algn="l" rtl="0"/>
            <a:r>
              <a:rPr lang="en-US" dirty="0"/>
              <a:t>The terraform </a:t>
            </a:r>
            <a:r>
              <a:rPr lang="en-US" dirty="0" err="1"/>
              <a:t>init</a:t>
            </a:r>
            <a:r>
              <a:rPr lang="en-US" dirty="0"/>
              <a:t> command is used to initialize a working directory containing Terraform configuration files. </a:t>
            </a:r>
            <a:br>
              <a:rPr lang="en-US" dirty="0"/>
            </a:br>
            <a:br>
              <a:rPr lang="en-US" dirty="0"/>
            </a:br>
            <a:r>
              <a:rPr lang="en-US" dirty="0"/>
              <a:t>This is the first command that should be run after writing a new Terraform configuration or cloning an existing one from version control.</a:t>
            </a:r>
            <a:br>
              <a:rPr lang="en-US" dirty="0"/>
            </a:br>
            <a:br>
              <a:rPr lang="en-US" dirty="0"/>
            </a:br>
            <a:br>
              <a:rPr lang="en-US" dirty="0"/>
            </a:br>
            <a:r>
              <a:rPr lang="en-US" dirty="0"/>
              <a:t>Usage:</a:t>
            </a:r>
            <a:br>
              <a:rPr lang="en-US" dirty="0"/>
            </a:br>
            <a:r>
              <a:rPr lang="en-US" dirty="0"/>
              <a:t>terraform </a:t>
            </a:r>
            <a:r>
              <a:rPr lang="en-US" dirty="0" err="1"/>
              <a:t>init</a:t>
            </a:r>
            <a:r>
              <a:rPr lang="en-US" dirty="0"/>
              <a:t> [options] [</a:t>
            </a:r>
            <a:r>
              <a:rPr lang="en-US" dirty="0" err="1"/>
              <a:t>dir</a:t>
            </a:r>
            <a:r>
              <a:rPr lang="en-US"/>
              <a:t>]</a:t>
            </a:r>
            <a:endParaRPr lang="en-US" dirty="0"/>
          </a:p>
        </p:txBody>
      </p:sp>
    </p:spTree>
    <p:extLst>
      <p:ext uri="{BB962C8B-B14F-4D97-AF65-F5344CB8AC3E}">
        <p14:creationId xmlns:p14="http://schemas.microsoft.com/office/powerpoint/2010/main" val="12397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048375" cy="779462"/>
          </a:xfrm>
        </p:spPr>
        <p:txBody>
          <a:bodyPr/>
          <a:lstStyle/>
          <a:p>
            <a:r>
              <a:rPr lang="en-US" dirty="0"/>
              <a:t>What is Terraform?</a:t>
            </a:r>
            <a:endParaRPr lang="he-IL" altLang="he-IL"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6614864" cy="4897437"/>
          </a:xfrm>
        </p:spPr>
        <p:txBody>
          <a:bodyPr/>
          <a:lstStyle/>
          <a:p>
            <a:pPr marL="342900" indent="-342900" algn="just" rtl="0">
              <a:buFont typeface="Arial" pitchFamily="34" charset="0"/>
              <a:buChar char="•"/>
              <a:defRPr/>
            </a:pPr>
            <a:r>
              <a:rPr lang="en-US" sz="2200" b="1" dirty="0"/>
              <a:t>Terraform is a tool </a:t>
            </a:r>
            <a:r>
              <a:rPr lang="en-US" sz="2200" dirty="0"/>
              <a:t>for building, changing, and versioning infrastructure safely and efficiently</a:t>
            </a:r>
            <a:br>
              <a:rPr lang="en-US" sz="2200" dirty="0"/>
            </a:br>
            <a:endParaRPr lang="en-US" sz="2200" b="1" dirty="0">
              <a:ea typeface="Tahoma" panose="020B0604030504040204" pitchFamily="34" charset="0"/>
              <a:cs typeface="Tahoma" panose="020B0604030504040204" pitchFamily="34" charset="0"/>
            </a:endParaRPr>
          </a:p>
          <a:p>
            <a:pPr marL="342900" indent="-342900" algn="just" rtl="0">
              <a:buFont typeface="Arial" pitchFamily="34" charset="0"/>
              <a:buChar char="•"/>
              <a:defRPr/>
            </a:pPr>
            <a:r>
              <a:rPr lang="en-US" sz="2200" dirty="0"/>
              <a:t>Terraform can manage existing and popular service providers as well as custom in-house solutions.</a:t>
            </a:r>
            <a:br>
              <a:rPr lang="en-US" sz="2200" dirty="0"/>
            </a:br>
            <a:endParaRPr lang="en-US" sz="2200" dirty="0"/>
          </a:p>
          <a:p>
            <a:pPr marL="342900" indent="-342900" algn="just" rtl="0">
              <a:buFont typeface="Arial" pitchFamily="34" charset="0"/>
              <a:buChar char="•"/>
              <a:defRPr/>
            </a:pPr>
            <a:r>
              <a:rPr lang="en-US" sz="2200" dirty="0"/>
              <a:t>The infrastructure Terraform can manage includes low-level components such as compute instances, storage, and networking, as well as high-level components such as DNS entries, SaaS features, etc.</a:t>
            </a:r>
            <a:br>
              <a:rPr lang="en-US" sz="2200" dirty="0"/>
            </a:br>
            <a:endParaRPr lang="he-IL" sz="2200" i="1" dirty="0">
              <a:solidFill>
                <a:srgbClr val="E01A26"/>
              </a:solidFill>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CDB143AC-29FF-4CD2-976F-BC24057A3C41}"/>
              </a:ext>
            </a:extLst>
          </p:cNvPr>
          <p:cNvPicPr>
            <a:picLocks noChangeAspect="1"/>
          </p:cNvPicPr>
          <p:nvPr/>
        </p:nvPicPr>
        <p:blipFill>
          <a:blip r:embed="rId2"/>
          <a:stretch>
            <a:fillRect/>
          </a:stretch>
        </p:blipFill>
        <p:spPr>
          <a:xfrm>
            <a:off x="7086600" y="2667000"/>
            <a:ext cx="1890793" cy="1828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plan command</a:t>
            </a:r>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179512" y="1371600"/>
            <a:ext cx="8229600" cy="4896544"/>
          </a:xfrm>
        </p:spPr>
        <p:txBody>
          <a:bodyPr/>
          <a:lstStyle/>
          <a:p>
            <a:pPr algn="l" rtl="0"/>
            <a:r>
              <a:rPr lang="en-US" dirty="0"/>
              <a:t>determines what actions are necessary to achieve the desired state specified in the configuration files</a:t>
            </a:r>
          </a:p>
          <a:p>
            <a:pPr algn="l" rtl="0"/>
            <a:br>
              <a:rPr lang="en-US" dirty="0"/>
            </a:br>
            <a:r>
              <a:rPr lang="en-US" dirty="0"/>
              <a:t>Usage:</a:t>
            </a:r>
            <a:br>
              <a:rPr lang="en-US" dirty="0"/>
            </a:br>
            <a:r>
              <a:rPr lang="en-US" dirty="0"/>
              <a:t>terraform plan [options] [</a:t>
            </a:r>
            <a:r>
              <a:rPr lang="en-US" dirty="0" err="1"/>
              <a:t>dir</a:t>
            </a:r>
            <a:r>
              <a:rPr lang="en-US" dirty="0"/>
              <a:t>-or-plan]</a:t>
            </a:r>
          </a:p>
          <a:p>
            <a:pPr algn="l" rtl="0"/>
            <a:endParaRPr lang="en-US" dirty="0"/>
          </a:p>
        </p:txBody>
      </p:sp>
      <p:pic>
        <p:nvPicPr>
          <p:cNvPr id="6" name="Picture 5">
            <a:extLst>
              <a:ext uri="{FF2B5EF4-FFF2-40B4-BE49-F238E27FC236}">
                <a16:creationId xmlns:a16="http://schemas.microsoft.com/office/drawing/2014/main" id="{E14739D4-7B10-484E-B91F-B67CACC5717C}"/>
              </a:ext>
            </a:extLst>
          </p:cNvPr>
          <p:cNvPicPr>
            <a:picLocks noChangeAspect="1"/>
          </p:cNvPicPr>
          <p:nvPr/>
        </p:nvPicPr>
        <p:blipFill>
          <a:blip r:embed="rId2"/>
          <a:stretch>
            <a:fillRect/>
          </a:stretch>
        </p:blipFill>
        <p:spPr>
          <a:xfrm>
            <a:off x="1981200" y="3505200"/>
            <a:ext cx="4757737" cy="2907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1789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graph command</a:t>
            </a:r>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179512" y="1371600"/>
            <a:ext cx="8229600" cy="4896544"/>
          </a:xfrm>
        </p:spPr>
        <p:txBody>
          <a:bodyPr/>
          <a:lstStyle/>
          <a:p>
            <a:pPr algn="l" rtl="0"/>
            <a:endParaRPr lang="en-US" dirty="0"/>
          </a:p>
          <a:p>
            <a:pPr algn="l" rtl="0"/>
            <a:r>
              <a:rPr lang="en-US" dirty="0"/>
              <a:t>The terraform graph command is used to generate a visual representation of either a configuration or execution plan</a:t>
            </a:r>
          </a:p>
          <a:p>
            <a:pPr algn="l" rtl="0"/>
            <a:br>
              <a:rPr lang="en-US" dirty="0"/>
            </a:br>
            <a:r>
              <a:rPr lang="en-US" dirty="0"/>
              <a:t>Usage:</a:t>
            </a:r>
            <a:br>
              <a:rPr lang="en-US" dirty="0"/>
            </a:br>
            <a:r>
              <a:rPr lang="en-US" dirty="0"/>
              <a:t>terraform graph [options] [DIR]</a:t>
            </a:r>
          </a:p>
          <a:p>
            <a:pPr algn="l" rtl="0"/>
            <a:endParaRPr lang="en-US" dirty="0"/>
          </a:p>
        </p:txBody>
      </p:sp>
      <p:pic>
        <p:nvPicPr>
          <p:cNvPr id="7" name="Picture 6">
            <a:extLst>
              <a:ext uri="{FF2B5EF4-FFF2-40B4-BE49-F238E27FC236}">
                <a16:creationId xmlns:a16="http://schemas.microsoft.com/office/drawing/2014/main" id="{C0295CCF-B82B-49DE-ACD9-F7B3CF21AC57}"/>
              </a:ext>
            </a:extLst>
          </p:cNvPr>
          <p:cNvPicPr>
            <a:picLocks noChangeAspect="1"/>
          </p:cNvPicPr>
          <p:nvPr/>
        </p:nvPicPr>
        <p:blipFill>
          <a:blip r:embed="rId2"/>
          <a:stretch>
            <a:fillRect/>
          </a:stretch>
        </p:blipFill>
        <p:spPr>
          <a:xfrm>
            <a:off x="4572000" y="3505200"/>
            <a:ext cx="4157662" cy="2511375"/>
          </a:xfrm>
          <a:prstGeom prst="rect">
            <a:avLst/>
          </a:prstGeom>
        </p:spPr>
      </p:pic>
    </p:spTree>
    <p:extLst>
      <p:ext uri="{BB962C8B-B14F-4D97-AF65-F5344CB8AC3E}">
        <p14:creationId xmlns:p14="http://schemas.microsoft.com/office/powerpoint/2010/main" val="2387873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apply command</a:t>
            </a:r>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179512" y="1371600"/>
            <a:ext cx="8229600" cy="4896544"/>
          </a:xfrm>
        </p:spPr>
        <p:txBody>
          <a:bodyPr/>
          <a:lstStyle/>
          <a:p>
            <a:pPr algn="l" rtl="0"/>
            <a:endParaRPr lang="en-US" dirty="0"/>
          </a:p>
          <a:p>
            <a:pPr algn="l" rtl="0"/>
            <a:r>
              <a:rPr lang="en-US" dirty="0"/>
              <a:t>The terraform apply command is used to apply the changes required to reach the desired state of the configuration, or the pre-determined set of actions generated by a terraform plan execution plan.</a:t>
            </a:r>
          </a:p>
          <a:p>
            <a:pPr algn="l" rtl="0"/>
            <a:br>
              <a:rPr lang="en-US" dirty="0"/>
            </a:br>
            <a:r>
              <a:rPr lang="en-US" dirty="0"/>
              <a:t>Usage:</a:t>
            </a:r>
            <a:br>
              <a:rPr lang="en-US" dirty="0"/>
            </a:br>
            <a:r>
              <a:rPr lang="en-US" dirty="0"/>
              <a:t>terraform apply [options] [</a:t>
            </a:r>
            <a:r>
              <a:rPr lang="en-US" dirty="0" err="1"/>
              <a:t>dir</a:t>
            </a:r>
            <a:r>
              <a:rPr lang="en-US" dirty="0"/>
              <a:t>-or-plan]</a:t>
            </a:r>
          </a:p>
          <a:p>
            <a:pPr algn="l" rtl="0"/>
            <a:endParaRPr lang="en-US" dirty="0"/>
          </a:p>
        </p:txBody>
      </p:sp>
    </p:spTree>
    <p:extLst>
      <p:ext uri="{BB962C8B-B14F-4D97-AF65-F5344CB8AC3E}">
        <p14:creationId xmlns:p14="http://schemas.microsoft.com/office/powerpoint/2010/main" val="101918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destroy command</a:t>
            </a:r>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179512" y="1371600"/>
            <a:ext cx="8229600" cy="4896544"/>
          </a:xfrm>
        </p:spPr>
        <p:txBody>
          <a:bodyPr/>
          <a:lstStyle/>
          <a:p>
            <a:pPr algn="l" rtl="0"/>
            <a:endParaRPr lang="en-US" dirty="0"/>
          </a:p>
          <a:p>
            <a:pPr algn="l" rtl="0"/>
            <a:r>
              <a:rPr lang="en-US" dirty="0"/>
              <a:t>The terraform destroy command is used to destroy the Terraform-managed infrastructure.</a:t>
            </a:r>
            <a:br>
              <a:rPr lang="en-US" dirty="0"/>
            </a:br>
            <a:br>
              <a:rPr lang="en-US" dirty="0"/>
            </a:br>
            <a:r>
              <a:rPr lang="en-US" dirty="0"/>
              <a:t>Usage:</a:t>
            </a:r>
            <a:br>
              <a:rPr lang="en-US" dirty="0"/>
            </a:br>
            <a:r>
              <a:rPr lang="en-US" dirty="0"/>
              <a:t>terraform destroy [options] [DIR]</a:t>
            </a:r>
          </a:p>
          <a:p>
            <a:pPr algn="l" rtl="0"/>
            <a:endParaRPr lang="en-US" dirty="0"/>
          </a:p>
        </p:txBody>
      </p:sp>
    </p:spTree>
    <p:extLst>
      <p:ext uri="{BB962C8B-B14F-4D97-AF65-F5344CB8AC3E}">
        <p14:creationId xmlns:p14="http://schemas.microsoft.com/office/powerpoint/2010/main" val="224477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F8B03-2B88-47C8-823E-736CD24929E1}"/>
              </a:ext>
            </a:extLst>
          </p:cNvPr>
          <p:cNvSpPr/>
          <p:nvPr/>
        </p:nvSpPr>
        <p:spPr>
          <a:xfrm>
            <a:off x="179512" y="4419600"/>
            <a:ext cx="4697288" cy="1752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A9397-712A-469A-8904-9464EBD8299B}"/>
              </a:ext>
            </a:extLst>
          </p:cNvPr>
          <p:cNvSpPr>
            <a:spLocks noGrp="1"/>
          </p:cNvSpPr>
          <p:nvPr>
            <p:ph type="title"/>
          </p:nvPr>
        </p:nvSpPr>
        <p:spPr/>
        <p:txBody>
          <a:bodyPr/>
          <a:lstStyle/>
          <a:p>
            <a:r>
              <a:rPr lang="en-US" dirty="0"/>
              <a:t>Terraform </a:t>
            </a:r>
            <a:r>
              <a:rPr lang="en-US" dirty="0" err="1"/>
              <a:t>Provisioners</a:t>
            </a:r>
            <a:endParaRPr lang="en-US" dirty="0"/>
          </a:p>
        </p:txBody>
      </p:sp>
      <p:sp>
        <p:nvSpPr>
          <p:cNvPr id="3" name="Content Placeholder 2">
            <a:extLst>
              <a:ext uri="{FF2B5EF4-FFF2-40B4-BE49-F238E27FC236}">
                <a16:creationId xmlns:a16="http://schemas.microsoft.com/office/drawing/2014/main" id="{7C650905-F377-4FF0-B646-F7C1A89CE369}"/>
              </a:ext>
            </a:extLst>
          </p:cNvPr>
          <p:cNvSpPr>
            <a:spLocks noGrp="1"/>
          </p:cNvSpPr>
          <p:nvPr>
            <p:ph idx="1"/>
          </p:nvPr>
        </p:nvSpPr>
        <p:spPr>
          <a:xfrm>
            <a:off x="179512" y="1371600"/>
            <a:ext cx="8229600" cy="2895600"/>
          </a:xfrm>
        </p:spPr>
        <p:txBody>
          <a:bodyPr/>
          <a:lstStyle/>
          <a:p>
            <a:pPr algn="l" rtl="0"/>
            <a:r>
              <a:rPr lang="en-US" dirty="0" err="1"/>
              <a:t>Provisioners</a:t>
            </a:r>
            <a:r>
              <a:rPr lang="en-US" dirty="0"/>
              <a:t> are used to execute scripts on a local or remote machine as part of resource creation or destruction.</a:t>
            </a:r>
            <a:br>
              <a:rPr lang="en-US" dirty="0"/>
            </a:br>
            <a:br>
              <a:rPr lang="en-US" dirty="0"/>
            </a:br>
            <a:r>
              <a:rPr lang="en-US" dirty="0" err="1"/>
              <a:t>Provisioners</a:t>
            </a:r>
            <a:r>
              <a:rPr lang="en-US" dirty="0"/>
              <a:t> can be used to bootstrap a resource, cleanup before destroy, run configuration management, etc.</a:t>
            </a:r>
            <a:br>
              <a:rPr lang="en-US" dirty="0"/>
            </a:br>
            <a:br>
              <a:rPr lang="en-US" dirty="0"/>
            </a:br>
            <a:r>
              <a:rPr lang="en-US" dirty="0" err="1"/>
              <a:t>Provisioners</a:t>
            </a:r>
            <a:r>
              <a:rPr lang="en-US" dirty="0"/>
              <a:t> are added directly to any resource:</a:t>
            </a:r>
            <a:br>
              <a:rPr lang="en-US" dirty="0"/>
            </a:br>
            <a:br>
              <a:rPr lang="en-US" dirty="0"/>
            </a:br>
            <a:r>
              <a:rPr lang="en-US" sz="1800" b="1" i="1" dirty="0"/>
              <a:t>resource “</a:t>
            </a:r>
            <a:r>
              <a:rPr lang="en-US" sz="1800" b="1" i="1" dirty="0" err="1"/>
              <a:t>aws_instance</a:t>
            </a:r>
            <a:r>
              <a:rPr lang="en-US" sz="1800" b="1" i="1" dirty="0"/>
              <a:t>” “web” {</a:t>
            </a:r>
            <a:br>
              <a:rPr lang="en-US" sz="1800" b="1" i="1" dirty="0"/>
            </a:br>
            <a:r>
              <a:rPr lang="en-US" sz="1800" b="1" i="1" dirty="0"/>
              <a:t># …</a:t>
            </a:r>
            <a:br>
              <a:rPr lang="en-US" sz="1800" b="1" i="1" dirty="0"/>
            </a:br>
            <a:r>
              <a:rPr lang="en-US" sz="1800" b="1" i="1" dirty="0"/>
              <a:t>    </a:t>
            </a:r>
            <a:r>
              <a:rPr lang="en-US" sz="1800" b="1" i="1" dirty="0" err="1"/>
              <a:t>provisioner</a:t>
            </a:r>
            <a:r>
              <a:rPr lang="en-US" sz="1800" b="1" i="1" dirty="0"/>
              <a:t> “local-exec” {</a:t>
            </a:r>
            <a:br>
              <a:rPr lang="en-US" sz="1800" b="1" i="1" dirty="0"/>
            </a:br>
            <a:r>
              <a:rPr lang="en-US" sz="1800" b="1" i="1" dirty="0"/>
              <a:t>        command = “echo ${</a:t>
            </a:r>
            <a:r>
              <a:rPr lang="en-US" sz="1800" b="1" i="1" dirty="0" err="1"/>
              <a:t>self.private_ip</a:t>
            </a:r>
            <a:r>
              <a:rPr lang="en-US" sz="1800" b="1" i="1" dirty="0"/>
              <a:t>} &gt; file.txt”</a:t>
            </a:r>
            <a:br>
              <a:rPr lang="en-US" sz="1800" b="1" i="1" dirty="0"/>
            </a:br>
            <a:r>
              <a:rPr lang="en-US" sz="1800" b="1" i="1" dirty="0"/>
              <a:t>    }</a:t>
            </a:r>
            <a:br>
              <a:rPr lang="en-US" sz="1800" b="1" i="1" dirty="0"/>
            </a:br>
            <a:r>
              <a:rPr lang="en-US" sz="1800" b="1" i="1" dirty="0"/>
              <a:t>}</a:t>
            </a:r>
          </a:p>
          <a:p>
            <a:pPr algn="l" rtl="0"/>
            <a:endParaRPr lang="en-US" dirty="0"/>
          </a:p>
        </p:txBody>
      </p:sp>
    </p:spTree>
    <p:extLst>
      <p:ext uri="{BB962C8B-B14F-4D97-AF65-F5344CB8AC3E}">
        <p14:creationId xmlns:p14="http://schemas.microsoft.com/office/powerpoint/2010/main" val="147917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9A4E-38C4-4BB8-AF0F-35FCC99498B4}"/>
              </a:ext>
            </a:extLst>
          </p:cNvPr>
          <p:cNvSpPr>
            <a:spLocks noGrp="1"/>
          </p:cNvSpPr>
          <p:nvPr>
            <p:ph type="title"/>
          </p:nvPr>
        </p:nvSpPr>
        <p:spPr/>
        <p:txBody>
          <a:bodyPr/>
          <a:lstStyle/>
          <a:p>
            <a:r>
              <a:rPr lang="en-US" dirty="0"/>
              <a:t>Terraform Providers</a:t>
            </a:r>
          </a:p>
        </p:txBody>
      </p:sp>
      <p:sp>
        <p:nvSpPr>
          <p:cNvPr id="3" name="Content Placeholder 2">
            <a:extLst>
              <a:ext uri="{FF2B5EF4-FFF2-40B4-BE49-F238E27FC236}">
                <a16:creationId xmlns:a16="http://schemas.microsoft.com/office/drawing/2014/main" id="{3B135057-6966-4783-BA36-060FB304BD90}"/>
              </a:ext>
            </a:extLst>
          </p:cNvPr>
          <p:cNvSpPr>
            <a:spLocks noGrp="1"/>
          </p:cNvSpPr>
          <p:nvPr>
            <p:ph idx="1"/>
          </p:nvPr>
        </p:nvSpPr>
        <p:spPr>
          <a:xfrm>
            <a:off x="304800" y="1295400"/>
            <a:ext cx="8305800" cy="5105400"/>
          </a:xfrm>
        </p:spPr>
        <p:txBody>
          <a:bodyPr/>
          <a:lstStyle/>
          <a:p>
            <a:pPr algn="l" rtl="0"/>
            <a:r>
              <a:rPr lang="en-US" sz="2300" dirty="0"/>
              <a:t>Terraform is used to create, manage, and update infrastructure resources such as physical machines, VMs, network switches, containers, and more.</a:t>
            </a:r>
            <a:br>
              <a:rPr lang="en-US" sz="2300" dirty="0"/>
            </a:br>
            <a:br>
              <a:rPr lang="en-US" sz="2300" dirty="0"/>
            </a:br>
            <a:r>
              <a:rPr lang="en-US" sz="2300" dirty="0"/>
              <a:t>Almost any infrastructure type can be represented as a resource in Terraform.</a:t>
            </a:r>
            <a:br>
              <a:rPr lang="en-US" sz="2300" dirty="0"/>
            </a:br>
            <a:endParaRPr lang="en-US" sz="2300" dirty="0"/>
          </a:p>
          <a:p>
            <a:pPr algn="l" rtl="0"/>
            <a:r>
              <a:rPr lang="en-US" sz="2300" dirty="0"/>
              <a:t>A provider is responsible for understanding API interactions and exposing resources. </a:t>
            </a:r>
            <a:br>
              <a:rPr lang="en-US" sz="2300" dirty="0"/>
            </a:br>
            <a:br>
              <a:rPr lang="en-US" sz="2300" dirty="0"/>
            </a:br>
            <a:r>
              <a:rPr lang="en-US" sz="2300" dirty="0"/>
              <a:t>Providers generally are an IaaS (e.g. AWS, GCP, Microsoft Azure, OpenStack), PaaS (e.g. Heroku), or SaaS services (e.g. Terraform Enterprise, </a:t>
            </a:r>
            <a:r>
              <a:rPr lang="en-US" sz="2300" dirty="0" err="1"/>
              <a:t>DNSimple</a:t>
            </a:r>
            <a:r>
              <a:rPr lang="en-US" sz="2300" dirty="0"/>
              <a:t>, </a:t>
            </a:r>
            <a:r>
              <a:rPr lang="en-US" sz="2300" dirty="0" err="1"/>
              <a:t>CloudFlare</a:t>
            </a:r>
            <a:r>
              <a:rPr lang="en-US" sz="2300" dirty="0"/>
              <a:t>).</a:t>
            </a:r>
          </a:p>
        </p:txBody>
      </p:sp>
    </p:spTree>
    <p:extLst>
      <p:ext uri="{BB962C8B-B14F-4D97-AF65-F5344CB8AC3E}">
        <p14:creationId xmlns:p14="http://schemas.microsoft.com/office/powerpoint/2010/main" val="437996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4155-EFBB-4A22-836C-655D264617B7}"/>
              </a:ext>
            </a:extLst>
          </p:cNvPr>
          <p:cNvSpPr>
            <a:spLocks noGrp="1"/>
          </p:cNvSpPr>
          <p:nvPr>
            <p:ph type="title"/>
          </p:nvPr>
        </p:nvSpPr>
        <p:spPr/>
        <p:txBody>
          <a:bodyPr/>
          <a:lstStyle/>
          <a:p>
            <a:r>
              <a:rPr lang="en-US" dirty="0"/>
              <a:t>Terraform Functions</a:t>
            </a:r>
          </a:p>
        </p:txBody>
      </p:sp>
      <p:sp>
        <p:nvSpPr>
          <p:cNvPr id="3" name="Content Placeholder 2">
            <a:extLst>
              <a:ext uri="{FF2B5EF4-FFF2-40B4-BE49-F238E27FC236}">
                <a16:creationId xmlns:a16="http://schemas.microsoft.com/office/drawing/2014/main" id="{322F2A6D-D930-43F1-A2F8-EAC38CAAD399}"/>
              </a:ext>
            </a:extLst>
          </p:cNvPr>
          <p:cNvSpPr>
            <a:spLocks noGrp="1"/>
          </p:cNvSpPr>
          <p:nvPr>
            <p:ph idx="1"/>
          </p:nvPr>
        </p:nvSpPr>
        <p:spPr>
          <a:xfrm>
            <a:off x="179512" y="1371600"/>
            <a:ext cx="8229600" cy="4896544"/>
          </a:xfrm>
        </p:spPr>
        <p:txBody>
          <a:bodyPr/>
          <a:lstStyle/>
          <a:p>
            <a:pPr algn="l" rtl="0"/>
            <a:r>
              <a:rPr lang="en-US" sz="2000" dirty="0"/>
              <a:t>Terraform ships with built-in functions. </a:t>
            </a:r>
            <a:br>
              <a:rPr lang="en-US" sz="2000" dirty="0"/>
            </a:br>
            <a:br>
              <a:rPr lang="en-US" sz="2000" dirty="0"/>
            </a:br>
            <a:r>
              <a:rPr lang="en-US" sz="2000" dirty="0"/>
              <a:t>Functions are called with the syntax </a:t>
            </a:r>
            <a:r>
              <a:rPr lang="en-US" sz="2000" b="1" dirty="0"/>
              <a:t>name(</a:t>
            </a:r>
            <a:r>
              <a:rPr lang="en-US" sz="2000" b="1" dirty="0" err="1"/>
              <a:t>arg</a:t>
            </a:r>
            <a:r>
              <a:rPr lang="en-US" sz="2000" b="1" dirty="0"/>
              <a:t>, arg2, ...)</a:t>
            </a:r>
            <a:r>
              <a:rPr lang="en-US" sz="2000" dirty="0"/>
              <a:t>. </a:t>
            </a:r>
            <a:br>
              <a:rPr lang="en-US" sz="2000" dirty="0"/>
            </a:br>
            <a:br>
              <a:rPr lang="en-US" sz="2000" dirty="0"/>
            </a:br>
            <a:r>
              <a:rPr lang="en-US" sz="2000" dirty="0"/>
              <a:t>For example, to read a file: </a:t>
            </a:r>
            <a:r>
              <a:rPr lang="en-US" sz="2000" b="1" dirty="0"/>
              <a:t>${file("path.txt")}</a:t>
            </a:r>
            <a:br>
              <a:rPr lang="en-US" sz="2000" b="1" dirty="0"/>
            </a:br>
            <a:br>
              <a:rPr lang="en-US" sz="2000" b="1" dirty="0"/>
            </a:br>
            <a:r>
              <a:rPr lang="en-US" sz="2000" dirty="0"/>
              <a:t>Some more supported build-in functions:</a:t>
            </a:r>
            <a:br>
              <a:rPr lang="en-US" dirty="0"/>
            </a:br>
            <a:endParaRPr lang="en-US" dirty="0"/>
          </a:p>
          <a:p>
            <a:pPr algn="l" rtl="0"/>
            <a:endParaRPr lang="en-US" dirty="0"/>
          </a:p>
        </p:txBody>
      </p:sp>
      <p:pic>
        <p:nvPicPr>
          <p:cNvPr id="5" name="Picture 4">
            <a:extLst>
              <a:ext uri="{FF2B5EF4-FFF2-40B4-BE49-F238E27FC236}">
                <a16:creationId xmlns:a16="http://schemas.microsoft.com/office/drawing/2014/main" id="{81E45704-7FDF-4710-BED1-2F7D2BB19985}"/>
              </a:ext>
            </a:extLst>
          </p:cNvPr>
          <p:cNvPicPr>
            <a:picLocks noChangeAspect="1"/>
          </p:cNvPicPr>
          <p:nvPr/>
        </p:nvPicPr>
        <p:blipFill>
          <a:blip r:embed="rId2"/>
          <a:stretch>
            <a:fillRect/>
          </a:stretch>
        </p:blipFill>
        <p:spPr>
          <a:xfrm>
            <a:off x="179512" y="3581400"/>
            <a:ext cx="5486400" cy="2942706"/>
          </a:xfrm>
          <a:prstGeom prst="rect">
            <a:avLst/>
          </a:prstGeom>
        </p:spPr>
      </p:pic>
    </p:spTree>
    <p:extLst>
      <p:ext uri="{BB962C8B-B14F-4D97-AF65-F5344CB8AC3E}">
        <p14:creationId xmlns:p14="http://schemas.microsoft.com/office/powerpoint/2010/main" val="2121270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E26BC6-0566-4524-A47C-56F714ED9ECE}"/>
              </a:ext>
            </a:extLst>
          </p:cNvPr>
          <p:cNvSpPr/>
          <p:nvPr/>
        </p:nvSpPr>
        <p:spPr>
          <a:xfrm>
            <a:off x="179512" y="5029200"/>
            <a:ext cx="3325688" cy="1295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146A5-A2C9-4395-BCEA-9C0A846ECCF4}"/>
              </a:ext>
            </a:extLst>
          </p:cNvPr>
          <p:cNvSpPr>
            <a:spLocks noGrp="1"/>
          </p:cNvSpPr>
          <p:nvPr>
            <p:ph type="title"/>
          </p:nvPr>
        </p:nvSpPr>
        <p:spPr/>
        <p:txBody>
          <a:bodyPr/>
          <a:lstStyle/>
          <a:p>
            <a:r>
              <a:rPr lang="en-US" dirty="0"/>
              <a:t>Terraform Modules</a:t>
            </a:r>
          </a:p>
        </p:txBody>
      </p:sp>
      <p:sp>
        <p:nvSpPr>
          <p:cNvPr id="3" name="Content Placeholder 2">
            <a:extLst>
              <a:ext uri="{FF2B5EF4-FFF2-40B4-BE49-F238E27FC236}">
                <a16:creationId xmlns:a16="http://schemas.microsoft.com/office/drawing/2014/main" id="{55463CA8-F0F2-4DB8-9B8A-3511BBB2F5D2}"/>
              </a:ext>
            </a:extLst>
          </p:cNvPr>
          <p:cNvSpPr>
            <a:spLocks noGrp="1"/>
          </p:cNvSpPr>
          <p:nvPr>
            <p:ph idx="1"/>
          </p:nvPr>
        </p:nvSpPr>
        <p:spPr>
          <a:xfrm>
            <a:off x="179512" y="1295400"/>
            <a:ext cx="8229600" cy="3657600"/>
          </a:xfrm>
        </p:spPr>
        <p:txBody>
          <a:bodyPr/>
          <a:lstStyle/>
          <a:p>
            <a:pPr marL="285750" indent="-285750" algn="l" rtl="0">
              <a:buFont typeface="Arial" panose="020B0604020202020204" pitchFamily="34" charset="0"/>
              <a:buChar char="•"/>
            </a:pPr>
            <a:r>
              <a:rPr lang="en-US" sz="1600" dirty="0"/>
              <a:t>Modules in Terraform are self-contained packages of Terraform configurations that are managed as a group.</a:t>
            </a:r>
            <a:br>
              <a:rPr lang="en-US" sz="1600" dirty="0"/>
            </a:br>
            <a:endParaRPr lang="en-US" sz="1600" dirty="0"/>
          </a:p>
          <a:p>
            <a:pPr marL="285750" indent="-285750" algn="l" rtl="0">
              <a:buFont typeface="Arial" panose="020B0604020202020204" pitchFamily="34" charset="0"/>
              <a:buChar char="•"/>
            </a:pPr>
            <a:r>
              <a:rPr lang="en-US" sz="1600" dirty="0"/>
              <a:t>Modules are used to create reusable components in Terraform as well as for basic code organization.</a:t>
            </a:r>
          </a:p>
          <a:p>
            <a:pPr algn="l" rtl="0"/>
            <a:endParaRPr lang="en-US" sz="1600" dirty="0"/>
          </a:p>
          <a:p>
            <a:pPr marL="285750" indent="-285750" algn="l" rtl="0">
              <a:buFont typeface="Arial" panose="020B0604020202020204" pitchFamily="34" charset="0"/>
              <a:buChar char="•"/>
            </a:pPr>
            <a:r>
              <a:rPr lang="en-US" sz="1600" dirty="0"/>
              <a:t>In modules we only specify a name, rather than a name and a type as for resources. This name is used elsewhere in the configuration to reference the module and its outputs.</a:t>
            </a:r>
            <a:br>
              <a:rPr lang="en-US" sz="1600" dirty="0"/>
            </a:br>
            <a:r>
              <a:rPr lang="en-US" sz="1600" dirty="0"/>
              <a:t>The source tells Terraform what to create.</a:t>
            </a:r>
            <a:br>
              <a:rPr lang="en-US" sz="1600" dirty="0"/>
            </a:br>
            <a:endParaRPr lang="en-US" sz="1600" dirty="0"/>
          </a:p>
          <a:p>
            <a:pPr marL="285750" indent="-285750" algn="l" rtl="0">
              <a:buFont typeface="Arial" panose="020B0604020202020204" pitchFamily="34" charset="0"/>
              <a:buChar char="•"/>
            </a:pPr>
            <a:r>
              <a:rPr lang="en-US" sz="1600" dirty="0"/>
              <a:t> In this example, we instantiate the </a:t>
            </a:r>
            <a:r>
              <a:rPr lang="en-US" sz="1600" dirty="0">
                <a:hlinkClick r:id="rId2"/>
              </a:rPr>
              <a:t>Consul module for AWS</a:t>
            </a:r>
            <a:r>
              <a:rPr lang="en-US" sz="1600" dirty="0"/>
              <a:t> from the </a:t>
            </a:r>
            <a:r>
              <a:rPr lang="en-US" sz="1600" dirty="0">
                <a:hlinkClick r:id="rId3"/>
              </a:rPr>
              <a:t>Terraform Registry</a:t>
            </a:r>
            <a:r>
              <a:rPr lang="en-US" sz="1600" dirty="0"/>
              <a:t>. </a:t>
            </a:r>
            <a:br>
              <a:rPr lang="en-US" sz="1600" dirty="0"/>
            </a:br>
            <a:endParaRPr lang="en-US" sz="1600" dirty="0"/>
          </a:p>
          <a:p>
            <a:pPr algn="l" rtl="0"/>
            <a:r>
              <a:rPr lang="en-US" sz="1600" u="sng" dirty="0"/>
              <a:t>Example:</a:t>
            </a:r>
            <a:br>
              <a:rPr lang="en-US" sz="1600" u="sng" dirty="0"/>
            </a:br>
            <a:br>
              <a:rPr lang="en-US" dirty="0"/>
            </a:br>
            <a:r>
              <a:rPr lang="en-US" sz="1800" b="1" i="1" dirty="0"/>
              <a:t>module “consul” {</a:t>
            </a:r>
            <a:br>
              <a:rPr lang="en-US" sz="1800" b="1" i="1" dirty="0"/>
            </a:br>
            <a:r>
              <a:rPr lang="en-US" sz="1800" b="1" i="1" dirty="0"/>
              <a:t>    source = “</a:t>
            </a:r>
            <a:r>
              <a:rPr lang="en-US" sz="1800" b="1" i="1" dirty="0" err="1"/>
              <a:t>hashicorp</a:t>
            </a:r>
            <a:r>
              <a:rPr lang="en-US" sz="1800" b="1" i="1" dirty="0"/>
              <a:t>/consul/</a:t>
            </a:r>
            <a:r>
              <a:rPr lang="en-US" sz="1800" b="1" i="1" dirty="0" err="1"/>
              <a:t>aws</a:t>
            </a:r>
            <a:r>
              <a:rPr lang="en-US" sz="1800" b="1" i="1" dirty="0"/>
              <a:t>”</a:t>
            </a:r>
            <a:br>
              <a:rPr lang="en-US" sz="1800" b="1" i="1" dirty="0"/>
            </a:br>
            <a:r>
              <a:rPr lang="en-US" sz="1800" b="1" i="1" dirty="0"/>
              <a:t>    servers = 5</a:t>
            </a:r>
            <a:br>
              <a:rPr lang="en-US" sz="1800" b="1" i="1" dirty="0"/>
            </a:br>
            <a:r>
              <a:rPr lang="en-US" sz="1800" b="1" i="1" dirty="0"/>
              <a:t>}</a:t>
            </a:r>
            <a:br>
              <a:rPr lang="en-US" sz="1800" dirty="0"/>
            </a:br>
            <a:br>
              <a:rPr lang="en-US" sz="1800" dirty="0"/>
            </a:br>
            <a:endParaRPr lang="en-US" sz="1800" dirty="0"/>
          </a:p>
        </p:txBody>
      </p:sp>
    </p:spTree>
    <p:extLst>
      <p:ext uri="{BB962C8B-B14F-4D97-AF65-F5344CB8AC3E}">
        <p14:creationId xmlns:p14="http://schemas.microsoft.com/office/powerpoint/2010/main" val="344880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71E6-D176-453E-BCC6-211C6E150CA8}"/>
              </a:ext>
            </a:extLst>
          </p:cNvPr>
          <p:cNvSpPr>
            <a:spLocks noGrp="1"/>
          </p:cNvSpPr>
          <p:nvPr>
            <p:ph type="title"/>
          </p:nvPr>
        </p:nvSpPr>
        <p:spPr/>
        <p:txBody>
          <a:bodyPr/>
          <a:lstStyle/>
          <a:p>
            <a:r>
              <a:rPr lang="en-US" dirty="0"/>
              <a:t>Terraform Module Components</a:t>
            </a:r>
          </a:p>
        </p:txBody>
      </p:sp>
      <p:sp>
        <p:nvSpPr>
          <p:cNvPr id="3" name="Content Placeholder 2">
            <a:extLst>
              <a:ext uri="{FF2B5EF4-FFF2-40B4-BE49-F238E27FC236}">
                <a16:creationId xmlns:a16="http://schemas.microsoft.com/office/drawing/2014/main" id="{5F7C5305-027D-4A3A-801E-DC10787FD820}"/>
              </a:ext>
            </a:extLst>
          </p:cNvPr>
          <p:cNvSpPr>
            <a:spLocks noGrp="1"/>
          </p:cNvSpPr>
          <p:nvPr>
            <p:ph idx="1"/>
          </p:nvPr>
        </p:nvSpPr>
        <p:spPr>
          <a:xfrm>
            <a:off x="173334" y="1447800"/>
            <a:ext cx="8229600" cy="4896544"/>
          </a:xfrm>
        </p:spPr>
        <p:txBody>
          <a:bodyPr/>
          <a:lstStyle/>
          <a:p>
            <a:pPr marL="342900" indent="-342900" algn="l" rtl="0">
              <a:buFont typeface="Arial" panose="020B0604020202020204" pitchFamily="34" charset="0"/>
              <a:buChar char="•"/>
            </a:pPr>
            <a:r>
              <a:rPr lang="en-US" b="1" dirty="0"/>
              <a:t>Variables</a:t>
            </a:r>
            <a:r>
              <a:rPr lang="en-US" dirty="0"/>
              <a:t> – supply values to the module</a:t>
            </a:r>
          </a:p>
          <a:p>
            <a:pPr algn="l" rtl="0"/>
            <a:endParaRPr lang="en-US" dirty="0"/>
          </a:p>
          <a:p>
            <a:pPr marL="342900" indent="-342900" algn="l" rtl="0">
              <a:buFont typeface="Arial" panose="020B0604020202020204" pitchFamily="34" charset="0"/>
              <a:buChar char="•"/>
            </a:pPr>
            <a:r>
              <a:rPr lang="en-US" b="1" dirty="0"/>
              <a:t>Resources</a:t>
            </a:r>
            <a:r>
              <a:rPr lang="en-US" dirty="0"/>
              <a:t> – what is been created by the module</a:t>
            </a:r>
          </a:p>
          <a:p>
            <a:pPr algn="l" rtl="0"/>
            <a:endParaRPr lang="en-US" dirty="0"/>
          </a:p>
          <a:p>
            <a:pPr marL="342900" indent="-342900" algn="l" rtl="0">
              <a:buFont typeface="Arial" panose="020B0604020202020204" pitchFamily="34" charset="0"/>
              <a:buChar char="•"/>
            </a:pPr>
            <a:r>
              <a:rPr lang="en-US" b="1" dirty="0"/>
              <a:t>Outputs</a:t>
            </a:r>
            <a:r>
              <a:rPr lang="en-US" dirty="0"/>
              <a:t> – outputs to give back to the main terraform configuration that is running</a:t>
            </a:r>
          </a:p>
        </p:txBody>
      </p:sp>
    </p:spTree>
    <p:extLst>
      <p:ext uri="{BB962C8B-B14F-4D97-AF65-F5344CB8AC3E}">
        <p14:creationId xmlns:p14="http://schemas.microsoft.com/office/powerpoint/2010/main" val="386118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3048000"/>
            <a:ext cx="7677472" cy="1080120"/>
          </a:xfrm>
        </p:spPr>
        <p:txBody>
          <a:bodyPr/>
          <a:lstStyle/>
          <a:p>
            <a:pPr>
              <a:defRPr/>
            </a:pPr>
            <a:r>
              <a:rPr lang="en-US" sz="3600" dirty="0"/>
              <a:t>Terraform – AWS VPC Example</a:t>
            </a:r>
            <a:endParaRPr lang="he-IL" sz="3600" dirty="0"/>
          </a:p>
        </p:txBody>
      </p:sp>
    </p:spTree>
    <p:extLst>
      <p:ext uri="{BB962C8B-B14F-4D97-AF65-F5344CB8AC3E}">
        <p14:creationId xmlns:p14="http://schemas.microsoft.com/office/powerpoint/2010/main" val="3319397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048375" cy="779462"/>
          </a:xfrm>
        </p:spPr>
        <p:txBody>
          <a:bodyPr/>
          <a:lstStyle/>
          <a:p>
            <a:r>
              <a:rPr lang="en-US" dirty="0"/>
              <a:t> key features of Terraform</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4897437"/>
          </a:xfrm>
        </p:spPr>
        <p:txBody>
          <a:bodyPr/>
          <a:lstStyle/>
          <a:p>
            <a:pPr marL="342900" indent="-342900" algn="l" rtl="0">
              <a:buFont typeface="Wingdings" panose="05000000000000000000" pitchFamily="2" charset="2"/>
              <a:buChar char="Ø"/>
              <a:defRPr/>
            </a:pPr>
            <a:r>
              <a:rPr lang="en-US" sz="2000" b="1" dirty="0"/>
              <a:t>Infrastructure as Code</a:t>
            </a:r>
          </a:p>
          <a:p>
            <a:pPr algn="l" rtl="0">
              <a:defRPr/>
            </a:pPr>
            <a:r>
              <a:rPr lang="en-US" sz="1800" dirty="0">
                <a:ea typeface="+mn-ea"/>
              </a:rPr>
              <a:t>Infrastructure is described using a high-level configuration syntax. This allows a blueprint of your datacenter to be versioned and treated as you would any other code. </a:t>
            </a:r>
          </a:p>
          <a:p>
            <a:pPr marL="342900" indent="-342900" algn="l" rtl="0">
              <a:buFont typeface="Wingdings" panose="05000000000000000000" pitchFamily="2" charset="2"/>
              <a:buChar char="Ø"/>
              <a:defRPr/>
            </a:pPr>
            <a:r>
              <a:rPr lang="en-US" sz="2000" b="1" dirty="0">
                <a:ea typeface="+mn-ea"/>
              </a:rPr>
              <a:t>Execution Plans</a:t>
            </a:r>
          </a:p>
          <a:p>
            <a:pPr algn="l" rtl="0">
              <a:defRPr/>
            </a:pPr>
            <a:r>
              <a:rPr lang="en-US" sz="1800" dirty="0"/>
              <a:t>Terraform has a "planning" step where it generates an execution plan. The execution plan shows what Terraform will do when you call apply. </a:t>
            </a:r>
          </a:p>
          <a:p>
            <a:pPr marL="342900" indent="-342900" algn="l" rtl="0">
              <a:buFont typeface="Wingdings" panose="05000000000000000000" pitchFamily="2" charset="2"/>
              <a:buChar char="Ø"/>
              <a:defRPr/>
            </a:pPr>
            <a:r>
              <a:rPr lang="en-US" sz="2000" b="1" dirty="0"/>
              <a:t>Resource Graph</a:t>
            </a:r>
          </a:p>
          <a:p>
            <a:pPr algn="l" rtl="0">
              <a:defRPr/>
            </a:pPr>
            <a:r>
              <a:rPr lang="en-US" sz="1800" dirty="0"/>
              <a:t>Terraform builds a graph of all your resources, and parallelizes the creation and modification of any non-dependent resources. Because of this, Terraform builds infrastructure as efficiently as possible, and operators get insight into dependencies in their infrastructure</a:t>
            </a:r>
          </a:p>
          <a:p>
            <a:pPr marL="342900" indent="-342900" algn="l" rtl="0">
              <a:buFont typeface="Wingdings" panose="05000000000000000000" pitchFamily="2" charset="2"/>
              <a:buChar char="Ø"/>
              <a:defRPr/>
            </a:pPr>
            <a:r>
              <a:rPr lang="en-US" sz="2000" b="1" dirty="0"/>
              <a:t>Change Automation</a:t>
            </a:r>
          </a:p>
          <a:p>
            <a:pPr algn="l" rtl="0">
              <a:defRPr/>
            </a:pPr>
            <a:r>
              <a:rPr lang="en-US" sz="1800" dirty="0"/>
              <a:t>Complex </a:t>
            </a:r>
            <a:r>
              <a:rPr lang="en-US" sz="1800" dirty="0" err="1"/>
              <a:t>changesets</a:t>
            </a:r>
            <a:r>
              <a:rPr lang="en-US" sz="1800" dirty="0"/>
              <a:t> can be applied to your infrastructure with minimal human interaction. With the previously mentioned execution plan and resource graph, you know exactly what Terraform will change and in what order, avoiding many possible human errors.</a:t>
            </a:r>
          </a:p>
          <a:p>
            <a:pPr lvl="1" algn="l" rtl="0">
              <a:defRPr/>
            </a:pPr>
            <a:endParaRPr lang="en-US" sz="1800" b="1" dirty="0"/>
          </a:p>
        </p:txBody>
      </p:sp>
    </p:spTree>
    <p:extLst>
      <p:ext uri="{BB962C8B-B14F-4D97-AF65-F5344CB8AC3E}">
        <p14:creationId xmlns:p14="http://schemas.microsoft.com/office/powerpoint/2010/main" val="27769138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D8DC-8886-464E-B8E0-547D0D995BC5}"/>
              </a:ext>
            </a:extLst>
          </p:cNvPr>
          <p:cNvSpPr>
            <a:spLocks noGrp="1"/>
          </p:cNvSpPr>
          <p:nvPr>
            <p:ph type="title"/>
          </p:nvPr>
        </p:nvSpPr>
        <p:spPr/>
        <p:txBody>
          <a:bodyPr/>
          <a:lstStyle/>
          <a:p>
            <a:r>
              <a:rPr lang="en-US" dirty="0"/>
              <a:t>PARTS OF A VPC</a:t>
            </a:r>
          </a:p>
        </p:txBody>
      </p:sp>
      <p:sp>
        <p:nvSpPr>
          <p:cNvPr id="3" name="Content Placeholder 2">
            <a:extLst>
              <a:ext uri="{FF2B5EF4-FFF2-40B4-BE49-F238E27FC236}">
                <a16:creationId xmlns:a16="http://schemas.microsoft.com/office/drawing/2014/main" id="{D051EF58-5511-42F4-8CF3-8ECB6188D5DA}"/>
              </a:ext>
            </a:extLst>
          </p:cNvPr>
          <p:cNvSpPr>
            <a:spLocks noGrp="1"/>
          </p:cNvSpPr>
          <p:nvPr>
            <p:ph idx="1"/>
          </p:nvPr>
        </p:nvSpPr>
        <p:spPr/>
        <p:txBody>
          <a:bodyPr/>
          <a:lstStyle/>
          <a:p>
            <a:pPr marL="342900" indent="-342900" algn="l" rtl="0">
              <a:buFont typeface="Wingdings" panose="05000000000000000000" pitchFamily="2" charset="2"/>
              <a:buChar char="Ø"/>
            </a:pPr>
            <a:r>
              <a:rPr lang="en-US" dirty="0"/>
              <a:t>VPC definition (CIDR block)</a:t>
            </a:r>
          </a:p>
          <a:p>
            <a:pPr marL="342900" indent="-342900" algn="l" rtl="0">
              <a:buFont typeface="Wingdings" panose="05000000000000000000" pitchFamily="2" charset="2"/>
              <a:buChar char="Ø"/>
            </a:pPr>
            <a:r>
              <a:rPr lang="en-US" dirty="0"/>
              <a:t>Subnets</a:t>
            </a:r>
          </a:p>
          <a:p>
            <a:pPr marL="342900" indent="-342900" algn="l" rtl="0">
              <a:buFont typeface="Wingdings" panose="05000000000000000000" pitchFamily="2" charset="2"/>
              <a:buChar char="Ø"/>
            </a:pPr>
            <a:r>
              <a:rPr lang="en-US" dirty="0"/>
              <a:t>Internet gateway to allow our subnet to </a:t>
            </a:r>
            <a:r>
              <a:rPr lang="en-US" dirty="0" err="1"/>
              <a:t>riute</a:t>
            </a:r>
            <a:r>
              <a:rPr lang="en-US" dirty="0"/>
              <a:t> to the internet</a:t>
            </a:r>
          </a:p>
          <a:p>
            <a:pPr marL="342900" indent="-342900" algn="l" rtl="0">
              <a:buFont typeface="Wingdings" panose="05000000000000000000" pitchFamily="2" charset="2"/>
              <a:buChar char="Ø"/>
            </a:pPr>
            <a:r>
              <a:rPr lang="en-US" dirty="0"/>
              <a:t>Routing table to define how traffic is routed</a:t>
            </a:r>
          </a:p>
          <a:p>
            <a:pPr marL="342900" indent="-342900" algn="l" rtl="0">
              <a:buFont typeface="Wingdings" panose="05000000000000000000" pitchFamily="2" charset="2"/>
              <a:buChar char="Ø"/>
            </a:pPr>
            <a:r>
              <a:rPr lang="en-US" dirty="0"/>
              <a:t>Main route table associated to tell the </a:t>
            </a:r>
            <a:r>
              <a:rPr lang="en-US" dirty="0" err="1"/>
              <a:t>vpc</a:t>
            </a:r>
            <a:r>
              <a:rPr lang="en-US" dirty="0"/>
              <a:t> what route table to use by default</a:t>
            </a:r>
          </a:p>
          <a:p>
            <a:pPr marL="342900" indent="-342900" algn="l" rtl="0">
              <a:buFont typeface="Wingdings" panose="05000000000000000000" pitchFamily="2" charset="2"/>
              <a:buChar char="Ø"/>
            </a:pPr>
            <a:endParaRPr lang="en-US" dirty="0"/>
          </a:p>
          <a:p>
            <a:pPr algn="l" rtl="0"/>
            <a:br>
              <a:rPr lang="en-US" dirty="0"/>
            </a:br>
            <a:br>
              <a:rPr lang="en-US" dirty="0"/>
            </a:br>
            <a:endParaRPr lang="en-US" dirty="0"/>
          </a:p>
        </p:txBody>
      </p:sp>
      <p:pic>
        <p:nvPicPr>
          <p:cNvPr id="4" name="Picture 3">
            <a:extLst>
              <a:ext uri="{FF2B5EF4-FFF2-40B4-BE49-F238E27FC236}">
                <a16:creationId xmlns:a16="http://schemas.microsoft.com/office/drawing/2014/main" id="{C95BA697-8983-4FD2-B346-55A2AD52B00C}"/>
              </a:ext>
            </a:extLst>
          </p:cNvPr>
          <p:cNvPicPr>
            <a:picLocks noChangeAspect="1"/>
          </p:cNvPicPr>
          <p:nvPr/>
        </p:nvPicPr>
        <p:blipFill>
          <a:blip r:embed="rId2"/>
          <a:stretch>
            <a:fillRect/>
          </a:stretch>
        </p:blipFill>
        <p:spPr>
          <a:xfrm>
            <a:off x="5391150" y="4971628"/>
            <a:ext cx="3295650" cy="1409700"/>
          </a:xfrm>
          <a:prstGeom prst="rect">
            <a:avLst/>
          </a:prstGeom>
        </p:spPr>
      </p:pic>
      <p:pic>
        <p:nvPicPr>
          <p:cNvPr id="5" name="Picture 4">
            <a:extLst>
              <a:ext uri="{FF2B5EF4-FFF2-40B4-BE49-F238E27FC236}">
                <a16:creationId xmlns:a16="http://schemas.microsoft.com/office/drawing/2014/main" id="{A33C5F81-5618-486F-A120-E55B65A09E0C}"/>
              </a:ext>
            </a:extLst>
          </p:cNvPr>
          <p:cNvPicPr>
            <a:picLocks noChangeAspect="1"/>
          </p:cNvPicPr>
          <p:nvPr/>
        </p:nvPicPr>
        <p:blipFill>
          <a:blip r:embed="rId3"/>
          <a:stretch>
            <a:fillRect/>
          </a:stretch>
        </p:blipFill>
        <p:spPr>
          <a:xfrm>
            <a:off x="2667000" y="5181600"/>
            <a:ext cx="2581275" cy="914400"/>
          </a:xfrm>
          <a:prstGeom prst="rect">
            <a:avLst/>
          </a:prstGeom>
        </p:spPr>
      </p:pic>
    </p:spTree>
    <p:extLst>
      <p:ext uri="{BB962C8B-B14F-4D97-AF65-F5344CB8AC3E}">
        <p14:creationId xmlns:p14="http://schemas.microsoft.com/office/powerpoint/2010/main" val="2620873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BEE875-67DA-4324-A17D-8CF9483D756F}"/>
              </a:ext>
            </a:extLst>
          </p:cNvPr>
          <p:cNvSpPr/>
          <p:nvPr/>
        </p:nvSpPr>
        <p:spPr>
          <a:xfrm>
            <a:off x="381000" y="1484784"/>
            <a:ext cx="3886200" cy="331581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A60E1-09F0-4000-AE21-FB8AD57734CB}"/>
              </a:ext>
            </a:extLst>
          </p:cNvPr>
          <p:cNvSpPr>
            <a:spLocks noGrp="1"/>
          </p:cNvSpPr>
          <p:nvPr>
            <p:ph type="title"/>
          </p:nvPr>
        </p:nvSpPr>
        <p:spPr/>
        <p:txBody>
          <a:bodyPr/>
          <a:lstStyle/>
          <a:p>
            <a:r>
              <a:rPr lang="en-US" dirty="0"/>
              <a:t>Terraform – VPC</a:t>
            </a:r>
          </a:p>
        </p:txBody>
      </p:sp>
      <p:sp>
        <p:nvSpPr>
          <p:cNvPr id="3" name="Content Placeholder 2">
            <a:extLst>
              <a:ext uri="{FF2B5EF4-FFF2-40B4-BE49-F238E27FC236}">
                <a16:creationId xmlns:a16="http://schemas.microsoft.com/office/drawing/2014/main" id="{8E1BF988-C3C2-458D-A07E-A49CC1C12C5D}"/>
              </a:ext>
            </a:extLst>
          </p:cNvPr>
          <p:cNvSpPr>
            <a:spLocks noGrp="1"/>
          </p:cNvSpPr>
          <p:nvPr>
            <p:ph idx="1"/>
          </p:nvPr>
        </p:nvSpPr>
        <p:spPr/>
        <p:txBody>
          <a:bodyPr/>
          <a:lstStyle/>
          <a:p>
            <a:pPr algn="l" rtl="0"/>
            <a:r>
              <a:rPr lang="en-US" sz="1800" b="1" i="1" dirty="0"/>
              <a:t># VPC</a:t>
            </a:r>
          </a:p>
          <a:p>
            <a:pPr algn="l" rtl="0"/>
            <a:r>
              <a:rPr lang="en-US" sz="1800" b="1" i="1" dirty="0"/>
              <a:t>Resource “</a:t>
            </a:r>
            <a:r>
              <a:rPr lang="en-US" sz="1800" b="1" i="1" dirty="0" err="1"/>
              <a:t>aws_vpc</a:t>
            </a:r>
            <a:r>
              <a:rPr lang="en-US" sz="1800" b="1" i="1" dirty="0"/>
              <a:t>” “</a:t>
            </a:r>
            <a:r>
              <a:rPr lang="en-US" sz="1800" b="1" i="1" dirty="0" err="1"/>
              <a:t>vpc_demo</a:t>
            </a:r>
            <a:r>
              <a:rPr lang="en-US" sz="1800" b="1" i="1" dirty="0"/>
              <a:t>” {</a:t>
            </a:r>
            <a:br>
              <a:rPr lang="en-US" sz="1800" b="1" i="1" dirty="0"/>
            </a:br>
            <a:r>
              <a:rPr lang="en-US" sz="1800" b="1" i="1" dirty="0"/>
              <a:t>    </a:t>
            </a:r>
            <a:r>
              <a:rPr lang="en-US" sz="1800" b="1" i="1" dirty="0" err="1"/>
              <a:t>cidr_block</a:t>
            </a:r>
            <a:r>
              <a:rPr lang="en-US" sz="1800" b="1" i="1" dirty="0"/>
              <a:t> = “10.20.0.0/16”</a:t>
            </a:r>
            <a:br>
              <a:rPr lang="en-US" sz="1800" b="1" i="1" dirty="0"/>
            </a:br>
            <a:r>
              <a:rPr lang="en-US" sz="1800" b="1" i="1" dirty="0"/>
              <a:t>    </a:t>
            </a:r>
            <a:r>
              <a:rPr lang="en-US" sz="1800" b="1" i="1" dirty="0" err="1"/>
              <a:t>enable_dns_hostname</a:t>
            </a:r>
            <a:r>
              <a:rPr lang="en-US" sz="1800" b="1" i="1" dirty="0"/>
              <a:t> = true</a:t>
            </a:r>
            <a:br>
              <a:rPr lang="en-US" sz="1800" b="1" i="1" dirty="0"/>
            </a:br>
            <a:endParaRPr lang="en-US" sz="1800" b="1" i="1" dirty="0"/>
          </a:p>
          <a:p>
            <a:pPr algn="l" rtl="0"/>
            <a:r>
              <a:rPr lang="en-US" sz="1800" b="1" i="1" dirty="0"/>
              <a:t>    tags {</a:t>
            </a:r>
            <a:br>
              <a:rPr lang="en-US" sz="1800" b="1" i="1" dirty="0"/>
            </a:br>
            <a:r>
              <a:rPr lang="en-US" sz="1800" b="1" i="1" dirty="0"/>
              <a:t>        Name = “</a:t>
            </a:r>
            <a:r>
              <a:rPr lang="en-US" sz="1800" b="1" i="1" dirty="0" err="1"/>
              <a:t>vpc_demo</a:t>
            </a:r>
            <a:r>
              <a:rPr lang="en-US" sz="1800" b="1" i="1" dirty="0"/>
              <a:t>”</a:t>
            </a:r>
            <a:br>
              <a:rPr lang="en-US" sz="1800" b="1" i="1" dirty="0"/>
            </a:br>
            <a:r>
              <a:rPr lang="en-US" sz="1800" b="1" i="1" dirty="0"/>
              <a:t>        </a:t>
            </a:r>
            <a:r>
              <a:rPr lang="en-US" sz="1800" b="1" i="1" dirty="0" err="1"/>
              <a:t>Env</a:t>
            </a:r>
            <a:r>
              <a:rPr lang="en-US" sz="1800" b="1" i="1" dirty="0"/>
              <a:t> = “Prod”</a:t>
            </a:r>
            <a:br>
              <a:rPr lang="en-US" sz="1800" b="1" i="1" dirty="0"/>
            </a:br>
            <a:r>
              <a:rPr lang="en-US" sz="1800" b="1" i="1" dirty="0"/>
              <a:t>        TF = “yes”</a:t>
            </a:r>
            <a:br>
              <a:rPr lang="en-US" sz="1800" b="1" i="1" dirty="0"/>
            </a:br>
            <a:r>
              <a:rPr lang="en-US" sz="1800" b="1" i="1" dirty="0"/>
              <a:t>    }</a:t>
            </a:r>
          </a:p>
          <a:p>
            <a:pPr algn="l" rtl="0"/>
            <a:r>
              <a:rPr lang="en-US" sz="1800" b="1" i="1" dirty="0"/>
              <a:t>}</a:t>
            </a:r>
          </a:p>
        </p:txBody>
      </p:sp>
    </p:spTree>
    <p:extLst>
      <p:ext uri="{BB962C8B-B14F-4D97-AF65-F5344CB8AC3E}">
        <p14:creationId xmlns:p14="http://schemas.microsoft.com/office/powerpoint/2010/main" val="1531722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AC9B4F-6471-47A2-9993-317E6659BDBA}"/>
              </a:ext>
            </a:extLst>
          </p:cNvPr>
          <p:cNvSpPr/>
          <p:nvPr/>
        </p:nvSpPr>
        <p:spPr>
          <a:xfrm>
            <a:off x="457200" y="1524000"/>
            <a:ext cx="4191000" cy="3657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7D82-4E6C-4E03-ADE4-9B430FA2C011}"/>
              </a:ext>
            </a:extLst>
          </p:cNvPr>
          <p:cNvSpPr>
            <a:spLocks noGrp="1"/>
          </p:cNvSpPr>
          <p:nvPr>
            <p:ph type="title"/>
          </p:nvPr>
        </p:nvSpPr>
        <p:spPr/>
        <p:txBody>
          <a:bodyPr/>
          <a:lstStyle/>
          <a:p>
            <a:r>
              <a:rPr lang="en-US" dirty="0"/>
              <a:t>Terraform – SUBNET</a:t>
            </a:r>
          </a:p>
        </p:txBody>
      </p:sp>
      <p:sp>
        <p:nvSpPr>
          <p:cNvPr id="6" name="Content Placeholder 5">
            <a:extLst>
              <a:ext uri="{FF2B5EF4-FFF2-40B4-BE49-F238E27FC236}">
                <a16:creationId xmlns:a16="http://schemas.microsoft.com/office/drawing/2014/main" id="{A4CACF02-62E1-4E57-8596-5CA602F9F285}"/>
              </a:ext>
            </a:extLst>
          </p:cNvPr>
          <p:cNvSpPr>
            <a:spLocks noGrp="1"/>
          </p:cNvSpPr>
          <p:nvPr>
            <p:ph idx="1"/>
          </p:nvPr>
        </p:nvSpPr>
        <p:spPr/>
        <p:txBody>
          <a:bodyPr/>
          <a:lstStyle/>
          <a:p>
            <a:pPr algn="l" rtl="0"/>
            <a:r>
              <a:rPr lang="en-US" sz="1800" b="1" i="1" dirty="0"/>
              <a:t># create a subnet for our instance</a:t>
            </a:r>
          </a:p>
          <a:p>
            <a:pPr algn="l" rtl="0"/>
            <a:r>
              <a:rPr lang="en-US" sz="1800" b="1" i="1" dirty="0"/>
              <a:t>Resource “</a:t>
            </a:r>
            <a:r>
              <a:rPr lang="en-US" sz="1800" b="1" i="1" dirty="0" err="1"/>
              <a:t>aws_subnet</a:t>
            </a:r>
            <a:r>
              <a:rPr lang="en-US" sz="1800" b="1" i="1" dirty="0"/>
              <a:t>” “vpc_demp_1a” {</a:t>
            </a:r>
            <a:br>
              <a:rPr lang="en-US" sz="1800" b="1" i="1" dirty="0"/>
            </a:br>
            <a:r>
              <a:rPr lang="en-US" sz="1800" b="1" i="1" dirty="0"/>
              <a:t>    </a:t>
            </a:r>
            <a:r>
              <a:rPr lang="en-US" sz="1800" b="1" i="1" dirty="0" err="1"/>
              <a:t>vpc_id</a:t>
            </a:r>
            <a:r>
              <a:rPr lang="en-US" sz="1800" b="1" i="1" dirty="0"/>
              <a:t> = ${aws_vpc.vpc_demo.id}</a:t>
            </a:r>
            <a:br>
              <a:rPr lang="en-US" sz="1800" b="1" i="1" dirty="0"/>
            </a:br>
            <a:r>
              <a:rPr lang="en-US" sz="1800" b="1" i="1" dirty="0"/>
              <a:t>    </a:t>
            </a:r>
            <a:r>
              <a:rPr lang="en-US" sz="1800" b="1" i="1" dirty="0" err="1"/>
              <a:t>availability_zone</a:t>
            </a:r>
            <a:r>
              <a:rPr lang="en-US" sz="1800" b="1" i="1" dirty="0"/>
              <a:t> = “us-east-1a”</a:t>
            </a:r>
            <a:br>
              <a:rPr lang="en-US" sz="1800" b="1" i="1" dirty="0"/>
            </a:br>
            <a:r>
              <a:rPr lang="en-US" sz="1800" b="1" i="1" dirty="0"/>
              <a:t>    </a:t>
            </a:r>
            <a:r>
              <a:rPr lang="en-US" sz="1800" b="1" i="1" dirty="0" err="1"/>
              <a:t>map_public_ip_on_launch</a:t>
            </a:r>
            <a:r>
              <a:rPr lang="en-US" sz="1800" b="1" i="1" dirty="0"/>
              <a:t> = true</a:t>
            </a:r>
            <a:br>
              <a:rPr lang="en-US" sz="1800" b="1" i="1" dirty="0"/>
            </a:br>
            <a:endParaRPr lang="en-US" sz="1800" b="1" i="1" dirty="0"/>
          </a:p>
          <a:p>
            <a:pPr algn="l" rtl="0"/>
            <a:r>
              <a:rPr lang="en-US" sz="1800" b="1" i="1" dirty="0"/>
              <a:t>    tags {</a:t>
            </a:r>
          </a:p>
          <a:p>
            <a:pPr algn="l" rtl="0"/>
            <a:r>
              <a:rPr lang="en-US" sz="1800" b="1" i="1" dirty="0"/>
              <a:t>       Name = “VPC Demo Subnet AZ 1a”</a:t>
            </a:r>
            <a:br>
              <a:rPr lang="en-US" sz="1800" b="1" i="1" dirty="0"/>
            </a:br>
            <a:r>
              <a:rPr lang="en-US" sz="1800" b="1" i="1" dirty="0"/>
              <a:t>       </a:t>
            </a:r>
            <a:r>
              <a:rPr lang="en-US" sz="1800" b="1" i="1" dirty="0" err="1"/>
              <a:t>Env</a:t>
            </a:r>
            <a:r>
              <a:rPr lang="en-US" sz="1800" b="1" i="1" dirty="0"/>
              <a:t> = “Prod”</a:t>
            </a:r>
            <a:br>
              <a:rPr lang="en-US" sz="1800" b="1" i="1" dirty="0"/>
            </a:br>
            <a:r>
              <a:rPr lang="en-US" sz="1800" b="1" i="1" dirty="0"/>
              <a:t>       TF = “yes”</a:t>
            </a:r>
            <a:br>
              <a:rPr lang="en-US" sz="1800" b="1" i="1" dirty="0"/>
            </a:br>
            <a:r>
              <a:rPr lang="en-US" sz="1800" b="1" i="1" dirty="0"/>
              <a:t>    }</a:t>
            </a:r>
          </a:p>
          <a:p>
            <a:pPr algn="l" rtl="0"/>
            <a:r>
              <a:rPr lang="en-US" sz="1800" b="1" i="1" dirty="0"/>
              <a:t>}</a:t>
            </a:r>
          </a:p>
        </p:txBody>
      </p:sp>
    </p:spTree>
    <p:extLst>
      <p:ext uri="{BB962C8B-B14F-4D97-AF65-F5344CB8AC3E}">
        <p14:creationId xmlns:p14="http://schemas.microsoft.com/office/powerpoint/2010/main" val="371113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B2DB2D-37D6-4C32-B22D-BB3A76A76ADD}"/>
              </a:ext>
            </a:extLst>
          </p:cNvPr>
          <p:cNvSpPr/>
          <p:nvPr/>
        </p:nvSpPr>
        <p:spPr>
          <a:xfrm>
            <a:off x="533400" y="1524000"/>
            <a:ext cx="4724400" cy="3124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7D82-4E6C-4E03-ADE4-9B430FA2C011}"/>
              </a:ext>
            </a:extLst>
          </p:cNvPr>
          <p:cNvSpPr>
            <a:spLocks noGrp="1"/>
          </p:cNvSpPr>
          <p:nvPr>
            <p:ph type="title"/>
          </p:nvPr>
        </p:nvSpPr>
        <p:spPr/>
        <p:txBody>
          <a:bodyPr/>
          <a:lstStyle/>
          <a:p>
            <a:r>
              <a:rPr lang="en-US" dirty="0"/>
              <a:t>Terraform – INTERNET GW</a:t>
            </a:r>
          </a:p>
        </p:txBody>
      </p:sp>
      <p:sp>
        <p:nvSpPr>
          <p:cNvPr id="6" name="Content Placeholder 5">
            <a:extLst>
              <a:ext uri="{FF2B5EF4-FFF2-40B4-BE49-F238E27FC236}">
                <a16:creationId xmlns:a16="http://schemas.microsoft.com/office/drawing/2014/main" id="{A4CACF02-62E1-4E57-8596-5CA602F9F285}"/>
              </a:ext>
            </a:extLst>
          </p:cNvPr>
          <p:cNvSpPr>
            <a:spLocks noGrp="1"/>
          </p:cNvSpPr>
          <p:nvPr>
            <p:ph idx="1"/>
          </p:nvPr>
        </p:nvSpPr>
        <p:spPr/>
        <p:txBody>
          <a:bodyPr/>
          <a:lstStyle/>
          <a:p>
            <a:pPr algn="l" rtl="0"/>
            <a:r>
              <a:rPr lang="en-US" sz="1800" b="1" i="1" dirty="0"/>
              <a:t># create an internet </a:t>
            </a:r>
            <a:r>
              <a:rPr lang="en-US" sz="1800" b="1" i="1" dirty="0" err="1"/>
              <a:t>gw</a:t>
            </a:r>
            <a:r>
              <a:rPr lang="en-US" sz="1800" b="1" i="1" dirty="0"/>
              <a:t> so we can talk to the world</a:t>
            </a:r>
          </a:p>
          <a:p>
            <a:pPr algn="l" rtl="0"/>
            <a:r>
              <a:rPr lang="en-US" sz="1800" b="1" i="1" dirty="0"/>
              <a:t>Resource “</a:t>
            </a:r>
            <a:r>
              <a:rPr lang="en-US" sz="1800" b="1" i="1" dirty="0" err="1"/>
              <a:t>aws_internet_gateway</a:t>
            </a:r>
            <a:r>
              <a:rPr lang="en-US" sz="1800" b="1" i="1" dirty="0"/>
              <a:t>” “main” {</a:t>
            </a:r>
            <a:br>
              <a:rPr lang="en-US" sz="1800" b="1" i="1" dirty="0"/>
            </a:br>
            <a:r>
              <a:rPr lang="en-US" sz="1800" b="1" i="1" dirty="0"/>
              <a:t>    </a:t>
            </a:r>
            <a:r>
              <a:rPr lang="en-US" sz="1800" b="1" i="1" dirty="0" err="1"/>
              <a:t>vpc_id</a:t>
            </a:r>
            <a:r>
              <a:rPr lang="en-US" sz="1800" b="1" i="1" dirty="0"/>
              <a:t> = ${aws_vpc.vpc_demo.id}</a:t>
            </a:r>
            <a:br>
              <a:rPr lang="en-US" sz="1800" b="1" i="1" dirty="0"/>
            </a:br>
            <a:endParaRPr lang="en-US" sz="1800" b="1" i="1" dirty="0"/>
          </a:p>
          <a:p>
            <a:pPr algn="l" rtl="0"/>
            <a:r>
              <a:rPr lang="en-US" sz="1800" b="1" i="1" dirty="0"/>
              <a:t>    tags {</a:t>
            </a:r>
          </a:p>
          <a:p>
            <a:pPr algn="l" rtl="0"/>
            <a:r>
              <a:rPr lang="en-US" sz="1800" b="1" i="1" dirty="0"/>
              <a:t>       Name = “VPC Demo IGW”</a:t>
            </a:r>
            <a:br>
              <a:rPr lang="en-US" sz="1800" b="1" i="1" dirty="0"/>
            </a:br>
            <a:r>
              <a:rPr lang="en-US" sz="1800" b="1" i="1" dirty="0"/>
              <a:t>       </a:t>
            </a:r>
            <a:r>
              <a:rPr lang="en-US" sz="1800" b="1" i="1" dirty="0" err="1"/>
              <a:t>Env</a:t>
            </a:r>
            <a:r>
              <a:rPr lang="en-US" sz="1800" b="1" i="1" dirty="0"/>
              <a:t> = “Prod”</a:t>
            </a:r>
            <a:br>
              <a:rPr lang="en-US" sz="1800" b="1" i="1" dirty="0"/>
            </a:br>
            <a:r>
              <a:rPr lang="en-US" sz="1800" b="1" i="1" dirty="0"/>
              <a:t>       TF = “yes”</a:t>
            </a:r>
            <a:br>
              <a:rPr lang="en-US" sz="1800" b="1" i="1" dirty="0"/>
            </a:br>
            <a:r>
              <a:rPr lang="en-US" sz="1800" b="1" i="1" dirty="0"/>
              <a:t>    }</a:t>
            </a:r>
          </a:p>
          <a:p>
            <a:pPr algn="l" rtl="0"/>
            <a:r>
              <a:rPr lang="en-US" sz="1800" b="1" i="1" dirty="0"/>
              <a:t>}</a:t>
            </a:r>
          </a:p>
        </p:txBody>
      </p:sp>
    </p:spTree>
    <p:extLst>
      <p:ext uri="{BB962C8B-B14F-4D97-AF65-F5344CB8AC3E}">
        <p14:creationId xmlns:p14="http://schemas.microsoft.com/office/powerpoint/2010/main" val="727711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44C3C8-BFFB-4491-AEAD-C67C3A270D1B}"/>
              </a:ext>
            </a:extLst>
          </p:cNvPr>
          <p:cNvSpPr/>
          <p:nvPr/>
        </p:nvSpPr>
        <p:spPr>
          <a:xfrm>
            <a:off x="304800" y="1295400"/>
            <a:ext cx="5181600" cy="4038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7D82-4E6C-4E03-ADE4-9B430FA2C011}"/>
              </a:ext>
            </a:extLst>
          </p:cNvPr>
          <p:cNvSpPr>
            <a:spLocks noGrp="1"/>
          </p:cNvSpPr>
          <p:nvPr>
            <p:ph type="title"/>
          </p:nvPr>
        </p:nvSpPr>
        <p:spPr/>
        <p:txBody>
          <a:bodyPr/>
          <a:lstStyle/>
          <a:p>
            <a:r>
              <a:rPr lang="en-US" dirty="0"/>
              <a:t>Terraform – ROUTE TABLE</a:t>
            </a:r>
          </a:p>
        </p:txBody>
      </p:sp>
      <p:sp>
        <p:nvSpPr>
          <p:cNvPr id="6" name="Content Placeholder 5">
            <a:extLst>
              <a:ext uri="{FF2B5EF4-FFF2-40B4-BE49-F238E27FC236}">
                <a16:creationId xmlns:a16="http://schemas.microsoft.com/office/drawing/2014/main" id="{A4CACF02-62E1-4E57-8596-5CA602F9F285}"/>
              </a:ext>
            </a:extLst>
          </p:cNvPr>
          <p:cNvSpPr>
            <a:spLocks noGrp="1"/>
          </p:cNvSpPr>
          <p:nvPr>
            <p:ph idx="1"/>
          </p:nvPr>
        </p:nvSpPr>
        <p:spPr>
          <a:xfrm>
            <a:off x="304800" y="1295400"/>
            <a:ext cx="8229600" cy="4896544"/>
          </a:xfrm>
        </p:spPr>
        <p:txBody>
          <a:bodyPr/>
          <a:lstStyle/>
          <a:p>
            <a:pPr algn="l" rtl="0"/>
            <a:r>
              <a:rPr lang="en-US" sz="1800" b="1" i="1" dirty="0"/>
              <a:t>Resource “</a:t>
            </a:r>
            <a:r>
              <a:rPr lang="en-US" sz="1800" b="1" i="1" dirty="0" err="1"/>
              <a:t>aws_route_table</a:t>
            </a:r>
            <a:r>
              <a:rPr lang="en-US" sz="1800" b="1" i="1" dirty="0"/>
              <a:t>” “</a:t>
            </a:r>
            <a:r>
              <a:rPr lang="en-US" sz="1800" b="1" i="1" dirty="0" err="1"/>
              <a:t>vpc_demo</a:t>
            </a:r>
            <a:r>
              <a:rPr lang="en-US" sz="1800" b="1" i="1" dirty="0"/>
              <a:t>” {</a:t>
            </a:r>
            <a:br>
              <a:rPr lang="en-US" sz="1800" b="1" i="1" dirty="0"/>
            </a:br>
            <a:r>
              <a:rPr lang="en-US" sz="1800" b="1" i="1" dirty="0"/>
              <a:t>    </a:t>
            </a:r>
            <a:r>
              <a:rPr lang="en-US" sz="1800" b="1" i="1" dirty="0" err="1"/>
              <a:t>vpc_id</a:t>
            </a:r>
            <a:r>
              <a:rPr lang="en-US" sz="1800" b="1" i="1" dirty="0"/>
              <a:t> = ${aws_vpc.vpc_demo.id}</a:t>
            </a:r>
            <a:br>
              <a:rPr lang="en-US" sz="1800" b="1" i="1" dirty="0"/>
            </a:br>
            <a:br>
              <a:rPr lang="en-US" sz="1800" b="1" i="1" dirty="0"/>
            </a:br>
            <a:r>
              <a:rPr lang="en-US" sz="1800" b="1" i="1" dirty="0"/>
              <a:t> route {</a:t>
            </a:r>
            <a:br>
              <a:rPr lang="en-US" sz="1800" b="1" i="1" dirty="0"/>
            </a:br>
            <a:r>
              <a:rPr lang="en-US" sz="1800" b="1" i="1" dirty="0"/>
              <a:t>       </a:t>
            </a:r>
            <a:r>
              <a:rPr lang="en-US" sz="1800" b="1" i="1" dirty="0" err="1"/>
              <a:t>cidr_block</a:t>
            </a:r>
            <a:r>
              <a:rPr lang="en-US" sz="1800" b="1" i="1" dirty="0"/>
              <a:t> = “0.0.0.0/0”</a:t>
            </a:r>
            <a:br>
              <a:rPr lang="en-US" sz="1800" b="1" i="1" dirty="0"/>
            </a:br>
            <a:r>
              <a:rPr lang="en-US" sz="1800" b="1" i="1" dirty="0"/>
              <a:t>       </a:t>
            </a:r>
            <a:r>
              <a:rPr lang="en-US" sz="1800" b="1" i="1" dirty="0" err="1"/>
              <a:t>gateway_id</a:t>
            </a:r>
            <a:r>
              <a:rPr lang="en-US" sz="1800" b="1" i="1" dirty="0"/>
              <a:t> = “${aws_internet_gateway.main.id}”</a:t>
            </a:r>
            <a:br>
              <a:rPr lang="en-US" sz="1800" b="1" i="1" dirty="0"/>
            </a:br>
            <a:r>
              <a:rPr lang="en-US" sz="1800" b="1" i="1" dirty="0"/>
              <a:t>    }</a:t>
            </a:r>
          </a:p>
          <a:p>
            <a:pPr algn="l" rtl="0"/>
            <a:r>
              <a:rPr lang="en-US" sz="1800" b="1" i="1" dirty="0"/>
              <a:t>    tags {</a:t>
            </a:r>
          </a:p>
          <a:p>
            <a:pPr algn="l" rtl="0"/>
            <a:r>
              <a:rPr lang="en-US" sz="1800" b="1" i="1" dirty="0"/>
              <a:t>       Name = “VPC Main RTB”</a:t>
            </a:r>
            <a:br>
              <a:rPr lang="en-US" sz="1800" b="1" i="1" dirty="0"/>
            </a:br>
            <a:r>
              <a:rPr lang="en-US" sz="1800" b="1" i="1" dirty="0"/>
              <a:t>       </a:t>
            </a:r>
            <a:r>
              <a:rPr lang="en-US" sz="1800" b="1" i="1" dirty="0" err="1"/>
              <a:t>Env</a:t>
            </a:r>
            <a:r>
              <a:rPr lang="en-US" sz="1800" b="1" i="1" dirty="0"/>
              <a:t> = “Prod”</a:t>
            </a:r>
            <a:br>
              <a:rPr lang="en-US" sz="1800" b="1" i="1" dirty="0"/>
            </a:br>
            <a:r>
              <a:rPr lang="en-US" sz="1800" b="1" i="1" dirty="0"/>
              <a:t>       TF = “yes”</a:t>
            </a:r>
            <a:br>
              <a:rPr lang="en-US" sz="1800" b="1" i="1" dirty="0"/>
            </a:br>
            <a:r>
              <a:rPr lang="en-US" sz="1800" b="1" i="1" dirty="0"/>
              <a:t>    }</a:t>
            </a:r>
          </a:p>
          <a:p>
            <a:pPr algn="l" rtl="0"/>
            <a:r>
              <a:rPr lang="en-US" sz="1800" b="1" i="1" dirty="0"/>
              <a:t>}</a:t>
            </a:r>
          </a:p>
        </p:txBody>
      </p:sp>
    </p:spTree>
    <p:extLst>
      <p:ext uri="{BB962C8B-B14F-4D97-AF65-F5344CB8AC3E}">
        <p14:creationId xmlns:p14="http://schemas.microsoft.com/office/powerpoint/2010/main" val="281399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283FEB-90E9-4DC1-BBFD-1E0EF7877744}"/>
              </a:ext>
            </a:extLst>
          </p:cNvPr>
          <p:cNvSpPr/>
          <p:nvPr/>
        </p:nvSpPr>
        <p:spPr>
          <a:xfrm>
            <a:off x="457200" y="1524000"/>
            <a:ext cx="54102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7D82-4E6C-4E03-ADE4-9B430FA2C011}"/>
              </a:ext>
            </a:extLst>
          </p:cNvPr>
          <p:cNvSpPr>
            <a:spLocks noGrp="1"/>
          </p:cNvSpPr>
          <p:nvPr>
            <p:ph type="title"/>
          </p:nvPr>
        </p:nvSpPr>
        <p:spPr>
          <a:xfrm>
            <a:off x="179512" y="128035"/>
            <a:ext cx="7211888" cy="780685"/>
          </a:xfrm>
        </p:spPr>
        <p:txBody>
          <a:bodyPr/>
          <a:lstStyle/>
          <a:p>
            <a:r>
              <a:rPr lang="en-US" dirty="0"/>
              <a:t>Terraform – ROUTE TABLE ASSOCIATION</a:t>
            </a:r>
          </a:p>
        </p:txBody>
      </p:sp>
      <p:sp>
        <p:nvSpPr>
          <p:cNvPr id="6" name="Content Placeholder 5">
            <a:extLst>
              <a:ext uri="{FF2B5EF4-FFF2-40B4-BE49-F238E27FC236}">
                <a16:creationId xmlns:a16="http://schemas.microsoft.com/office/drawing/2014/main" id="{A4CACF02-62E1-4E57-8596-5CA602F9F285}"/>
              </a:ext>
            </a:extLst>
          </p:cNvPr>
          <p:cNvSpPr>
            <a:spLocks noGrp="1"/>
          </p:cNvSpPr>
          <p:nvPr>
            <p:ph idx="1"/>
          </p:nvPr>
        </p:nvSpPr>
        <p:spPr/>
        <p:txBody>
          <a:bodyPr/>
          <a:lstStyle/>
          <a:p>
            <a:pPr algn="l" rtl="0"/>
            <a:r>
              <a:rPr lang="en-US" sz="1800" b="1" i="1" dirty="0"/>
              <a:t>Resource “</a:t>
            </a:r>
            <a:r>
              <a:rPr lang="en-US" sz="1800" b="1" i="1" dirty="0" err="1"/>
              <a:t>aws_main_route_table_association</a:t>
            </a:r>
            <a:r>
              <a:rPr lang="en-US" sz="1800" b="1" i="1" dirty="0"/>
              <a:t>” “main” {</a:t>
            </a:r>
            <a:br>
              <a:rPr lang="en-US" sz="1800" b="1" i="1" dirty="0"/>
            </a:br>
            <a:r>
              <a:rPr lang="en-US" sz="1800" b="1" i="1" dirty="0"/>
              <a:t>    </a:t>
            </a:r>
            <a:r>
              <a:rPr lang="en-US" sz="1800" b="1" i="1" dirty="0" err="1"/>
              <a:t>vpc_id</a:t>
            </a:r>
            <a:r>
              <a:rPr lang="en-US" sz="1800" b="1" i="1" dirty="0"/>
              <a:t> = ${aws_vpc.vpc_demo.id}</a:t>
            </a:r>
            <a:br>
              <a:rPr lang="en-US" sz="1800" b="1" i="1" dirty="0"/>
            </a:br>
            <a:r>
              <a:rPr lang="en-US" sz="1800" b="1" i="1" dirty="0"/>
              <a:t>    </a:t>
            </a:r>
            <a:r>
              <a:rPr lang="en-US" sz="1800" b="1" i="1" dirty="0" err="1"/>
              <a:t>route_table_id</a:t>
            </a:r>
            <a:r>
              <a:rPr lang="en-US" sz="1800" b="1" i="1" dirty="0"/>
              <a:t> = “${aws_route_table.vpc_demo.id}”</a:t>
            </a:r>
            <a:br>
              <a:rPr lang="en-US" sz="1800" b="1" i="1" dirty="0"/>
            </a:br>
            <a:r>
              <a:rPr lang="en-US" sz="1800" b="1" i="1" dirty="0"/>
              <a:t> }</a:t>
            </a:r>
          </a:p>
        </p:txBody>
      </p:sp>
    </p:spTree>
    <p:extLst>
      <p:ext uri="{BB962C8B-B14F-4D97-AF65-F5344CB8AC3E}">
        <p14:creationId xmlns:p14="http://schemas.microsoft.com/office/powerpoint/2010/main" val="2251936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0FF3-4674-4F47-AE7B-09E0E4E89B3A}"/>
              </a:ext>
            </a:extLst>
          </p:cNvPr>
          <p:cNvSpPr>
            <a:spLocks noGrp="1"/>
          </p:cNvSpPr>
          <p:nvPr>
            <p:ph type="title"/>
          </p:nvPr>
        </p:nvSpPr>
        <p:spPr>
          <a:xfrm>
            <a:off x="179512" y="128035"/>
            <a:ext cx="6048672" cy="780685"/>
          </a:xfrm>
        </p:spPr>
        <p:txBody>
          <a:bodyPr/>
          <a:lstStyle/>
          <a:p>
            <a:r>
              <a:rPr lang="en-US" dirty="0" err="1"/>
              <a:t>Exersize</a:t>
            </a:r>
            <a:r>
              <a:rPr lang="en-US" dirty="0"/>
              <a:t> 3 - 6</a:t>
            </a:r>
          </a:p>
        </p:txBody>
      </p:sp>
      <p:sp>
        <p:nvSpPr>
          <p:cNvPr id="5" name="Content Placeholder 4">
            <a:extLst>
              <a:ext uri="{FF2B5EF4-FFF2-40B4-BE49-F238E27FC236}">
                <a16:creationId xmlns:a16="http://schemas.microsoft.com/office/drawing/2014/main" id="{F0BE6554-AD78-4713-B1B2-B2D71C327D91}"/>
              </a:ext>
            </a:extLst>
          </p:cNvPr>
          <p:cNvSpPr>
            <a:spLocks noGrp="1"/>
          </p:cNvSpPr>
          <p:nvPr>
            <p:ph idx="1"/>
          </p:nvPr>
        </p:nvSpPr>
        <p:spPr/>
        <p:txBody>
          <a:bodyPr/>
          <a:lstStyle/>
          <a:p>
            <a:pPr marL="342900" indent="-342900" algn="l" rtl="0">
              <a:buFont typeface="Arial" panose="020B0604020202020204" pitchFamily="34" charset="0"/>
              <a:buChar char="•"/>
            </a:pPr>
            <a:r>
              <a:rPr lang="en-US" dirty="0"/>
              <a:t>Terraform </a:t>
            </a:r>
            <a:r>
              <a:rPr lang="en-US" dirty="0" err="1"/>
              <a:t>init</a:t>
            </a:r>
            <a:endParaRPr lang="en-US" dirty="0"/>
          </a:p>
          <a:p>
            <a:pPr marL="342900" indent="-342900" algn="l" rtl="0">
              <a:buFont typeface="Arial" panose="020B0604020202020204" pitchFamily="34" charset="0"/>
              <a:buChar char="•"/>
            </a:pPr>
            <a:r>
              <a:rPr lang="en-US" dirty="0"/>
              <a:t>Terraform plan</a:t>
            </a:r>
          </a:p>
          <a:p>
            <a:pPr marL="342900" indent="-342900" algn="l" rtl="0">
              <a:buFont typeface="Arial" panose="020B0604020202020204" pitchFamily="34" charset="0"/>
              <a:buChar char="•"/>
            </a:pPr>
            <a:r>
              <a:rPr lang="en-US" dirty="0"/>
              <a:t>Terraform apply</a:t>
            </a:r>
          </a:p>
        </p:txBody>
      </p:sp>
    </p:spTree>
    <p:extLst>
      <p:ext uri="{BB962C8B-B14F-4D97-AF65-F5344CB8AC3E}">
        <p14:creationId xmlns:p14="http://schemas.microsoft.com/office/powerpoint/2010/main" val="1206705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Title 4"/>
          <p:cNvSpPr>
            <a:spLocks noGrp="1"/>
          </p:cNvSpPr>
          <p:nvPr>
            <p:ph type="title"/>
          </p:nvPr>
        </p:nvSpPr>
        <p:spPr>
          <a:xfrm>
            <a:off x="457200" y="2286000"/>
            <a:ext cx="8229600" cy="711200"/>
          </a:xfrm>
        </p:spPr>
        <p:txBody>
          <a:bodyPr/>
          <a:lstStyle/>
          <a:p>
            <a:pPr eaLnBrk="1" hangingPunct="1"/>
            <a:r>
              <a:rPr lang="en-US" altLang="he-IL" sz="6600" dirty="0">
                <a:latin typeface="Tahoma" panose="020B0604030504040204" pitchFamily="34" charset="0"/>
                <a:ea typeface="Tahoma" panose="020B0604030504040204" pitchFamily="34" charset="0"/>
                <a:cs typeface="Tahoma" panose="020B0604030504040204" pitchFamily="34" charset="0"/>
              </a:rPr>
              <a:t>Thank You!</a:t>
            </a:r>
            <a:endParaRPr lang="he-IL" altLang="he-IL" sz="66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048375" cy="779462"/>
          </a:xfrm>
        </p:spPr>
        <p:txBody>
          <a:bodyPr/>
          <a:lstStyle/>
          <a:p>
            <a:r>
              <a:rPr lang="en-US" dirty="0"/>
              <a:t> Terraform Components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4897437"/>
          </a:xfrm>
        </p:spPr>
        <p:txBody>
          <a:bodyPr/>
          <a:lstStyle/>
          <a:p>
            <a:pPr marL="342900" indent="-342900" algn="l" rtl="0">
              <a:buFont typeface="Wingdings" panose="05000000000000000000" pitchFamily="2" charset="2"/>
              <a:buChar char="Ø"/>
              <a:defRPr/>
            </a:pPr>
            <a:r>
              <a:rPr lang="en-US" sz="2000" b="1" dirty="0"/>
              <a:t>Terraform Executable</a:t>
            </a:r>
            <a:br>
              <a:rPr lang="en-US" sz="2000" b="1" dirty="0"/>
            </a:br>
            <a:r>
              <a:rPr lang="en-US" sz="2000" dirty="0"/>
              <a:t>An executable written and compiled in GO language. Portable and simple to install.</a:t>
            </a:r>
            <a:br>
              <a:rPr lang="en-US" sz="2000" dirty="0"/>
            </a:br>
            <a:r>
              <a:rPr lang="en-US" sz="2000" dirty="0"/>
              <a:t>Download from: </a:t>
            </a:r>
            <a:r>
              <a:rPr lang="en-US" sz="2000" dirty="0">
                <a:hlinkClick r:id="rId2"/>
              </a:rPr>
              <a:t>https://www.terraform.io</a:t>
            </a:r>
            <a:endParaRPr lang="en-US" sz="2000" dirty="0"/>
          </a:p>
          <a:p>
            <a:pPr algn="l" rtl="0">
              <a:defRPr/>
            </a:pPr>
            <a:endParaRPr lang="en-US" sz="2000" dirty="0"/>
          </a:p>
          <a:p>
            <a:pPr marL="342900" indent="-342900" algn="l" rtl="0">
              <a:buFont typeface="Wingdings" panose="05000000000000000000" pitchFamily="2" charset="2"/>
              <a:buChar char="Ø"/>
              <a:defRPr/>
            </a:pPr>
            <a:r>
              <a:rPr lang="en-US" sz="2000" b="1" dirty="0"/>
              <a:t>Terraform File</a:t>
            </a:r>
            <a:br>
              <a:rPr lang="en-US" sz="2000" b="1" dirty="0"/>
            </a:br>
            <a:r>
              <a:rPr lang="en-US" sz="2000" dirty="0"/>
              <a:t>One or more files that makeup the desired deployment (</a:t>
            </a:r>
            <a:r>
              <a:rPr lang="en-US" sz="2000" b="1" dirty="0"/>
              <a:t>Repeatable and Consistent</a:t>
            </a:r>
            <a:r>
              <a:rPr lang="en-US" sz="2000" dirty="0"/>
              <a:t>). </a:t>
            </a:r>
            <a:br>
              <a:rPr lang="en-US" sz="2000" dirty="0"/>
            </a:br>
            <a:r>
              <a:rPr lang="en-US" sz="2000" dirty="0"/>
              <a:t>Terraform loads all files ending in .</a:t>
            </a:r>
            <a:r>
              <a:rPr lang="en-US" sz="2000" dirty="0" err="1"/>
              <a:t>tf</a:t>
            </a:r>
            <a:r>
              <a:rPr lang="en-US" sz="2000" dirty="0"/>
              <a:t> in a directory.</a:t>
            </a:r>
          </a:p>
          <a:p>
            <a:pPr algn="l" rtl="0">
              <a:defRPr/>
            </a:pPr>
            <a:endParaRPr lang="en-US" sz="2000" dirty="0"/>
          </a:p>
          <a:p>
            <a:pPr marL="342900" indent="-342900" algn="l" rtl="0">
              <a:buFont typeface="Wingdings" panose="05000000000000000000" pitchFamily="2" charset="2"/>
              <a:buChar char="Ø"/>
              <a:defRPr/>
            </a:pPr>
            <a:r>
              <a:rPr lang="en-US" sz="2000" b="1" dirty="0"/>
              <a:t>Terraform state file</a:t>
            </a:r>
          </a:p>
          <a:p>
            <a:pPr algn="l" rtl="0">
              <a:defRPr/>
            </a:pPr>
            <a:r>
              <a:rPr lang="en-US" sz="2000" dirty="0"/>
              <a:t>       created when you run terraform</a:t>
            </a:r>
          </a:p>
        </p:txBody>
      </p:sp>
      <p:pic>
        <p:nvPicPr>
          <p:cNvPr id="2" name="Picture 1">
            <a:extLst>
              <a:ext uri="{FF2B5EF4-FFF2-40B4-BE49-F238E27FC236}">
                <a16:creationId xmlns:a16="http://schemas.microsoft.com/office/drawing/2014/main" id="{99D80778-695A-4EB4-90C2-D96B8046A96B}"/>
              </a:ext>
            </a:extLst>
          </p:cNvPr>
          <p:cNvPicPr>
            <a:picLocks noChangeAspect="1"/>
          </p:cNvPicPr>
          <p:nvPr/>
        </p:nvPicPr>
        <p:blipFill>
          <a:blip r:embed="rId3"/>
          <a:stretch>
            <a:fillRect/>
          </a:stretch>
        </p:blipFill>
        <p:spPr>
          <a:xfrm>
            <a:off x="6096000" y="4342730"/>
            <a:ext cx="2830463"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93983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32FC-97C9-47A8-9526-C99D8E5ECCEB}"/>
              </a:ext>
            </a:extLst>
          </p:cNvPr>
          <p:cNvSpPr>
            <a:spLocks noGrp="1"/>
          </p:cNvSpPr>
          <p:nvPr>
            <p:ph type="title"/>
          </p:nvPr>
        </p:nvSpPr>
        <p:spPr>
          <a:noFill/>
        </p:spPr>
        <p:txBody>
          <a:bodyPr/>
          <a:lstStyle/>
          <a:p>
            <a:r>
              <a:rPr lang="en-US" dirty="0" err="1"/>
              <a:t>Exersize</a:t>
            </a:r>
            <a:r>
              <a:rPr lang="en-US" dirty="0"/>
              <a:t> 1</a:t>
            </a:r>
          </a:p>
        </p:txBody>
      </p:sp>
      <p:pic>
        <p:nvPicPr>
          <p:cNvPr id="7" name="Content Placeholder 6">
            <a:extLst>
              <a:ext uri="{FF2B5EF4-FFF2-40B4-BE49-F238E27FC236}">
                <a16:creationId xmlns:a16="http://schemas.microsoft.com/office/drawing/2014/main" id="{0280AB74-45C7-4260-926B-E5A70C0B0190}"/>
              </a:ext>
            </a:extLst>
          </p:cNvPr>
          <p:cNvPicPr>
            <a:picLocks noGrp="1" noChangeAspect="1"/>
          </p:cNvPicPr>
          <p:nvPr>
            <p:ph idx="1"/>
          </p:nvPr>
        </p:nvPicPr>
        <p:blipFill>
          <a:blip r:embed="rId2"/>
          <a:stretch>
            <a:fillRect/>
          </a:stretch>
        </p:blipFill>
        <p:spPr>
          <a:xfrm>
            <a:off x="304800" y="1524000"/>
            <a:ext cx="7826610" cy="4604544"/>
          </a:xfrm>
          <a:prstGeom prst="rect">
            <a:avLst/>
          </a:prstGeom>
        </p:spPr>
      </p:pic>
    </p:spTree>
    <p:extLst>
      <p:ext uri="{BB962C8B-B14F-4D97-AF65-F5344CB8AC3E}">
        <p14:creationId xmlns:p14="http://schemas.microsoft.com/office/powerpoint/2010/main" val="52487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A3242-FB11-407D-AEA9-47C3FBCC8A4D}"/>
              </a:ext>
            </a:extLst>
          </p:cNvPr>
          <p:cNvSpPr/>
          <p:nvPr/>
        </p:nvSpPr>
        <p:spPr>
          <a:xfrm>
            <a:off x="395536" y="1905000"/>
            <a:ext cx="2971800" cy="1524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79388" y="128588"/>
            <a:ext cx="6048375" cy="779462"/>
          </a:xfrm>
        </p:spPr>
        <p:txBody>
          <a:bodyPr/>
          <a:lstStyle/>
          <a:p>
            <a:r>
              <a:rPr lang="en-US" dirty="0"/>
              <a:t> Terraform File – Input Variables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4897437"/>
          </a:xfrm>
        </p:spPr>
        <p:txBody>
          <a:bodyPr/>
          <a:lstStyle/>
          <a:p>
            <a:pPr algn="l" rtl="0">
              <a:defRPr/>
            </a:pPr>
            <a:r>
              <a:rPr lang="en-US" sz="2000" dirty="0"/>
              <a:t>Input Variables are defined  inside “.</a:t>
            </a:r>
            <a:r>
              <a:rPr lang="en-US" sz="2000" dirty="0" err="1"/>
              <a:t>tf</a:t>
            </a:r>
            <a:r>
              <a:rPr lang="en-US" sz="2000" dirty="0"/>
              <a:t>” files, example:</a:t>
            </a:r>
            <a:br>
              <a:rPr lang="en-US" sz="2000" dirty="0"/>
            </a:br>
            <a:br>
              <a:rPr lang="en-US" sz="2000" dirty="0"/>
            </a:br>
            <a:r>
              <a:rPr lang="en-US" sz="1800" b="1" i="1" dirty="0"/>
              <a:t>variable “</a:t>
            </a:r>
            <a:r>
              <a:rPr lang="en-US" sz="1800" b="1" i="1" dirty="0" err="1"/>
              <a:t>access_key</a:t>
            </a:r>
            <a:r>
              <a:rPr lang="en-US" sz="1800" b="1" i="1" dirty="0"/>
              <a:t>” {}</a:t>
            </a:r>
            <a:br>
              <a:rPr lang="en-US" sz="1800" b="1" i="1" dirty="0"/>
            </a:br>
            <a:r>
              <a:rPr lang="en-US" sz="1800" b="1" i="1" dirty="0"/>
              <a:t>variable “</a:t>
            </a:r>
            <a:r>
              <a:rPr lang="en-US" sz="1800" b="1" i="1" dirty="0" err="1"/>
              <a:t>secret_key</a:t>
            </a:r>
            <a:r>
              <a:rPr lang="en-US" sz="1800" b="1" i="1" dirty="0"/>
              <a:t>” {}</a:t>
            </a:r>
            <a:br>
              <a:rPr lang="en-US" sz="1800" b="1" i="1" dirty="0"/>
            </a:br>
            <a:r>
              <a:rPr lang="en-US" sz="1800" b="1" i="1" dirty="0"/>
              <a:t>variable “region” {</a:t>
            </a:r>
            <a:br>
              <a:rPr lang="en-US" sz="1800" b="1" i="1" dirty="0"/>
            </a:br>
            <a:r>
              <a:rPr lang="en-US" sz="1800" b="1" i="1" dirty="0"/>
              <a:t>	default = “us-east-1”</a:t>
            </a:r>
            <a:br>
              <a:rPr lang="en-US" sz="1800" b="1" i="1" dirty="0"/>
            </a:br>
            <a:r>
              <a:rPr lang="en-US" sz="1800" b="1" i="1" dirty="0"/>
              <a:t>}</a:t>
            </a:r>
            <a:br>
              <a:rPr lang="en-US" sz="2000" b="1" i="1" dirty="0"/>
            </a:br>
            <a:br>
              <a:rPr lang="en-US" sz="2000" dirty="0"/>
            </a:br>
            <a:r>
              <a:rPr lang="en-US" sz="2000" dirty="0"/>
              <a:t>This defines three variables within your Terraform configuration. </a:t>
            </a:r>
            <a:br>
              <a:rPr lang="en-US" sz="2000" dirty="0"/>
            </a:br>
            <a:r>
              <a:rPr lang="en-US" sz="2000" dirty="0"/>
              <a:t>The first two have empty blocks {}. </a:t>
            </a:r>
            <a:br>
              <a:rPr lang="en-US" sz="2000" dirty="0"/>
            </a:br>
            <a:r>
              <a:rPr lang="en-US" sz="2000" dirty="0"/>
              <a:t>The third sets a default. </a:t>
            </a:r>
            <a:br>
              <a:rPr lang="en-US" sz="2000" dirty="0"/>
            </a:br>
            <a:r>
              <a:rPr lang="en-US" sz="2000" dirty="0"/>
              <a:t>If a default value is set, the variable is optional. Otherwise, the variable is required. </a:t>
            </a:r>
          </a:p>
        </p:txBody>
      </p:sp>
    </p:spTree>
    <p:extLst>
      <p:ext uri="{BB962C8B-B14F-4D97-AF65-F5344CB8AC3E}">
        <p14:creationId xmlns:p14="http://schemas.microsoft.com/office/powerpoint/2010/main" val="12018051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3E94E9-E85A-468B-93C6-31E398B61169}"/>
              </a:ext>
            </a:extLst>
          </p:cNvPr>
          <p:cNvSpPr/>
          <p:nvPr/>
        </p:nvSpPr>
        <p:spPr>
          <a:xfrm>
            <a:off x="457200" y="1905000"/>
            <a:ext cx="3200400" cy="1676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p:cNvSpPr>
            <a:spLocks noGrp="1"/>
          </p:cNvSpPr>
          <p:nvPr>
            <p:ph type="title"/>
          </p:nvPr>
        </p:nvSpPr>
        <p:spPr>
          <a:xfrm>
            <a:off x="179388" y="128588"/>
            <a:ext cx="6048375" cy="779462"/>
          </a:xfrm>
        </p:spPr>
        <p:txBody>
          <a:bodyPr/>
          <a:lstStyle/>
          <a:p>
            <a:r>
              <a:rPr lang="en-US" dirty="0"/>
              <a:t> Terraform File – Using Variables</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9"/>
            <a:ext cx="8229600" cy="411832"/>
          </a:xfrm>
        </p:spPr>
        <p:txBody>
          <a:bodyPr/>
          <a:lstStyle/>
          <a:p>
            <a:pPr algn="l" rtl="0">
              <a:defRPr/>
            </a:pPr>
            <a:r>
              <a:rPr lang="en-US" sz="2000" b="1" u="sng" dirty="0"/>
              <a:t>Example:</a:t>
            </a:r>
            <a:br>
              <a:rPr lang="en-US" sz="2000" dirty="0"/>
            </a:br>
            <a:br>
              <a:rPr lang="en-US" sz="2000" dirty="0"/>
            </a:br>
            <a:r>
              <a:rPr lang="en-US" sz="1800" b="1" i="1" dirty="0"/>
              <a:t>provider "</a:t>
            </a:r>
            <a:r>
              <a:rPr lang="en-US" sz="1800" b="1" i="1" dirty="0" err="1"/>
              <a:t>aws</a:t>
            </a:r>
            <a:r>
              <a:rPr lang="en-US" sz="1800" b="1" i="1" dirty="0"/>
              <a:t>" {</a:t>
            </a:r>
            <a:br>
              <a:rPr lang="en-US" sz="1800" b="1" i="1" dirty="0"/>
            </a:br>
            <a:r>
              <a:rPr lang="en-US" sz="1800" b="1" i="1" dirty="0"/>
              <a:t>  </a:t>
            </a:r>
            <a:r>
              <a:rPr lang="en-US" sz="1800" b="1" i="1" dirty="0" err="1"/>
              <a:t>access_key</a:t>
            </a:r>
            <a:r>
              <a:rPr lang="en-US" sz="1800" b="1" i="1" dirty="0"/>
              <a:t> = "${</a:t>
            </a:r>
            <a:r>
              <a:rPr lang="en-US" sz="1800" b="1" i="1" dirty="0" err="1"/>
              <a:t>var.access_key</a:t>
            </a:r>
            <a:r>
              <a:rPr lang="en-US" sz="1800" b="1" i="1" dirty="0"/>
              <a:t>}“</a:t>
            </a:r>
            <a:br>
              <a:rPr lang="en-US" sz="1800" b="1" i="1" dirty="0"/>
            </a:br>
            <a:r>
              <a:rPr lang="en-US" sz="1800" b="1" i="1" dirty="0"/>
              <a:t>  </a:t>
            </a:r>
            <a:r>
              <a:rPr lang="en-US" sz="1800" b="1" i="1" dirty="0" err="1"/>
              <a:t>secret_key</a:t>
            </a:r>
            <a:r>
              <a:rPr lang="en-US" sz="1800" b="1" i="1" dirty="0"/>
              <a:t> = "${</a:t>
            </a:r>
            <a:r>
              <a:rPr lang="en-US" sz="1800" b="1" i="1" dirty="0" err="1"/>
              <a:t>var.secret_key</a:t>
            </a:r>
            <a:r>
              <a:rPr lang="en-US" sz="1800" b="1" i="1" dirty="0"/>
              <a:t>}“</a:t>
            </a:r>
            <a:br>
              <a:rPr lang="en-US" sz="1800" b="1" i="1" dirty="0"/>
            </a:br>
            <a:r>
              <a:rPr lang="en-US" sz="1800" b="1" i="1" dirty="0"/>
              <a:t>  region     = "${</a:t>
            </a:r>
            <a:r>
              <a:rPr lang="en-US" sz="1800" b="1" i="1" dirty="0" err="1"/>
              <a:t>var.region</a:t>
            </a:r>
            <a:r>
              <a:rPr lang="en-US" sz="1800" b="1" i="1" dirty="0"/>
              <a:t>}"</a:t>
            </a:r>
          </a:p>
          <a:p>
            <a:pPr algn="l" rtl="0">
              <a:defRPr/>
            </a:pPr>
            <a:r>
              <a:rPr lang="en-US" sz="1800" b="1" i="1" dirty="0"/>
              <a:t>}</a:t>
            </a:r>
            <a:br>
              <a:rPr lang="en-US" sz="2000" b="1" i="1" dirty="0"/>
            </a:br>
            <a:br>
              <a:rPr lang="en-US" sz="2000" dirty="0"/>
            </a:br>
            <a:r>
              <a:rPr lang="en-US" sz="2000" dirty="0"/>
              <a:t>This uses more interpolations, this time prefixed with var.. This tells Terraform that you're accessing variables. This configures the AWS provider with the given variables.</a:t>
            </a:r>
          </a:p>
        </p:txBody>
      </p:sp>
    </p:spTree>
    <p:extLst>
      <p:ext uri="{BB962C8B-B14F-4D97-AF65-F5344CB8AC3E}">
        <p14:creationId xmlns:p14="http://schemas.microsoft.com/office/powerpoint/2010/main" val="1429569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 y="152400"/>
            <a:ext cx="7010400" cy="779462"/>
          </a:xfrm>
        </p:spPr>
        <p:txBody>
          <a:bodyPr/>
          <a:lstStyle/>
          <a:p>
            <a:r>
              <a:rPr lang="en-US" dirty="0"/>
              <a:t> Terraform File – Assigning Variables (1)</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5212432"/>
          </a:xfrm>
        </p:spPr>
        <p:txBody>
          <a:bodyPr/>
          <a:lstStyle/>
          <a:p>
            <a:pPr algn="l" rtl="0">
              <a:defRPr/>
            </a:pPr>
            <a:r>
              <a:rPr lang="en-US" sz="2000" dirty="0"/>
              <a:t>1. </a:t>
            </a:r>
            <a:r>
              <a:rPr lang="en-US" sz="2000" b="1" u="sng" dirty="0"/>
              <a:t>Command-line flags</a:t>
            </a:r>
          </a:p>
          <a:p>
            <a:pPr algn="l" rtl="0">
              <a:defRPr/>
            </a:pPr>
            <a:r>
              <a:rPr lang="en-US" sz="2000" dirty="0"/>
              <a:t>You can set variables directly on the command-line with the </a:t>
            </a:r>
            <a:r>
              <a:rPr lang="en-US" sz="2000" b="1" dirty="0"/>
              <a:t>-</a:t>
            </a:r>
            <a:r>
              <a:rPr lang="en-US" sz="2000" b="1" dirty="0" err="1"/>
              <a:t>var</a:t>
            </a:r>
            <a:r>
              <a:rPr lang="en-US" sz="2000" b="1" dirty="0"/>
              <a:t> </a:t>
            </a:r>
            <a:r>
              <a:rPr lang="en-US" sz="2000" dirty="0"/>
              <a:t>flag:</a:t>
            </a:r>
            <a:br>
              <a:rPr lang="en-US" sz="2000" dirty="0"/>
            </a:br>
            <a:r>
              <a:rPr lang="en-US" sz="2000" b="1" i="1" dirty="0"/>
              <a:t>terraform apply  -</a:t>
            </a:r>
            <a:r>
              <a:rPr lang="en-US" sz="2000" b="1" i="1" dirty="0" err="1"/>
              <a:t>var</a:t>
            </a:r>
            <a:r>
              <a:rPr lang="en-US" sz="2000" b="1" i="1" dirty="0"/>
              <a:t> '</a:t>
            </a:r>
            <a:r>
              <a:rPr lang="en-US" sz="2000" b="1" i="1" dirty="0" err="1"/>
              <a:t>access_key</a:t>
            </a:r>
            <a:r>
              <a:rPr lang="en-US" sz="2000" b="1" i="1" dirty="0"/>
              <a:t>=foo'  -</a:t>
            </a:r>
            <a:r>
              <a:rPr lang="en-US" sz="2000" b="1" i="1" dirty="0" err="1"/>
              <a:t>var</a:t>
            </a:r>
            <a:r>
              <a:rPr lang="en-US" sz="2000" b="1" i="1" dirty="0"/>
              <a:t> '</a:t>
            </a:r>
            <a:r>
              <a:rPr lang="en-US" sz="2000" b="1" i="1" dirty="0" err="1"/>
              <a:t>secret_key</a:t>
            </a:r>
            <a:r>
              <a:rPr lang="en-US" sz="2000" b="1" i="1" dirty="0"/>
              <a:t>=bar’</a:t>
            </a:r>
            <a:br>
              <a:rPr lang="en-US" sz="2000" b="1" i="1" dirty="0"/>
            </a:br>
            <a:br>
              <a:rPr lang="en-US" sz="2000" b="1" i="1" dirty="0"/>
            </a:br>
            <a:r>
              <a:rPr lang="en-US" sz="2000" b="1" i="1" dirty="0"/>
              <a:t>2. </a:t>
            </a:r>
            <a:r>
              <a:rPr lang="en-US" sz="2000" b="1" u="sng" dirty="0"/>
              <a:t>From file</a:t>
            </a:r>
            <a:br>
              <a:rPr lang="en-US" sz="2000" b="1" dirty="0"/>
            </a:br>
            <a:r>
              <a:rPr lang="en-US" sz="2000" dirty="0"/>
              <a:t>To persist variable values, create a file and assign variables within this file. Create a file named </a:t>
            </a:r>
            <a:r>
              <a:rPr lang="en-US" sz="2000" b="1" dirty="0" err="1"/>
              <a:t>terraform.tfvars</a:t>
            </a:r>
            <a:r>
              <a:rPr lang="en-US" sz="2000" b="1" dirty="0"/>
              <a:t> </a:t>
            </a:r>
            <a:r>
              <a:rPr lang="en-US" sz="2000" dirty="0"/>
              <a:t>with the following contents:</a:t>
            </a:r>
            <a:br>
              <a:rPr lang="en-US" sz="2000" i="1" dirty="0"/>
            </a:br>
            <a:r>
              <a:rPr lang="en-US" sz="2000" b="1" i="1" dirty="0" err="1"/>
              <a:t>access_key</a:t>
            </a:r>
            <a:r>
              <a:rPr lang="en-US" sz="2000" b="1" i="1" dirty="0"/>
              <a:t> = "foo"</a:t>
            </a:r>
          </a:p>
          <a:p>
            <a:pPr algn="l" rtl="0">
              <a:defRPr/>
            </a:pPr>
            <a:r>
              <a:rPr lang="en-US" sz="2000" b="1" i="1" dirty="0" err="1"/>
              <a:t>secret_key</a:t>
            </a:r>
            <a:r>
              <a:rPr lang="en-US" sz="2000" b="1" i="1" dirty="0"/>
              <a:t> = "bar“</a:t>
            </a:r>
            <a:br>
              <a:rPr lang="en-US" sz="2000" b="1" i="1" dirty="0"/>
            </a:br>
            <a:br>
              <a:rPr lang="en-US" sz="2000" b="1" i="1" dirty="0"/>
            </a:br>
            <a:r>
              <a:rPr lang="en-US" sz="2000" dirty="0"/>
              <a:t>For all files which match </a:t>
            </a:r>
            <a:r>
              <a:rPr lang="en-US" sz="2000" dirty="0" err="1"/>
              <a:t>terraform.tfvars</a:t>
            </a:r>
            <a:r>
              <a:rPr lang="en-US" sz="2000" dirty="0"/>
              <a:t> or *.</a:t>
            </a:r>
            <a:r>
              <a:rPr lang="en-US" sz="2000" dirty="0" err="1"/>
              <a:t>auto.tfvars</a:t>
            </a:r>
            <a:r>
              <a:rPr lang="en-US" sz="2000" dirty="0"/>
              <a:t> present in the current directory, Terraform automatically loads them to populate variables</a:t>
            </a:r>
            <a:br>
              <a:rPr lang="en-US" sz="2000" b="1" i="1" dirty="0"/>
            </a:br>
            <a:r>
              <a:rPr lang="en-US" sz="2000" dirty="0"/>
              <a:t>If the file is named something else, you can use the </a:t>
            </a:r>
            <a:r>
              <a:rPr lang="en-US" sz="2000" b="1" dirty="0"/>
              <a:t>-</a:t>
            </a:r>
            <a:r>
              <a:rPr lang="en-US" sz="2000" b="1" dirty="0" err="1"/>
              <a:t>var</a:t>
            </a:r>
            <a:r>
              <a:rPr lang="en-US" sz="2000" b="1" dirty="0"/>
              <a:t>-file </a:t>
            </a:r>
            <a:r>
              <a:rPr lang="en-US" sz="2000" dirty="0"/>
              <a:t>flag directly to specify a file: </a:t>
            </a:r>
            <a:br>
              <a:rPr lang="en-US" sz="2000" dirty="0"/>
            </a:br>
            <a:br>
              <a:rPr lang="en-US" sz="2000" dirty="0"/>
            </a:br>
            <a:r>
              <a:rPr lang="en-US" sz="2000" b="1" i="1" dirty="0"/>
              <a:t>terraform apply  -</a:t>
            </a:r>
            <a:r>
              <a:rPr lang="en-US" sz="2000" b="1" i="1" dirty="0" err="1"/>
              <a:t>var</a:t>
            </a:r>
            <a:r>
              <a:rPr lang="en-US" sz="2000" b="1" i="1" dirty="0"/>
              <a:t>-file="</a:t>
            </a:r>
            <a:r>
              <a:rPr lang="en-US" sz="2000" b="1" i="1" dirty="0" err="1"/>
              <a:t>secret.tfvars</a:t>
            </a:r>
            <a:r>
              <a:rPr lang="en-US" sz="2000" b="1" i="1" dirty="0"/>
              <a:t>"</a:t>
            </a:r>
            <a:br>
              <a:rPr lang="en-US" sz="2000" b="1" i="1" dirty="0"/>
            </a:br>
            <a:endParaRPr lang="en-US" sz="2000" b="1" i="1" dirty="0"/>
          </a:p>
        </p:txBody>
      </p:sp>
    </p:spTree>
    <p:extLst>
      <p:ext uri="{BB962C8B-B14F-4D97-AF65-F5344CB8AC3E}">
        <p14:creationId xmlns:p14="http://schemas.microsoft.com/office/powerpoint/2010/main" val="98390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79388" y="128588"/>
            <a:ext cx="6983412" cy="779462"/>
          </a:xfrm>
        </p:spPr>
        <p:txBody>
          <a:bodyPr/>
          <a:lstStyle/>
          <a:p>
            <a:r>
              <a:rPr lang="en-US" dirty="0"/>
              <a:t> Terraform File – Assigning Variables (2)</a:t>
            </a:r>
            <a:endParaRPr lang="he-IL" altLang="he-IL" sz="4400" dirty="0">
              <a:solidFill>
                <a:srgbClr val="E01A26"/>
              </a:solidFill>
              <a:latin typeface="Calibri" panose="020F0502020204030204" pitchFamily="34" charset="0"/>
            </a:endParaRPr>
          </a:p>
        </p:txBody>
      </p:sp>
      <p:sp>
        <p:nvSpPr>
          <p:cNvPr id="5123" name="Content Placeholder 2"/>
          <p:cNvSpPr>
            <a:spLocks noGrp="1"/>
          </p:cNvSpPr>
          <p:nvPr>
            <p:ph idx="1"/>
          </p:nvPr>
        </p:nvSpPr>
        <p:spPr>
          <a:xfrm>
            <a:off x="395536" y="1340768"/>
            <a:ext cx="8229600" cy="5212432"/>
          </a:xfrm>
        </p:spPr>
        <p:txBody>
          <a:bodyPr/>
          <a:lstStyle/>
          <a:p>
            <a:pPr algn="l" rtl="0">
              <a:defRPr/>
            </a:pPr>
            <a:r>
              <a:rPr lang="en-US" sz="2000" dirty="0"/>
              <a:t>3. </a:t>
            </a:r>
            <a:r>
              <a:rPr lang="en-US" sz="2000" b="1" u="sng" dirty="0"/>
              <a:t>From environment variables</a:t>
            </a:r>
            <a:br>
              <a:rPr lang="en-US" sz="2000" b="1" u="sng" dirty="0"/>
            </a:br>
            <a:br>
              <a:rPr lang="en-US" sz="2000" dirty="0"/>
            </a:br>
            <a:r>
              <a:rPr lang="en-US" sz="2000" dirty="0"/>
              <a:t>Terraform will read environment variables in the form of </a:t>
            </a:r>
            <a:r>
              <a:rPr lang="en-US" sz="2000" b="1" dirty="0" err="1"/>
              <a:t>TF_VAR_name</a:t>
            </a:r>
            <a:r>
              <a:rPr lang="en-US" sz="2000" b="1" dirty="0"/>
              <a:t> </a:t>
            </a:r>
            <a:r>
              <a:rPr lang="en-US" sz="2000" dirty="0"/>
              <a:t>to find the value for a variable. </a:t>
            </a:r>
            <a:br>
              <a:rPr lang="en-US" sz="2000" dirty="0"/>
            </a:br>
            <a:endParaRPr lang="en-US" sz="2000" dirty="0"/>
          </a:p>
          <a:p>
            <a:pPr algn="l" rtl="0">
              <a:defRPr/>
            </a:pPr>
            <a:r>
              <a:rPr lang="en-US" sz="2000" dirty="0"/>
              <a:t>For example, the </a:t>
            </a:r>
            <a:r>
              <a:rPr lang="en-US" sz="2000" b="1" dirty="0" err="1"/>
              <a:t>TF_VAR_access_key</a:t>
            </a:r>
            <a:r>
              <a:rPr lang="en-US" sz="2000" b="1" dirty="0"/>
              <a:t> </a:t>
            </a:r>
            <a:r>
              <a:rPr lang="en-US" sz="2000" dirty="0"/>
              <a:t>variable can be set to set the </a:t>
            </a:r>
            <a:r>
              <a:rPr lang="en-US" sz="2000" dirty="0" err="1"/>
              <a:t>access_key</a:t>
            </a:r>
            <a:r>
              <a:rPr lang="en-US" sz="2000" dirty="0"/>
              <a:t> variable.</a:t>
            </a:r>
            <a:br>
              <a:rPr lang="en-US" sz="2000" i="1" dirty="0"/>
            </a:br>
            <a:endParaRPr lang="en-US" sz="2000" i="1" dirty="0"/>
          </a:p>
        </p:txBody>
      </p:sp>
    </p:spTree>
    <p:extLst>
      <p:ext uri="{BB962C8B-B14F-4D97-AF65-F5344CB8AC3E}">
        <p14:creationId xmlns:p14="http://schemas.microsoft.com/office/powerpoint/2010/main" val="171784911"/>
      </p:ext>
    </p:extLst>
  </p:cSld>
  <p:clrMapOvr>
    <a:masterClrMapping/>
  </p:clrMapOvr>
  <p:transition>
    <p:fade/>
  </p:transition>
</p:sld>
</file>

<file path=ppt/theme/theme1.xml><?xml version="1.0" encoding="utf-8"?>
<a:theme xmlns:a="http://schemas.openxmlformats.org/drawingml/2006/main" name="JBh - ENG">
  <a:themeElements>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english-presentation" id="{F9EBCDD4-78BC-4E82-B6DE-56CA2B4BCEAB}" vid="{0B259382-DBD3-4F9A-8DAC-74D01AAD4A5C}"/>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jbh-english-presentation</Template>
  <TotalTime>2530</TotalTime>
  <Words>625</Words>
  <Application>Microsoft Office PowerPoint</Application>
  <PresentationFormat>On-screen Show (4:3)</PresentationFormat>
  <Paragraphs>146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Tahoma</vt:lpstr>
      <vt:lpstr>Wingdings</vt:lpstr>
      <vt:lpstr>JBh - ENG</vt:lpstr>
      <vt:lpstr>TERRAFORM</vt:lpstr>
      <vt:lpstr>What is Terraform?</vt:lpstr>
      <vt:lpstr> key features of Terraform</vt:lpstr>
      <vt:lpstr> Terraform Components</vt:lpstr>
      <vt:lpstr>Exersize 1</vt:lpstr>
      <vt:lpstr> Terraform File – Input Variables</vt:lpstr>
      <vt:lpstr> Terraform File – Using Variables</vt:lpstr>
      <vt:lpstr> Terraform File – Assigning Variables (1)</vt:lpstr>
      <vt:lpstr> Terraform File – Assigning Variables (2)</vt:lpstr>
      <vt:lpstr>Output Variables</vt:lpstr>
      <vt:lpstr>Defining Outputs</vt:lpstr>
      <vt:lpstr>Resources</vt:lpstr>
      <vt:lpstr>Data Source Configuration</vt:lpstr>
      <vt:lpstr>Exersize 2</vt:lpstr>
      <vt:lpstr>Terraform State</vt:lpstr>
      <vt:lpstr>Terraform State and lock File</vt:lpstr>
      <vt:lpstr>Terraform Planning</vt:lpstr>
      <vt:lpstr>Terraform Common Commands</vt:lpstr>
      <vt:lpstr>Terraform init command</vt:lpstr>
      <vt:lpstr>Terraform plan command</vt:lpstr>
      <vt:lpstr>Terraform graph command</vt:lpstr>
      <vt:lpstr>Terraform apply command</vt:lpstr>
      <vt:lpstr>Terraform destroy command</vt:lpstr>
      <vt:lpstr>Terraform Provisioners</vt:lpstr>
      <vt:lpstr>Terraform Providers</vt:lpstr>
      <vt:lpstr>Terraform Functions</vt:lpstr>
      <vt:lpstr>Terraform Modules</vt:lpstr>
      <vt:lpstr>Terraform Module Components</vt:lpstr>
      <vt:lpstr>Terraform – AWS VPC Example</vt:lpstr>
      <vt:lpstr>PARTS OF A VPC</vt:lpstr>
      <vt:lpstr>Terraform – VPC</vt:lpstr>
      <vt:lpstr>Terraform – SUBNET</vt:lpstr>
      <vt:lpstr>Terraform – INTERNET GW</vt:lpstr>
      <vt:lpstr>Terraform – ROUTE TABLE</vt:lpstr>
      <vt:lpstr>Terraform – ROUTE TABLE ASSOCIATION</vt:lpstr>
      <vt:lpstr>Exersize 3 - 6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Android</dc:title>
  <dc:creator>Yuna Drori</dc:creator>
  <cp:lastModifiedBy>Eli Shemesh</cp:lastModifiedBy>
  <cp:revision>131</cp:revision>
  <dcterms:created xsi:type="dcterms:W3CDTF">2018-04-23T11:44:46Z</dcterms:created>
  <dcterms:modified xsi:type="dcterms:W3CDTF">2018-05-28T10:22:28Z</dcterms:modified>
</cp:coreProperties>
</file>