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Insurance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Kuei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-Juba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R2_adjusted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Sigma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210.5984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228.4707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254.9885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0.3780775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0.1496162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0.8482848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0.9993051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 1: The effect of financial innovations on financial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`Financial Performance` ~ `Financial innovation`, 
    data = Data)
Residuals:
    Min      1Q  Median      3Q     Max 
-3.2178 -0.1449  0.1405  0.2832  5.0375 
Coefficients:
                       Estimate Std. Error t value Pr(&gt;|t|)    
(Intercept)             4.50399    0.51504   8.745 1.24e-12 ***
`Financial innovation`  0.23779    0.09256   2.569   0.0125 *  
---
Signif. codes:  0 '***' 0.001 '**' 0.01 '*' 0.05 '.' 0.1 ' ' 1
Residual standard error: 1.041 on 66 degrees of freedom
Multiple R-squared:  0.09091,   Adjusted R-squared:  0.07713 
F-statistic:   6.6 on 1 and 66 DF,  p-value: 0.01247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95% CI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innovation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0.05, 0.42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-Juba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R2_adjusted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Sigma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202.4133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202.7883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209.0719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0.09090697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0.07713283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1.025599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1.041023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 2: The effect of long- term investment on financial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`Financial Performance` ~ `Longterm Investment`, 
    data = Data)
Residuals:
    Min      1Q  Median      3Q     Max 
-3.5254 -0.1639  0.0860  0.3544  5.1920 
Coefficients:
                      Estimate Std. Error t value Pr(&gt;|t|)    
(Intercept)             7.1576     0.5786  12.369   &lt;2e-16 ***
`Longterm Investment`  -0.7105     0.2926  -2.428   0.0179 *  
---
Signif. codes:  0 '***' 0.001 '**' 0.01 '*' 0.05 '.' 0.1 ' ' 1
Residual standard error: 1.046 on 66 degrees of freedom
Multiple R-squared:  0.082, Adjusted R-squared:  0.06809 
F-statistic: 5.895 on 1 and 66 DF,  p-value: 0.01791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95% CI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Longterm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-1.3, -0.13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-Juba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R2_adjusted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Sigma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203.0764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203.4514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209.7349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0.08199911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0.06809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1.030612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1.046111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#Objective 3: The relationship between equity investment and financial performance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`Financial Performance` ~ `Equity Investment`, data = Data)
Residuals:
    Min      1Q  Median      3Q     Max 
-3.9620 -0.1353  0.1422  0.3442  5.2742 
Coefficients:
                    Estimate Std. Error t value Pr(&gt;|t|)    
(Intercept)           6.4954     0.4938  13.153   &lt;2e-16 ***
`Equity Investment`  -0.2968     0.1995  -1.488    0.142    
---
Signif. codes:  0 '***' 0.001 '**' 0.01 '*' 0.05 '.' 0.1 ' ' 1
Residual standard error: 1.074 on 66 degrees of freedom
Multiple R-squared:  0.03244,   Adjusted R-squared:  0.01778 
F-statistic: 2.213 on 1 and 66 DF,  p-value: 0.1416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95% CI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Equity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-0.70, 0.10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-Juba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Demographics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Demographics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Social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Frequency (%)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 (40%)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 (60%)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Below 30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 (37%)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30 - 39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 (40%)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40 - 49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 (16%)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Over 50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(7.4%)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 of 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 (13%)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Diploma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 (32%)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Bachelor's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 (50%)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Postgraduate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 (4.4%)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CEO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 (46%)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Financial officer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 (40%)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Internal Auditor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 (15%)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Working Period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Less than 1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 (8.8%)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1 - 5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 (44%)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6 - 10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 (31%)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over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 (16%)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n (%)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R2_adjusted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Sigma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206.6516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207.0266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213.3101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0.03244263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0.01778267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1.058064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1.073976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 4 :The moderating effect of asset base relationship between financial management determinants and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`Financial Performance` ~ `Financial innovation` * 
    `Asset Base` + `Longterm Investment` * `Asset Base` + `Equity Investment` * 
    `Asset Base`, data = Data)
Residuals:
    Min      1Q  Median      3Q     Max 
-2.8312 -0.3625  0.0450  0.2195  5.0610 
Coefficients:
                                    Estimate Std. Error t value Pr(&gt;|t|)  
(Intercept)                           3.8342     2.9590   1.296   0.2000  
`Financial innovation`               -0.3278     0.3373  -0.972   0.3351  
`Asset Base`                          1.3254     1.4786   0.896   0.3736  
`Longterm Investment`                 0.9478     1.0801   0.877   0.3837  
`Equity Investment`                   0.9992     0.6728   1.485   0.1428  
`Financial innovation`:`Asset Base`   0.1842     0.1561   1.180   0.2428  
`Asset Base`:`Longterm Investment`   -0.5071     0.5228  -0.970   0.3359  
`Asset Base`:`Equity Investment`     -0.6544     0.3446  -1.899   0.0624 .
---
Signif. codes:  0 '***' 0.001 '**' 0.01 '*' 0.05 '.' 0.1 ' ' 1
Residual standard error: 0.9593 on 60 degrees of freedom
Multiple R-squared:  0.2983,    Adjusted R-squared:  0.2164 
F-statistic: 3.643 on 7 and 60 DF,  p-value: 0.00244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95% CI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innovation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-1.0, 0.35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Asset 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-1.6, 4.3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Longterm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-1.2, 3.1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Equity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-0.35, 2.3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innovation * Asset 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-0.13, 0.50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Asset Base * Longterm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-1.6, 0.54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Asset Base * Equity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-1.3, 0.03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ance-Juba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10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Pr(&gt;F)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7.1524238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7.1524238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7.772808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0.007094229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0.4172093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0.4172093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0.453397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0.503311686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3.1139114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3.1139114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3.384005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0.070780552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1.8387229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1.8387229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1.998209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0.162652658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4.1376391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4.1376391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4.496528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0.038106868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3.4894517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3.4894517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3.792118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0.056178815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3.3180170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3.3180170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3.605814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0.062389276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55.2111211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0.9201854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R2_adjusted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Sigma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196.8083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199.9117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216.7839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0.2982692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0.2164007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0.9010706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0.9592629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Gender</a:t>
            </a:r>
          </a:p>
        </p:txBody>
      </p:sp>
      <p:pic>
        <p:nvPicPr>
          <p:cNvPr descr="Insurance-Jub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</a:t>
            </a:r>
          </a:p>
        </p:txBody>
      </p:sp>
      <p:pic>
        <p:nvPicPr>
          <p:cNvPr descr="Insurance-Juba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Level of education</a:t>
            </a:r>
          </a:p>
        </p:txBody>
      </p:sp>
      <p:pic>
        <p:nvPicPr>
          <p:cNvPr descr="Insurance-Jub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Occupation</a:t>
            </a:r>
          </a:p>
        </p:txBody>
      </p:sp>
      <p:pic>
        <p:nvPicPr>
          <p:cNvPr descr="Insurance-Juba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Working Period</a:t>
            </a:r>
          </a:p>
        </p:txBody>
      </p:sp>
      <p:pic>
        <p:nvPicPr>
          <p:cNvPr descr="Insurance-Juba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Company Operation Period</a:t>
            </a:r>
          </a:p>
        </p:txBody>
      </p:sp>
      <p:pic>
        <p:nvPicPr>
          <p:cNvPr descr="Insurance-Juba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Overall Model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`Financial Performance` ~ `Financial innovation` + 
    `Longterm Investment` + `Equity Investment` + `Asset Base` + 
    Gender + Age + `Working Period` + `Company Operation Period` + 
    `Level of Education` + Occupation, data = Data)
Residuals:
    Min      1Q  Median      3Q     Max 
-1.9113 -0.4418  0.1667  0.3825  4.1000 
Coefficients:
                                        Estimate Std. Error t value Pr(&gt;|t|)
(Intercept)                              6.05343    1.60166   3.779 0.000427
`Financial innovation`                   0.15213    0.13064   1.164 0.249889
`Longterm Investment`                    0.01906    0.37991   0.050 0.960199
`Equity Investment`                     -0.31012    0.21957  -1.412 0.164151
`Asset Base`                            -0.04665    0.27693  -0.168 0.866935
GenderMale                               0.21129    0.30857   0.685 0.496735
Age30 - 39 years                         0.50508    0.41828   1.207 0.233040
Age40 - 49 years                        -0.26938    0.41640  -0.647 0.520704
AgeOver 50 years                        -0.12894    0.58550  -0.220 0.826616
`Working Period`1 - 5 years             -1.17535    0.53131  -2.212 0.031647
`Working Period`6 - 10 years            -0.73372    0.60839  -1.206 0.233606
`Working Period`over 10 years           -0.21532    0.75456  -0.285 0.776568
`Company Operation Period`5 - 10 years   0.71610    0.39385   1.818 0.075150
`Company Operation Period`Over 10 years  0.07802    0.40405   0.193 0.847682
`Level of Education`Diploma              0.21070    0.42992   0.490 0.626260
`Level of Education`Bachelor's           0.22703    0.41514   0.547 0.586946
`Level of Education`Postgraduate        -0.09787    0.70343  -0.139 0.889912
OccupationFinancial officer              0.01029    0.31974   0.032 0.974448
OccupationInternal Auditor              -1.27868    0.44539  -2.871 0.006029
(Intercept)                             ***
`Financial innovation`                     
`Longterm Investment`                      
`Equity Investment`                        
`Asset Base`                               
GenderMale                                 
Age30 - 39 years                           
Age40 - 49 years                           
AgeOver 50 years                           
`Working Period`1 - 5 years             *  
`Working Period`6 - 10 years               
`Working Period`over 10 years              
`Company Operation Period`5 - 10 years  .  
`Company Operation Period`Over 10 years    
`Level of Education`Diploma                
`Level of Education`Bachelor's             
`Level of Education`Postgraduate           
OccupationFinancial officer                
OccupationInternal Auditor              ** 
---
Signif. codes:  0 '***' 0.001 '**' 0.01 '*' 0.05 '.' 0.1 ' ' 1
Residual standard error: 0.9993 on 49 degrees of freedom
Multiple R-squared:  0.3781,    Adjusted R-squared:  0.1496 
F-statistic: 1.655 on 18 and 49 DF,  p-value: 0.08263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95% CI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innovation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-0.11, 0.41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Longterm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-0.74, 0.78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&gt;0.9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Equity Investment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-0.75, 0.13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Asset 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-0.60, 0.51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-0.41, 0.83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Below 30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30 - 39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-0.34, 1.3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40 - 49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-1.1, 0.57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Over 50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-1.3, 1.0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Working Period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Less than 1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1 - 5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-2.2, -0.11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6 - 10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-2.0, 0.49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over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-1.7, 1.3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Company Operation Period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Less than 5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5 - 10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-0.08, 1.5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Over 10 years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-0.73, 0.89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 of 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Diploma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-0.65, 1.1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Bachelor's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-0.61, 1.1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Postgraduate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-1.5, 1.3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CEO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Financial officer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-0.63, 0.65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&gt;0.9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 Internal Auditor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-2.2, -0.38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Models</dc:title>
  <dc:creator>Kuei</dc:creator>
  <cp:keywords/>
  <dcterms:created xsi:type="dcterms:W3CDTF">2023-07-27T12:25:29Z</dcterms:created>
  <dcterms:modified xsi:type="dcterms:W3CDTF">2023-07-27T12:25:29Z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