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59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ewodros\Documents\KMU\Proposal\AgriFose%202030%20Phase%20II\Questionnaires\Publication\Radar%20Graph%20Farmer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Tewodros\Documents\KMU\Proposal\AgriFose%202030%20Phase%20II\Questionnaires\Publication\Radar%20Graph%20Farmers.xlsx" TargetMode="Externa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radarChart>
        <c:radarStyle val="marker"/>
        <c:varyColors val="0"/>
        <c:ser>
          <c:idx val="0"/>
          <c:order val="0"/>
          <c:tx>
            <c:strRef>
              <c:f>'K Radar Graph'!$C$1</c:f>
              <c:strCache>
                <c:ptCount val="1"/>
                <c:pt idx="0">
                  <c:v>Sufficient  </c:v>
                </c:pt>
              </c:strCache>
            </c:strRef>
          </c:tx>
          <c:spPr>
            <a:ln>
              <a:solidFill>
                <a:srgbClr val="00B0F0"/>
              </a:solidFill>
            </a:ln>
          </c:spPr>
          <c:marker>
            <c:symbol val="none"/>
          </c:marker>
          <c:cat>
            <c:numRef>
              <c:f>'K Radar Graph'!$B$2:$B$10</c:f>
              <c:numCache>
                <c:formatCode>General</c:formatCode>
                <c:ptCount val="9"/>
                <c:pt idx="0">
                  <c:v>1</c:v>
                </c:pt>
                <c:pt idx="1">
                  <c:v>2</c:v>
                </c:pt>
                <c:pt idx="2">
                  <c:v>3</c:v>
                </c:pt>
                <c:pt idx="3">
                  <c:v>4</c:v>
                </c:pt>
                <c:pt idx="4">
                  <c:v>5</c:v>
                </c:pt>
                <c:pt idx="5">
                  <c:v>6</c:v>
                </c:pt>
                <c:pt idx="6">
                  <c:v>7</c:v>
                </c:pt>
                <c:pt idx="7">
                  <c:v>8</c:v>
                </c:pt>
                <c:pt idx="8">
                  <c:v>9</c:v>
                </c:pt>
              </c:numCache>
            </c:numRef>
          </c:cat>
          <c:val>
            <c:numRef>
              <c:f>'K Radar Graph'!$C$2:$C$10</c:f>
              <c:numCache>
                <c:formatCode>General</c:formatCode>
                <c:ptCount val="9"/>
                <c:pt idx="0">
                  <c:v>100</c:v>
                </c:pt>
                <c:pt idx="1">
                  <c:v>100</c:v>
                </c:pt>
                <c:pt idx="2">
                  <c:v>83</c:v>
                </c:pt>
                <c:pt idx="3">
                  <c:v>11</c:v>
                </c:pt>
                <c:pt idx="4">
                  <c:v>82</c:v>
                </c:pt>
                <c:pt idx="5">
                  <c:v>62</c:v>
                </c:pt>
                <c:pt idx="6">
                  <c:v>11</c:v>
                </c:pt>
                <c:pt idx="7">
                  <c:v>64</c:v>
                </c:pt>
                <c:pt idx="8">
                  <c:v>65</c:v>
                </c:pt>
              </c:numCache>
            </c:numRef>
          </c:val>
          <c:extLst>
            <c:ext xmlns:c16="http://schemas.microsoft.com/office/drawing/2014/chart" uri="{C3380CC4-5D6E-409C-BE32-E72D297353CC}">
              <c16:uniqueId val="{00000000-8C62-426A-A1A4-B73AF65959B0}"/>
            </c:ext>
          </c:extLst>
        </c:ser>
        <c:ser>
          <c:idx val="1"/>
          <c:order val="1"/>
          <c:tx>
            <c:strRef>
              <c:f>'K Radar Graph'!$D$1</c:f>
              <c:strCache>
                <c:ptCount val="1"/>
                <c:pt idx="0">
                  <c:v>Insufficient  </c:v>
                </c:pt>
              </c:strCache>
            </c:strRef>
          </c:tx>
          <c:spPr>
            <a:ln>
              <a:solidFill>
                <a:srgbClr val="FF0000"/>
              </a:solidFill>
            </a:ln>
          </c:spPr>
          <c:marker>
            <c:symbol val="none"/>
          </c:marker>
          <c:cat>
            <c:numRef>
              <c:f>'K Radar Graph'!$B$2:$B$10</c:f>
              <c:numCache>
                <c:formatCode>General</c:formatCode>
                <c:ptCount val="9"/>
                <c:pt idx="0">
                  <c:v>1</c:v>
                </c:pt>
                <c:pt idx="1">
                  <c:v>2</c:v>
                </c:pt>
                <c:pt idx="2">
                  <c:v>3</c:v>
                </c:pt>
                <c:pt idx="3">
                  <c:v>4</c:v>
                </c:pt>
                <c:pt idx="4">
                  <c:v>5</c:v>
                </c:pt>
                <c:pt idx="5">
                  <c:v>6</c:v>
                </c:pt>
                <c:pt idx="6">
                  <c:v>7</c:v>
                </c:pt>
                <c:pt idx="7">
                  <c:v>8</c:v>
                </c:pt>
                <c:pt idx="8">
                  <c:v>9</c:v>
                </c:pt>
              </c:numCache>
            </c:numRef>
          </c:cat>
          <c:val>
            <c:numRef>
              <c:f>'K Radar Graph'!$D$2:$D$10</c:f>
              <c:numCache>
                <c:formatCode>General</c:formatCode>
                <c:ptCount val="9"/>
                <c:pt idx="0">
                  <c:v>0</c:v>
                </c:pt>
                <c:pt idx="1">
                  <c:v>0</c:v>
                </c:pt>
                <c:pt idx="2">
                  <c:v>17</c:v>
                </c:pt>
                <c:pt idx="3">
                  <c:v>89</c:v>
                </c:pt>
                <c:pt idx="4">
                  <c:v>18</c:v>
                </c:pt>
                <c:pt idx="5">
                  <c:v>38</c:v>
                </c:pt>
                <c:pt idx="6">
                  <c:v>89</c:v>
                </c:pt>
                <c:pt idx="7">
                  <c:v>36</c:v>
                </c:pt>
                <c:pt idx="8">
                  <c:v>35</c:v>
                </c:pt>
              </c:numCache>
            </c:numRef>
          </c:val>
          <c:extLst>
            <c:ext xmlns:c16="http://schemas.microsoft.com/office/drawing/2014/chart" uri="{C3380CC4-5D6E-409C-BE32-E72D297353CC}">
              <c16:uniqueId val="{00000001-8C62-426A-A1A4-B73AF65959B0}"/>
            </c:ext>
          </c:extLst>
        </c:ser>
        <c:dLbls>
          <c:showLegendKey val="0"/>
          <c:showVal val="0"/>
          <c:showCatName val="0"/>
          <c:showSerName val="0"/>
          <c:showPercent val="0"/>
          <c:showBubbleSize val="0"/>
        </c:dLbls>
        <c:axId val="174996992"/>
        <c:axId val="140976128"/>
      </c:radarChart>
      <c:catAx>
        <c:axId val="174996992"/>
        <c:scaling>
          <c:orientation val="minMax"/>
        </c:scaling>
        <c:delete val="0"/>
        <c:axPos val="b"/>
        <c:majorGridlines/>
        <c:numFmt formatCode="General" sourceLinked="1"/>
        <c:majorTickMark val="out"/>
        <c:minorTickMark val="none"/>
        <c:tickLblPos val="nextTo"/>
        <c:txPr>
          <a:bodyPr/>
          <a:lstStyle/>
          <a:p>
            <a:pPr>
              <a:defRPr sz="1200"/>
            </a:pPr>
            <a:endParaRPr lang="en-KE"/>
          </a:p>
        </c:txPr>
        <c:crossAx val="140976128"/>
        <c:crosses val="autoZero"/>
        <c:auto val="1"/>
        <c:lblAlgn val="ctr"/>
        <c:lblOffset val="100"/>
        <c:noMultiLvlLbl val="0"/>
      </c:catAx>
      <c:valAx>
        <c:axId val="140976128"/>
        <c:scaling>
          <c:orientation val="minMax"/>
        </c:scaling>
        <c:delete val="0"/>
        <c:axPos val="l"/>
        <c:majorGridlines/>
        <c:numFmt formatCode="General" sourceLinked="1"/>
        <c:majorTickMark val="cross"/>
        <c:minorTickMark val="none"/>
        <c:tickLblPos val="nextTo"/>
        <c:crossAx val="174996992"/>
        <c:crosses val="autoZero"/>
        <c:crossBetween val="between"/>
      </c:valAx>
    </c:plotArea>
    <c:legend>
      <c:legendPos val="r"/>
      <c:layout>
        <c:manualLayout>
          <c:xMode val="edge"/>
          <c:yMode val="edge"/>
          <c:x val="0.81007069781360463"/>
          <c:y val="1.1973862435437539E-2"/>
          <c:w val="0.18992930218639534"/>
          <c:h val="0.12827352157539854"/>
        </c:manualLayout>
      </c:layout>
      <c:overlay val="0"/>
    </c:legend>
    <c:plotVisOnly val="1"/>
    <c:dispBlanksAs val="gap"/>
    <c:showDLblsOverMax val="0"/>
  </c:chart>
  <c:spPr>
    <a:noFill/>
    <a:ln>
      <a:noFill/>
    </a:ln>
  </c:spPr>
  <c:txPr>
    <a:bodyPr/>
    <a:lstStyle/>
    <a:p>
      <a:pPr>
        <a:defRPr b="1">
          <a:latin typeface="Times New Roman" panose="02020603050405020304" pitchFamily="18" charset="0"/>
          <a:cs typeface="Times New Roman" panose="02020603050405020304" pitchFamily="18" charset="0"/>
        </a:defRPr>
      </a:pPr>
      <a:endParaRPr lang="en-K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249702997651609"/>
          <c:y val="7.1446540880503145E-2"/>
          <c:w val="0.49308191739190493"/>
          <c:h val="0.88382607834398064"/>
        </c:manualLayout>
      </c:layout>
      <c:radarChart>
        <c:radarStyle val="filled"/>
        <c:varyColors val="0"/>
        <c:ser>
          <c:idx val="0"/>
          <c:order val="0"/>
          <c:tx>
            <c:strRef>
              <c:f>'A Radar Graph'!$D$1</c:f>
              <c:strCache>
                <c:ptCount val="1"/>
                <c:pt idx="0">
                  <c:v>Preferable</c:v>
                </c:pt>
              </c:strCache>
            </c:strRef>
          </c:tx>
          <c:spPr>
            <a:solidFill>
              <a:schemeClr val="accent3">
                <a:lumMod val="60000"/>
                <a:lumOff val="40000"/>
              </a:schemeClr>
            </a:solidFill>
            <a:ln>
              <a:solidFill>
                <a:schemeClr val="accent3">
                  <a:lumMod val="75000"/>
                </a:schemeClr>
              </a:solidFill>
              <a:prstDash val="sysDash"/>
            </a:ln>
          </c:spPr>
          <c:cat>
            <c:numRef>
              <c:f>'A Radar Graph'!$B$2:$B$10</c:f>
              <c:numCache>
                <c:formatCode>General</c:formatCode>
                <c:ptCount val="9"/>
                <c:pt idx="0">
                  <c:v>1</c:v>
                </c:pt>
                <c:pt idx="1">
                  <c:v>2</c:v>
                </c:pt>
                <c:pt idx="2">
                  <c:v>3</c:v>
                </c:pt>
                <c:pt idx="3">
                  <c:v>4</c:v>
                </c:pt>
                <c:pt idx="4">
                  <c:v>5</c:v>
                </c:pt>
                <c:pt idx="5">
                  <c:v>6</c:v>
                </c:pt>
                <c:pt idx="6">
                  <c:v>7</c:v>
                </c:pt>
                <c:pt idx="7">
                  <c:v>8</c:v>
                </c:pt>
                <c:pt idx="8">
                  <c:v>9</c:v>
                </c:pt>
              </c:numCache>
            </c:numRef>
          </c:cat>
          <c:val>
            <c:numRef>
              <c:f>'A Radar Graph'!$D$2:$D$10</c:f>
              <c:numCache>
                <c:formatCode>General</c:formatCode>
                <c:ptCount val="9"/>
                <c:pt idx="0">
                  <c:v>72</c:v>
                </c:pt>
                <c:pt idx="1">
                  <c:v>73</c:v>
                </c:pt>
                <c:pt idx="2">
                  <c:v>71</c:v>
                </c:pt>
                <c:pt idx="3">
                  <c:v>73</c:v>
                </c:pt>
                <c:pt idx="4">
                  <c:v>39</c:v>
                </c:pt>
                <c:pt idx="5">
                  <c:v>46</c:v>
                </c:pt>
                <c:pt idx="6">
                  <c:v>0</c:v>
                </c:pt>
                <c:pt idx="7">
                  <c:v>71</c:v>
                </c:pt>
                <c:pt idx="8">
                  <c:v>47</c:v>
                </c:pt>
              </c:numCache>
            </c:numRef>
          </c:val>
          <c:extLst>
            <c:ext xmlns:c16="http://schemas.microsoft.com/office/drawing/2014/chart" uri="{C3380CC4-5D6E-409C-BE32-E72D297353CC}">
              <c16:uniqueId val="{00000000-43D8-4770-B94C-0401C3A9711D}"/>
            </c:ext>
          </c:extLst>
        </c:ser>
        <c:dLbls>
          <c:showLegendKey val="0"/>
          <c:showVal val="0"/>
          <c:showCatName val="0"/>
          <c:showSerName val="0"/>
          <c:showPercent val="0"/>
          <c:showBubbleSize val="0"/>
        </c:dLbls>
        <c:axId val="192435712"/>
        <c:axId val="140980736"/>
      </c:radarChart>
      <c:catAx>
        <c:axId val="192435712"/>
        <c:scaling>
          <c:orientation val="minMax"/>
        </c:scaling>
        <c:delete val="0"/>
        <c:axPos val="b"/>
        <c:majorGridlines/>
        <c:numFmt formatCode="General" sourceLinked="1"/>
        <c:majorTickMark val="out"/>
        <c:minorTickMark val="none"/>
        <c:tickLblPos val="nextTo"/>
        <c:txPr>
          <a:bodyPr/>
          <a:lstStyle/>
          <a:p>
            <a:pPr>
              <a:defRPr sz="1600" b="1">
                <a:latin typeface="Times New Roman" panose="02020603050405020304" pitchFamily="18" charset="0"/>
                <a:cs typeface="Times New Roman" panose="02020603050405020304" pitchFamily="18" charset="0"/>
              </a:defRPr>
            </a:pPr>
            <a:endParaRPr lang="en-KE"/>
          </a:p>
        </c:txPr>
        <c:crossAx val="140980736"/>
        <c:crosses val="autoZero"/>
        <c:auto val="1"/>
        <c:lblAlgn val="ctr"/>
        <c:lblOffset val="100"/>
        <c:noMultiLvlLbl val="0"/>
      </c:catAx>
      <c:valAx>
        <c:axId val="140980736"/>
        <c:scaling>
          <c:orientation val="minMax"/>
        </c:scaling>
        <c:delete val="0"/>
        <c:axPos val="l"/>
        <c:majorGridlines/>
        <c:numFmt formatCode="General" sourceLinked="1"/>
        <c:majorTickMark val="cross"/>
        <c:minorTickMark val="none"/>
        <c:tickLblPos val="nextTo"/>
        <c:txPr>
          <a:bodyPr/>
          <a:lstStyle/>
          <a:p>
            <a:pPr>
              <a:defRPr sz="1400" b="1">
                <a:latin typeface="Times New Roman" panose="02020603050405020304" pitchFamily="18" charset="0"/>
                <a:cs typeface="Times New Roman" panose="02020603050405020304" pitchFamily="18" charset="0"/>
              </a:defRPr>
            </a:pPr>
            <a:endParaRPr lang="en-KE"/>
          </a:p>
        </c:txPr>
        <c:crossAx val="192435712"/>
        <c:crosses val="autoZero"/>
        <c:crossBetween val="between"/>
        <c:majorUnit val="10"/>
      </c:valAx>
    </c:plotArea>
    <c:legend>
      <c:legendPos val="r"/>
      <c:layout>
        <c:manualLayout>
          <c:xMode val="edge"/>
          <c:yMode val="edge"/>
          <c:x val="0.76266164310106399"/>
          <c:y val="2.274020894447018E-2"/>
          <c:w val="0.18178280134338046"/>
          <c:h val="9.8597344449590854E-2"/>
        </c:manualLayout>
      </c:layout>
      <c:overlay val="1"/>
      <c:txPr>
        <a:bodyPr/>
        <a:lstStyle/>
        <a:p>
          <a:pPr>
            <a:defRPr sz="1600" b="1">
              <a:latin typeface="Times New Roman" panose="02020603050405020304" pitchFamily="18" charset="0"/>
              <a:cs typeface="Times New Roman" panose="02020603050405020304" pitchFamily="18" charset="0"/>
            </a:defRPr>
          </a:pPr>
          <a:endParaRPr lang="en-KE"/>
        </a:p>
      </c:txPr>
    </c:legend>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821538313808335"/>
          <c:y val="8.8856011940810581E-2"/>
          <c:w val="0.55118510338646698"/>
          <c:h val="0.85377117958143212"/>
        </c:manualLayout>
      </c:layout>
      <c:radarChart>
        <c:radarStyle val="filled"/>
        <c:varyColors val="0"/>
        <c:ser>
          <c:idx val="0"/>
          <c:order val="0"/>
          <c:tx>
            <c:strRef>
              <c:f>'P Radar graph'!$C$1</c:f>
              <c:strCache>
                <c:ptCount val="1"/>
                <c:pt idx="0">
                  <c:v>Valid</c:v>
                </c:pt>
              </c:strCache>
            </c:strRef>
          </c:tx>
          <c:spPr>
            <a:solidFill>
              <a:srgbClr val="FFFF00"/>
            </a:solidFill>
            <a:ln>
              <a:prstDash val="sysDash"/>
            </a:ln>
          </c:spPr>
          <c:cat>
            <c:numRef>
              <c:f>'P Radar graph'!$B$2:$B$9</c:f>
              <c:numCache>
                <c:formatCode>General</c:formatCode>
                <c:ptCount val="8"/>
                <c:pt idx="0">
                  <c:v>1</c:v>
                </c:pt>
                <c:pt idx="1">
                  <c:v>2</c:v>
                </c:pt>
                <c:pt idx="2">
                  <c:v>3</c:v>
                </c:pt>
                <c:pt idx="3">
                  <c:v>4</c:v>
                </c:pt>
                <c:pt idx="4">
                  <c:v>5</c:v>
                </c:pt>
                <c:pt idx="5">
                  <c:v>6</c:v>
                </c:pt>
                <c:pt idx="6">
                  <c:v>7</c:v>
                </c:pt>
                <c:pt idx="7">
                  <c:v>8</c:v>
                </c:pt>
              </c:numCache>
            </c:numRef>
          </c:cat>
          <c:val>
            <c:numRef>
              <c:f>'P Radar graph'!$C$2:$C$9</c:f>
              <c:numCache>
                <c:formatCode>General</c:formatCode>
                <c:ptCount val="8"/>
                <c:pt idx="0">
                  <c:v>100</c:v>
                </c:pt>
                <c:pt idx="1">
                  <c:v>100</c:v>
                </c:pt>
                <c:pt idx="2">
                  <c:v>4</c:v>
                </c:pt>
                <c:pt idx="3">
                  <c:v>71</c:v>
                </c:pt>
                <c:pt idx="4">
                  <c:v>59</c:v>
                </c:pt>
                <c:pt idx="5">
                  <c:v>70</c:v>
                </c:pt>
                <c:pt idx="6">
                  <c:v>71</c:v>
                </c:pt>
                <c:pt idx="7">
                  <c:v>71</c:v>
                </c:pt>
              </c:numCache>
            </c:numRef>
          </c:val>
          <c:extLst>
            <c:ext xmlns:c16="http://schemas.microsoft.com/office/drawing/2014/chart" uri="{C3380CC4-5D6E-409C-BE32-E72D297353CC}">
              <c16:uniqueId val="{00000000-1768-4B7E-B36E-5FD8EEE83AA5}"/>
            </c:ext>
          </c:extLst>
        </c:ser>
        <c:dLbls>
          <c:showLegendKey val="0"/>
          <c:showVal val="0"/>
          <c:showCatName val="0"/>
          <c:showSerName val="0"/>
          <c:showPercent val="0"/>
          <c:showBubbleSize val="0"/>
        </c:dLbls>
        <c:axId val="209916416"/>
        <c:axId val="141006464"/>
      </c:radarChart>
      <c:catAx>
        <c:axId val="209916416"/>
        <c:scaling>
          <c:orientation val="minMax"/>
        </c:scaling>
        <c:delete val="0"/>
        <c:axPos val="b"/>
        <c:majorGridlines/>
        <c:numFmt formatCode="General" sourceLinked="1"/>
        <c:majorTickMark val="out"/>
        <c:minorTickMark val="none"/>
        <c:tickLblPos val="nextTo"/>
        <c:txPr>
          <a:bodyPr/>
          <a:lstStyle/>
          <a:p>
            <a:pPr>
              <a:defRPr sz="1600" b="1">
                <a:latin typeface="Times New Roman" panose="02020603050405020304" pitchFamily="18" charset="0"/>
                <a:cs typeface="Times New Roman" panose="02020603050405020304" pitchFamily="18" charset="0"/>
              </a:defRPr>
            </a:pPr>
            <a:endParaRPr lang="en-KE"/>
          </a:p>
        </c:txPr>
        <c:crossAx val="141006464"/>
        <c:crosses val="autoZero"/>
        <c:auto val="1"/>
        <c:lblAlgn val="ctr"/>
        <c:lblOffset val="100"/>
        <c:noMultiLvlLbl val="0"/>
      </c:catAx>
      <c:valAx>
        <c:axId val="141006464"/>
        <c:scaling>
          <c:orientation val="minMax"/>
        </c:scaling>
        <c:delete val="0"/>
        <c:axPos val="l"/>
        <c:majorGridlines/>
        <c:numFmt formatCode="General" sourceLinked="1"/>
        <c:majorTickMark val="cross"/>
        <c:minorTickMark val="none"/>
        <c:tickLblPos val="nextTo"/>
        <c:txPr>
          <a:bodyPr/>
          <a:lstStyle/>
          <a:p>
            <a:pPr>
              <a:defRPr sz="1200" b="1">
                <a:latin typeface="Times New Roman" panose="02020603050405020304" pitchFamily="18" charset="0"/>
                <a:cs typeface="Times New Roman" panose="02020603050405020304" pitchFamily="18" charset="0"/>
              </a:defRPr>
            </a:pPr>
            <a:endParaRPr lang="en-KE"/>
          </a:p>
        </c:txPr>
        <c:crossAx val="209916416"/>
        <c:crosses val="autoZero"/>
        <c:crossBetween val="between"/>
        <c:majorUnit val="10"/>
      </c:valAx>
    </c:plotArea>
    <c:legend>
      <c:legendPos val="r"/>
      <c:layout>
        <c:manualLayout>
          <c:xMode val="edge"/>
          <c:yMode val="edge"/>
          <c:x val="0.81360216156445908"/>
          <c:y val="2.5035092415930424E-2"/>
          <c:w val="0.17067444285562638"/>
          <c:h val="6.5046451028153859E-2"/>
        </c:manualLayout>
      </c:layout>
      <c:overlay val="0"/>
      <c:txPr>
        <a:bodyPr/>
        <a:lstStyle/>
        <a:p>
          <a:pPr>
            <a:defRPr sz="1600" b="1">
              <a:latin typeface="Times New Roman" panose="02020603050405020304" pitchFamily="18" charset="0"/>
              <a:cs typeface="Times New Roman" panose="02020603050405020304" pitchFamily="18" charset="0"/>
            </a:defRPr>
          </a:pPr>
          <a:endParaRPr lang="en-KE"/>
        </a:p>
      </c:txPr>
    </c:legend>
    <c:plotVisOnly val="1"/>
    <c:dispBlanksAs val="gap"/>
    <c:showDLblsOverMax val="0"/>
  </c:chart>
  <c:spPr>
    <a:ln>
      <a:noFill/>
    </a:ln>
  </c:sp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A6982C1-2846-40A3-92C5-94052F16A413}"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8212B-75CB-4E38-B765-B026018CD0E8}" type="slidenum">
              <a:rPr lang="en-US" smtClean="0"/>
              <a:t>‹#›</a:t>
            </a:fld>
            <a:endParaRPr lang="en-US"/>
          </a:p>
        </p:txBody>
      </p:sp>
    </p:spTree>
    <p:extLst>
      <p:ext uri="{BB962C8B-B14F-4D97-AF65-F5344CB8AC3E}">
        <p14:creationId xmlns:p14="http://schemas.microsoft.com/office/powerpoint/2010/main" val="4241503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6982C1-2846-40A3-92C5-94052F16A413}"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8212B-75CB-4E38-B765-B026018CD0E8}" type="slidenum">
              <a:rPr lang="en-US" smtClean="0"/>
              <a:t>‹#›</a:t>
            </a:fld>
            <a:endParaRPr lang="en-US"/>
          </a:p>
        </p:txBody>
      </p:sp>
    </p:spTree>
    <p:extLst>
      <p:ext uri="{BB962C8B-B14F-4D97-AF65-F5344CB8AC3E}">
        <p14:creationId xmlns:p14="http://schemas.microsoft.com/office/powerpoint/2010/main" val="917197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6982C1-2846-40A3-92C5-94052F16A413}"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8212B-75CB-4E38-B765-B026018CD0E8}" type="slidenum">
              <a:rPr lang="en-US" smtClean="0"/>
              <a:t>‹#›</a:t>
            </a:fld>
            <a:endParaRPr lang="en-US"/>
          </a:p>
        </p:txBody>
      </p:sp>
    </p:spTree>
    <p:extLst>
      <p:ext uri="{BB962C8B-B14F-4D97-AF65-F5344CB8AC3E}">
        <p14:creationId xmlns:p14="http://schemas.microsoft.com/office/powerpoint/2010/main" val="1221121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6982C1-2846-40A3-92C5-94052F16A413}"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8212B-75CB-4E38-B765-B026018CD0E8}" type="slidenum">
              <a:rPr lang="en-US" smtClean="0"/>
              <a:t>‹#›</a:t>
            </a:fld>
            <a:endParaRPr lang="en-US"/>
          </a:p>
        </p:txBody>
      </p:sp>
    </p:spTree>
    <p:extLst>
      <p:ext uri="{BB962C8B-B14F-4D97-AF65-F5344CB8AC3E}">
        <p14:creationId xmlns:p14="http://schemas.microsoft.com/office/powerpoint/2010/main" val="28385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982C1-2846-40A3-92C5-94052F16A413}"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8212B-75CB-4E38-B765-B026018CD0E8}" type="slidenum">
              <a:rPr lang="en-US" smtClean="0"/>
              <a:t>‹#›</a:t>
            </a:fld>
            <a:endParaRPr lang="en-US"/>
          </a:p>
        </p:txBody>
      </p:sp>
    </p:spTree>
    <p:extLst>
      <p:ext uri="{BB962C8B-B14F-4D97-AF65-F5344CB8AC3E}">
        <p14:creationId xmlns:p14="http://schemas.microsoft.com/office/powerpoint/2010/main" val="3813330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A6982C1-2846-40A3-92C5-94052F16A413}"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8212B-75CB-4E38-B765-B026018CD0E8}" type="slidenum">
              <a:rPr lang="en-US" smtClean="0"/>
              <a:t>‹#›</a:t>
            </a:fld>
            <a:endParaRPr lang="en-US"/>
          </a:p>
        </p:txBody>
      </p:sp>
    </p:spTree>
    <p:extLst>
      <p:ext uri="{BB962C8B-B14F-4D97-AF65-F5344CB8AC3E}">
        <p14:creationId xmlns:p14="http://schemas.microsoft.com/office/powerpoint/2010/main" val="122472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6982C1-2846-40A3-92C5-94052F16A413}" type="datetimeFigureOut">
              <a:rPr lang="en-US" smtClean="0"/>
              <a:t>10/27/2022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18212B-75CB-4E38-B765-B026018CD0E8}" type="slidenum">
              <a:rPr lang="en-US" smtClean="0"/>
              <a:t>‹#›</a:t>
            </a:fld>
            <a:endParaRPr lang="en-US"/>
          </a:p>
        </p:txBody>
      </p:sp>
    </p:spTree>
    <p:extLst>
      <p:ext uri="{BB962C8B-B14F-4D97-AF65-F5344CB8AC3E}">
        <p14:creationId xmlns:p14="http://schemas.microsoft.com/office/powerpoint/2010/main" val="16381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6982C1-2846-40A3-92C5-94052F16A413}" type="datetimeFigureOut">
              <a:rPr lang="en-US" smtClean="0"/>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18212B-75CB-4E38-B765-B026018CD0E8}" type="slidenum">
              <a:rPr lang="en-US" smtClean="0"/>
              <a:t>‹#›</a:t>
            </a:fld>
            <a:endParaRPr lang="en-US"/>
          </a:p>
        </p:txBody>
      </p:sp>
    </p:spTree>
    <p:extLst>
      <p:ext uri="{BB962C8B-B14F-4D97-AF65-F5344CB8AC3E}">
        <p14:creationId xmlns:p14="http://schemas.microsoft.com/office/powerpoint/2010/main" val="3110200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6982C1-2846-40A3-92C5-94052F16A413}" type="datetimeFigureOut">
              <a:rPr lang="en-US" smtClean="0"/>
              <a:t>10/27/2022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18212B-75CB-4E38-B765-B026018CD0E8}" type="slidenum">
              <a:rPr lang="en-US" smtClean="0"/>
              <a:t>‹#›</a:t>
            </a:fld>
            <a:endParaRPr lang="en-US"/>
          </a:p>
        </p:txBody>
      </p:sp>
    </p:spTree>
    <p:extLst>
      <p:ext uri="{BB962C8B-B14F-4D97-AF65-F5344CB8AC3E}">
        <p14:creationId xmlns:p14="http://schemas.microsoft.com/office/powerpoint/2010/main" val="1715783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6982C1-2846-40A3-92C5-94052F16A413}"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8212B-75CB-4E38-B765-B026018CD0E8}" type="slidenum">
              <a:rPr lang="en-US" smtClean="0"/>
              <a:t>‹#›</a:t>
            </a:fld>
            <a:endParaRPr lang="en-US"/>
          </a:p>
        </p:txBody>
      </p:sp>
    </p:spTree>
    <p:extLst>
      <p:ext uri="{BB962C8B-B14F-4D97-AF65-F5344CB8AC3E}">
        <p14:creationId xmlns:p14="http://schemas.microsoft.com/office/powerpoint/2010/main" val="1911303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6982C1-2846-40A3-92C5-94052F16A413}"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8212B-75CB-4E38-B765-B026018CD0E8}" type="slidenum">
              <a:rPr lang="en-US" smtClean="0"/>
              <a:t>‹#›</a:t>
            </a:fld>
            <a:endParaRPr lang="en-US"/>
          </a:p>
        </p:txBody>
      </p:sp>
    </p:spTree>
    <p:extLst>
      <p:ext uri="{BB962C8B-B14F-4D97-AF65-F5344CB8AC3E}">
        <p14:creationId xmlns:p14="http://schemas.microsoft.com/office/powerpoint/2010/main" val="407847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982C1-2846-40A3-92C5-94052F16A413}" type="datetimeFigureOut">
              <a:rPr lang="en-US" smtClean="0"/>
              <a:t>10/27/2022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18212B-75CB-4E38-B765-B026018CD0E8}" type="slidenum">
              <a:rPr lang="en-US" smtClean="0"/>
              <a:t>‹#›</a:t>
            </a:fld>
            <a:endParaRPr lang="en-US"/>
          </a:p>
        </p:txBody>
      </p:sp>
    </p:spTree>
    <p:extLst>
      <p:ext uri="{BB962C8B-B14F-4D97-AF65-F5344CB8AC3E}">
        <p14:creationId xmlns:p14="http://schemas.microsoft.com/office/powerpoint/2010/main" val="885856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A Survey on Knowledge, Attitude, and Practices of Smallholder Farmers and Agro-dealers Towards Biologicals as an Alternative to Conventional Agricultural Inputs in Ethiopia</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4800600"/>
            <a:ext cx="6400800" cy="838200"/>
          </a:xfrm>
        </p:spPr>
        <p:txBody>
          <a:bodyPr>
            <a:normAutofit fontScale="85000" lnSpcReduction="20000"/>
          </a:bodyPr>
          <a:lstStyle/>
          <a:p>
            <a:r>
              <a:rPr lang="en-US" dirty="0"/>
              <a:t>Tewodros M.</a:t>
            </a:r>
          </a:p>
          <a:p>
            <a:r>
              <a:rPr lang="en-US" dirty="0"/>
              <a:t>10 Sep 2022</a:t>
            </a:r>
          </a:p>
        </p:txBody>
      </p:sp>
    </p:spTree>
    <p:extLst>
      <p:ext uri="{BB962C8B-B14F-4D97-AF65-F5344CB8AC3E}">
        <p14:creationId xmlns:p14="http://schemas.microsoft.com/office/powerpoint/2010/main" val="1179793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a:latin typeface="Times New Roman" panose="02020603050405020304" pitchFamily="18" charset="0"/>
                <a:cs typeface="Times New Roman" panose="02020603050405020304" pitchFamily="18" charset="0"/>
              </a:rPr>
              <a:t>Data analysis</a:t>
            </a:r>
          </a:p>
        </p:txBody>
      </p:sp>
      <p:sp>
        <p:nvSpPr>
          <p:cNvPr id="3" name="Content Placeholder 2"/>
          <p:cNvSpPr>
            <a:spLocks noGrp="1"/>
          </p:cNvSpPr>
          <p:nvPr>
            <p:ph idx="1"/>
          </p:nvPr>
        </p:nvSpPr>
        <p:spPr>
          <a:xfrm>
            <a:off x="381000" y="1066800"/>
            <a:ext cx="8458200" cy="5562600"/>
          </a:xfrm>
        </p:spPr>
        <p:txBody>
          <a:bodyPr>
            <a:normAutofit fontScale="92500" lnSpcReduction="20000"/>
          </a:bodyPr>
          <a:lstStyle/>
          <a:p>
            <a:pPr algn="just">
              <a:buFontTx/>
              <a:buChar char="-"/>
            </a:pPr>
            <a:r>
              <a:rPr lang="en-US" sz="3000" dirty="0">
                <a:latin typeface="Times New Roman" panose="02020603050405020304" pitchFamily="18" charset="0"/>
                <a:cs typeface="Times New Roman" panose="02020603050405020304" pitchFamily="18" charset="0"/>
              </a:rPr>
              <a:t>The association between demographic/socioeconomic aspects (Age, sex, education, training, and farm size) and farmers’ KAP of agricultural inputs and biologicals was analyzed using the </a:t>
            </a:r>
            <a:r>
              <a:rPr lang="en-US" sz="3000" u="sng" dirty="0">
                <a:solidFill>
                  <a:srgbClr val="FF0000"/>
                </a:solidFill>
                <a:latin typeface="Times New Roman" panose="02020603050405020304" pitchFamily="18" charset="0"/>
                <a:cs typeface="Times New Roman" panose="02020603050405020304" pitchFamily="18" charset="0"/>
              </a:rPr>
              <a:t>Pearson chi-square test</a:t>
            </a:r>
            <a:r>
              <a:rPr lang="en-US" sz="3000" dirty="0">
                <a:latin typeface="Times New Roman" panose="02020603050405020304" pitchFamily="18" charset="0"/>
                <a:cs typeface="Times New Roman" panose="02020603050405020304" pitchFamily="18" charset="0"/>
              </a:rPr>
              <a:t>. </a:t>
            </a:r>
          </a:p>
          <a:p>
            <a:pPr algn="just">
              <a:buFontTx/>
              <a:buChar char="-"/>
            </a:pPr>
            <a:r>
              <a:rPr lang="en-US" dirty="0">
                <a:latin typeface="Times New Roman" panose="02020603050405020304" pitchFamily="18" charset="0"/>
                <a:cs typeface="Times New Roman" panose="02020603050405020304" pitchFamily="18" charset="0"/>
              </a:rPr>
              <a:t>The responses in the </a:t>
            </a:r>
            <a:r>
              <a:rPr lang="en-US" u="sng" dirty="0">
                <a:solidFill>
                  <a:srgbClr val="FF0000"/>
                </a:solidFill>
                <a:latin typeface="Times New Roman" panose="02020603050405020304" pitchFamily="18" charset="0"/>
                <a:cs typeface="Times New Roman" panose="02020603050405020304" pitchFamily="18" charset="0"/>
              </a:rPr>
              <a:t>K</a:t>
            </a:r>
            <a:r>
              <a:rPr lang="en-US" u="sng" dirty="0">
                <a:solidFill>
                  <a:srgbClr val="00B0F0"/>
                </a:solidFill>
                <a:latin typeface="Times New Roman" panose="02020603050405020304" pitchFamily="18" charset="0"/>
                <a:cs typeface="Times New Roman" panose="02020603050405020304" pitchFamily="18" charset="0"/>
              </a:rPr>
              <a:t>A</a:t>
            </a:r>
            <a:r>
              <a:rPr lang="en-US" u="sng" dirty="0">
                <a:solidFill>
                  <a:srgbClr val="7030A0"/>
                </a:solidFill>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categories were coded as “</a:t>
            </a:r>
            <a:r>
              <a:rPr lang="en-US" u="sng" dirty="0">
                <a:solidFill>
                  <a:srgbClr val="FF0000"/>
                </a:solidFill>
                <a:latin typeface="Times New Roman" panose="02020603050405020304" pitchFamily="18" charset="0"/>
                <a:cs typeface="Times New Roman" panose="02020603050405020304" pitchFamily="18" charset="0"/>
              </a:rPr>
              <a:t>sufficient vs insufficient</a:t>
            </a:r>
            <a:r>
              <a:rPr lang="en-US" dirty="0">
                <a:latin typeface="Times New Roman" panose="02020603050405020304" pitchFamily="18" charset="0"/>
                <a:cs typeface="Times New Roman" panose="02020603050405020304" pitchFamily="18" charset="0"/>
              </a:rPr>
              <a:t>”, “</a:t>
            </a:r>
            <a:r>
              <a:rPr lang="en-US" dirty="0">
                <a:solidFill>
                  <a:srgbClr val="00B0F0"/>
                </a:solidFill>
                <a:latin typeface="Times New Roman" panose="02020603050405020304" pitchFamily="18" charset="0"/>
                <a:cs typeface="Times New Roman" panose="02020603050405020304" pitchFamily="18" charset="0"/>
              </a:rPr>
              <a:t>preferable vs </a:t>
            </a:r>
            <a:r>
              <a:rPr lang="en-US" dirty="0" err="1">
                <a:solidFill>
                  <a:srgbClr val="00B0F0"/>
                </a:solidFill>
                <a:latin typeface="Times New Roman" panose="02020603050405020304" pitchFamily="18" charset="0"/>
                <a:cs typeface="Times New Roman" panose="02020603050405020304" pitchFamily="18" charset="0"/>
              </a:rPr>
              <a:t>unpreferable</a:t>
            </a:r>
            <a:r>
              <a:rPr lang="en-US" dirty="0">
                <a:latin typeface="Times New Roman" panose="02020603050405020304" pitchFamily="18" charset="0"/>
                <a:cs typeface="Times New Roman" panose="02020603050405020304" pitchFamily="18" charset="0"/>
              </a:rPr>
              <a:t>”, and “</a:t>
            </a:r>
            <a:r>
              <a:rPr lang="en-US" u="sng" dirty="0">
                <a:solidFill>
                  <a:srgbClr val="7030A0"/>
                </a:solidFill>
                <a:latin typeface="Times New Roman" panose="02020603050405020304" pitchFamily="18" charset="0"/>
                <a:cs typeface="Times New Roman" panose="02020603050405020304" pitchFamily="18" charset="0"/>
              </a:rPr>
              <a:t>valid vs invalid</a:t>
            </a:r>
            <a:r>
              <a:rPr lang="en-US" dirty="0">
                <a:latin typeface="Times New Roman" panose="02020603050405020304" pitchFamily="18" charset="0"/>
                <a:cs typeface="Times New Roman" panose="02020603050405020304" pitchFamily="18" charset="0"/>
              </a:rPr>
              <a:t>”</a:t>
            </a:r>
          </a:p>
          <a:p>
            <a:pPr algn="just">
              <a:buFontTx/>
              <a:buChar char="-"/>
            </a:pPr>
            <a:r>
              <a:rPr lang="en-US" dirty="0">
                <a:latin typeface="Times New Roman" panose="02020603050405020304" pitchFamily="18" charset="0"/>
                <a:cs typeface="Times New Roman" panose="02020603050405020304" pitchFamily="18" charset="0"/>
              </a:rPr>
              <a:t>Multivariate logistic regression analysis was conducted to assess the association between the dependent and the independent variables </a:t>
            </a:r>
          </a:p>
          <a:p>
            <a:pPr algn="just">
              <a:buFontTx/>
              <a:buChar char="-"/>
            </a:pPr>
            <a:r>
              <a:rPr lang="en-US" dirty="0">
                <a:latin typeface="Times New Roman" panose="02020603050405020304" pitchFamily="18" charset="0"/>
                <a:cs typeface="Times New Roman" panose="02020603050405020304" pitchFamily="18" charset="0"/>
              </a:rPr>
              <a:t>The relationship between each pair KAP was analyzed by nonparametric Spearman’s rank correlation test. </a:t>
            </a:r>
          </a:p>
        </p:txBody>
      </p:sp>
    </p:spTree>
    <p:extLst>
      <p:ext uri="{BB962C8B-B14F-4D97-AF65-F5344CB8AC3E}">
        <p14:creationId xmlns:p14="http://schemas.microsoft.com/office/powerpoint/2010/main" val="4176179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b="1" dirty="0">
                <a:latin typeface="Times New Roman" panose="02020603050405020304" pitchFamily="18" charset="0"/>
                <a:cs typeface="Times New Roman" panose="02020603050405020304" pitchFamily="18" charset="0"/>
              </a:rPr>
              <a:t>Knowledge of biologicals as agricultural inputs </a:t>
            </a:r>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6" name="Chart 5"/>
          <p:cNvGraphicFramePr/>
          <p:nvPr>
            <p:extLst>
              <p:ext uri="{D42A27DB-BD31-4B8C-83A1-F6EECF244321}">
                <p14:modId xmlns:p14="http://schemas.microsoft.com/office/powerpoint/2010/main" val="2846097586"/>
              </p:ext>
            </p:extLst>
          </p:nvPr>
        </p:nvGraphicFramePr>
        <p:xfrm>
          <a:off x="1447800" y="641429"/>
          <a:ext cx="5346700" cy="335915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3"/>
          <p:cNvSpPr>
            <a:spLocks noChangeArrowheads="1"/>
          </p:cNvSpPr>
          <p:nvPr/>
        </p:nvSpPr>
        <p:spPr bwMode="auto">
          <a:xfrm>
            <a:off x="76200" y="4088368"/>
            <a:ext cx="906780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Figure</a:t>
            </a:r>
            <a:r>
              <a:rPr kumimoji="0" lang="en-US" altLang="en-US" sz="1400" b="1" i="0" u="none" strike="noStrike" cap="none" normalizeH="0" dirty="0">
                <a:ln>
                  <a:noFill/>
                </a:ln>
                <a:solidFill>
                  <a:schemeClr val="tx1"/>
                </a:solidFill>
                <a:effectLst/>
                <a:latin typeface="Times New Roman" pitchFamily="18" charset="0"/>
                <a:ea typeface="Calibri" pitchFamily="34" charset="0"/>
                <a:cs typeface="Times New Roman" pitchFamily="18" charset="0"/>
              </a:rPr>
              <a:t> 1.</a:t>
            </a:r>
            <a:r>
              <a:rPr kumimoji="0" lang="en-US" altLang="en-US" sz="1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Radar chart of farmers</a:t>
            </a:r>
            <a:r>
              <a:rPr kumimoji="0" lang="en-US" altLang="en-US" sz="1400" b="1" i="0"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altLang="en-US" sz="1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knowledge about general agricultural inputs and biologicals based on the answers given to each of the knowledge questions. The responses indicated below were coded into sufficient or insufficient knowledge to produce the chart. (1 and 2) For what purposes do you use pesticides/fertilizers? (To reduce crop loss/To improve production/To fulfill market demand). (3) Do you always know which type of pesticide to buy? (Yes/No). (4) Do you know the contents of pesticides or fertilizers? (Yes/No). (5) Do you think pesticides have a negative impact on human health, animal health, environment, and crop production? (Yes/No, Yes/No, Yes/No, Yes/No). (6) What do you do to minimize the potential impact of pesticides on humans, animals, and the environment? (I use personal protective equipment/I buy safer pesticides/I do nothing/ I seek advice from extension officers/I do not know how to minimize the impact). (7) Do you know that there are safer alternatives to chemical pesticides? (Yes/No). (8) According to your understanding, what are biologicals? (Alternatives to pesticides or fertilizers/ Anything irrelevant to the subject and I don</a:t>
            </a:r>
            <a:r>
              <a:rPr kumimoji="0" lang="en-US" altLang="en-US" sz="1400" b="1" i="0"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altLang="en-US" sz="1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 know). (9) In case you have to choose between two types of inputs, which do you often take? (Biologicals/</a:t>
            </a:r>
            <a:r>
              <a:rPr kumimoji="0" lang="en-US" altLang="en-US" sz="1400" b="1"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Conventionals</a:t>
            </a:r>
            <a:r>
              <a:rPr kumimoji="0" lang="en-US" altLang="en-US" sz="1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altLang="en-US" sz="14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1409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b="1" dirty="0">
                <a:latin typeface="Times New Roman" panose="02020603050405020304" pitchFamily="18" charset="0"/>
                <a:cs typeface="Times New Roman" panose="02020603050405020304" pitchFamily="18" charset="0"/>
              </a:rPr>
              <a:t>Attitudes on biologicals as agricultural inputs</a:t>
            </a:r>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3"/>
          <p:cNvSpPr>
            <a:spLocks noChangeArrowheads="1"/>
          </p:cNvSpPr>
          <p:nvPr/>
        </p:nvSpPr>
        <p:spPr bwMode="auto">
          <a:xfrm>
            <a:off x="104775" y="4795897"/>
            <a:ext cx="90678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altLang="en-US" sz="1600" b="1" dirty="0">
                <a:latin typeface="Times New Roman" pitchFamily="18" charset="0"/>
                <a:ea typeface="Calibri" pitchFamily="34" charset="0"/>
                <a:cs typeface="Times New Roman" pitchFamily="18" charset="0"/>
              </a:rPr>
              <a:t>Figure 2 Radar chart of farmers’ attitudes about general agricultural inputs and biologicals based on the answers given to each of the attitude questions. The responses indicated below were coded into </a:t>
            </a:r>
            <a:r>
              <a:rPr lang="en-US" altLang="en-US" sz="1600" b="1" dirty="0" err="1">
                <a:latin typeface="Times New Roman" pitchFamily="18" charset="0"/>
                <a:ea typeface="Calibri" pitchFamily="34" charset="0"/>
                <a:cs typeface="Times New Roman" pitchFamily="18" charset="0"/>
              </a:rPr>
              <a:t>unpreferable</a:t>
            </a:r>
            <a:r>
              <a:rPr lang="en-US" altLang="en-US" sz="1600" b="1" dirty="0">
                <a:latin typeface="Times New Roman" pitchFamily="18" charset="0"/>
                <a:ea typeface="Calibri" pitchFamily="34" charset="0"/>
                <a:cs typeface="Times New Roman" pitchFamily="18" charset="0"/>
              </a:rPr>
              <a:t> or preferable attitudes to produce the chart. (1) It is advantageous to use biologicals? (2) Biologicals can produce healthy food? (3) Biologicals increase the yield of crops? (4) Biologicals can increase income for farmers? (5) Biologicals are risk-free? (6) All biologicals are safe for the environment? (7)  There are no conditions or rules in using biologicals. (8) The government supports the use of biologicals. (9) I will recommend biologicals as a safer alternative to neighbors/others. (Strongly agree/Agree/Undecided/Disagree/Strongly Disagree).</a:t>
            </a:r>
            <a:endParaRPr kumimoji="0" lang="en-US" altLang="en-US" sz="1600" b="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8" name="Chart 7"/>
          <p:cNvGraphicFramePr/>
          <p:nvPr>
            <p:extLst>
              <p:ext uri="{D42A27DB-BD31-4B8C-83A1-F6EECF244321}">
                <p14:modId xmlns:p14="http://schemas.microsoft.com/office/powerpoint/2010/main" val="1926349516"/>
              </p:ext>
            </p:extLst>
          </p:nvPr>
        </p:nvGraphicFramePr>
        <p:xfrm>
          <a:off x="228600" y="838200"/>
          <a:ext cx="7239000" cy="4038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49875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b="1" dirty="0">
                <a:latin typeface="Times New Roman" panose="02020603050405020304" pitchFamily="18" charset="0"/>
                <a:cs typeface="Times New Roman" panose="02020603050405020304" pitchFamily="18" charset="0"/>
              </a:rPr>
              <a:t>Biologicals use practices as agricultural inputs</a:t>
            </a:r>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3"/>
          <p:cNvSpPr>
            <a:spLocks noChangeArrowheads="1"/>
          </p:cNvSpPr>
          <p:nvPr/>
        </p:nvSpPr>
        <p:spPr bwMode="auto">
          <a:xfrm>
            <a:off x="76200" y="4795897"/>
            <a:ext cx="90678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altLang="en-US" sz="1600" b="1" dirty="0">
                <a:latin typeface="Times New Roman" pitchFamily="18" charset="0"/>
                <a:ea typeface="Calibri" pitchFamily="34" charset="0"/>
                <a:cs typeface="Times New Roman" pitchFamily="18" charset="0"/>
              </a:rPr>
              <a:t>Figure 3 Radar chart of farmers’ practices of using biologicals as agricultural inputs based on the answers given to each of the practice questions. (1) Do you use agricultural inputs in crop farming? (Yes/no). (2) (Fertilizers, Quality seeds, Fungicides, Pesticides, Herbicide, Manure, Compost, CaCo3). (3) Have you ever bought a pesticide that is claimed to be safer for your health, your animals' health, and/or the environment? (Yes/No/I don’t know). (4) Do you use biologicals? (Yes/No/I don’t know). (5) Which kind of biologicals did you use in the last seasons? (6) Did you use biologicals in the last 2 farming seasons? (7) How often do you use biologicals? (8) How many times do you use biologicals in a given season?</a:t>
            </a:r>
            <a:endParaRPr kumimoji="0" lang="en-US" altLang="en-US" sz="1600" b="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6" name="Chart 5"/>
          <p:cNvGraphicFramePr/>
          <p:nvPr>
            <p:extLst>
              <p:ext uri="{D42A27DB-BD31-4B8C-83A1-F6EECF244321}">
                <p14:modId xmlns:p14="http://schemas.microsoft.com/office/powerpoint/2010/main" val="2222776709"/>
              </p:ext>
            </p:extLst>
          </p:nvPr>
        </p:nvGraphicFramePr>
        <p:xfrm>
          <a:off x="304800" y="761999"/>
          <a:ext cx="6248400" cy="40338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82672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258762"/>
          </a:xfrm>
        </p:spPr>
        <p:txBody>
          <a:bodyPr>
            <a:noAutofit/>
          </a:bodyPr>
          <a:lstStyle/>
          <a:p>
            <a:r>
              <a:rPr lang="en-US" sz="1400" b="1" dirty="0"/>
              <a:t>Table 1 Pearson chi-square analysis results show the association between demographic characteristics and KAP</a:t>
            </a:r>
          </a:p>
        </p:txBody>
      </p:sp>
      <p:graphicFrame>
        <p:nvGraphicFramePr>
          <p:cNvPr id="5" name="Table 4"/>
          <p:cNvGraphicFramePr>
            <a:graphicFrameLocks noGrp="1"/>
          </p:cNvGraphicFramePr>
          <p:nvPr>
            <p:extLst>
              <p:ext uri="{D42A27DB-BD31-4B8C-83A1-F6EECF244321}">
                <p14:modId xmlns:p14="http://schemas.microsoft.com/office/powerpoint/2010/main" val="346563630"/>
              </p:ext>
            </p:extLst>
          </p:nvPr>
        </p:nvGraphicFramePr>
        <p:xfrm>
          <a:off x="76200" y="533400"/>
          <a:ext cx="8915399" cy="1905001"/>
        </p:xfrm>
        <a:graphic>
          <a:graphicData uri="http://schemas.openxmlformats.org/drawingml/2006/table">
            <a:tbl>
              <a:tblPr firstRow="1" firstCol="1" bandRow="1">
                <a:tableStyleId>{5C22544A-7EE6-4342-B048-85BDC9FD1C3A}</a:tableStyleId>
              </a:tblPr>
              <a:tblGrid>
                <a:gridCol w="1147290">
                  <a:extLst>
                    <a:ext uri="{9D8B030D-6E8A-4147-A177-3AD203B41FA5}">
                      <a16:colId xmlns:a16="http://schemas.microsoft.com/office/drawing/2014/main" val="20000"/>
                    </a:ext>
                  </a:extLst>
                </a:gridCol>
                <a:gridCol w="1135339">
                  <a:extLst>
                    <a:ext uri="{9D8B030D-6E8A-4147-A177-3AD203B41FA5}">
                      <a16:colId xmlns:a16="http://schemas.microsoft.com/office/drawing/2014/main" val="20001"/>
                    </a:ext>
                  </a:extLst>
                </a:gridCol>
                <a:gridCol w="1195094">
                  <a:extLst>
                    <a:ext uri="{9D8B030D-6E8A-4147-A177-3AD203B41FA5}">
                      <a16:colId xmlns:a16="http://schemas.microsoft.com/office/drawing/2014/main" val="20002"/>
                    </a:ext>
                  </a:extLst>
                </a:gridCol>
                <a:gridCol w="1195094">
                  <a:extLst>
                    <a:ext uri="{9D8B030D-6E8A-4147-A177-3AD203B41FA5}">
                      <a16:colId xmlns:a16="http://schemas.microsoft.com/office/drawing/2014/main" val="20003"/>
                    </a:ext>
                  </a:extLst>
                </a:gridCol>
                <a:gridCol w="1075584">
                  <a:extLst>
                    <a:ext uri="{9D8B030D-6E8A-4147-A177-3AD203B41FA5}">
                      <a16:colId xmlns:a16="http://schemas.microsoft.com/office/drawing/2014/main" val="20004"/>
                    </a:ext>
                  </a:extLst>
                </a:gridCol>
                <a:gridCol w="1075584">
                  <a:extLst>
                    <a:ext uri="{9D8B030D-6E8A-4147-A177-3AD203B41FA5}">
                      <a16:colId xmlns:a16="http://schemas.microsoft.com/office/drawing/2014/main" val="20005"/>
                    </a:ext>
                  </a:extLst>
                </a:gridCol>
                <a:gridCol w="1075584">
                  <a:extLst>
                    <a:ext uri="{9D8B030D-6E8A-4147-A177-3AD203B41FA5}">
                      <a16:colId xmlns:a16="http://schemas.microsoft.com/office/drawing/2014/main" val="20006"/>
                    </a:ext>
                  </a:extLst>
                </a:gridCol>
                <a:gridCol w="1015830">
                  <a:extLst>
                    <a:ext uri="{9D8B030D-6E8A-4147-A177-3AD203B41FA5}">
                      <a16:colId xmlns:a16="http://schemas.microsoft.com/office/drawing/2014/main" val="20007"/>
                    </a:ext>
                  </a:extLst>
                </a:gridCol>
              </a:tblGrid>
              <a:tr h="212342">
                <a:tc rowSpan="2">
                  <a:txBody>
                    <a:bodyPr/>
                    <a:lstStyle/>
                    <a:p>
                      <a:pPr marL="0" marR="0" algn="l">
                        <a:lnSpc>
                          <a:spcPct val="115000"/>
                        </a:lnSpc>
                        <a:spcBef>
                          <a:spcPts val="0"/>
                        </a:spcBef>
                        <a:spcAft>
                          <a:spcPts val="0"/>
                        </a:spcAft>
                      </a:pPr>
                      <a:r>
                        <a:rPr lang="en-US" sz="1200" dirty="0">
                          <a:effectLst/>
                        </a:rPr>
                        <a:t>Characteristics </a:t>
                      </a:r>
                      <a:endParaRPr lang="en-US" sz="1100" dirty="0">
                        <a:effectLst/>
                        <a:latin typeface="Calibri"/>
                        <a:ea typeface="Calibri"/>
                        <a:cs typeface="Times New Roman"/>
                      </a:endParaRPr>
                    </a:p>
                  </a:txBody>
                  <a:tcPr marL="67538" marR="67538" marT="0" marB="0"/>
                </a:tc>
                <a:tc rowSpan="2">
                  <a:txBody>
                    <a:bodyPr/>
                    <a:lstStyle/>
                    <a:p>
                      <a:pPr marL="0" marR="0" algn="l">
                        <a:lnSpc>
                          <a:spcPct val="115000"/>
                        </a:lnSpc>
                        <a:spcBef>
                          <a:spcPts val="0"/>
                        </a:spcBef>
                        <a:spcAft>
                          <a:spcPts val="0"/>
                        </a:spcAft>
                      </a:pPr>
                      <a:r>
                        <a:rPr lang="en-US" sz="1200">
                          <a:effectLst/>
                        </a:rPr>
                        <a:t>Category</a:t>
                      </a:r>
                      <a:endParaRPr lang="en-US" sz="1100">
                        <a:effectLst/>
                        <a:latin typeface="Calibri"/>
                        <a:ea typeface="Calibri"/>
                        <a:cs typeface="Times New Roman"/>
                      </a:endParaRPr>
                    </a:p>
                  </a:txBody>
                  <a:tcPr marL="67538" marR="67538" marT="0" marB="0"/>
                </a:tc>
                <a:tc gridSpan="2">
                  <a:txBody>
                    <a:bodyPr/>
                    <a:lstStyle/>
                    <a:p>
                      <a:pPr marL="0" marR="0" algn="ctr">
                        <a:lnSpc>
                          <a:spcPct val="115000"/>
                        </a:lnSpc>
                        <a:spcBef>
                          <a:spcPts val="0"/>
                        </a:spcBef>
                        <a:spcAft>
                          <a:spcPts val="0"/>
                        </a:spcAft>
                      </a:pPr>
                      <a:r>
                        <a:rPr lang="en-US" sz="1200">
                          <a:effectLst/>
                        </a:rPr>
                        <a:t>Knowledge</a:t>
                      </a:r>
                      <a:endParaRPr lang="en-US" sz="1100">
                        <a:effectLst/>
                        <a:latin typeface="Calibri"/>
                        <a:ea typeface="Calibri"/>
                        <a:cs typeface="Times New Roman"/>
                      </a:endParaRPr>
                    </a:p>
                  </a:txBody>
                  <a:tcPr marL="67538" marR="67538" marT="0" marB="0"/>
                </a:tc>
                <a:tc hMerge="1">
                  <a:txBody>
                    <a:bodyPr/>
                    <a:lstStyle/>
                    <a:p>
                      <a:endParaRPr lang="en-US"/>
                    </a:p>
                  </a:txBody>
                  <a:tcPr/>
                </a:tc>
                <a:tc gridSpan="2">
                  <a:txBody>
                    <a:bodyPr/>
                    <a:lstStyle/>
                    <a:p>
                      <a:pPr marL="0" marR="0" algn="ctr">
                        <a:lnSpc>
                          <a:spcPct val="115000"/>
                        </a:lnSpc>
                        <a:spcBef>
                          <a:spcPts val="0"/>
                        </a:spcBef>
                        <a:spcAft>
                          <a:spcPts val="0"/>
                        </a:spcAft>
                      </a:pPr>
                      <a:r>
                        <a:rPr lang="en-US" sz="1200">
                          <a:effectLst/>
                        </a:rPr>
                        <a:t>Attitude</a:t>
                      </a:r>
                      <a:endParaRPr lang="en-US" sz="1100">
                        <a:effectLst/>
                        <a:latin typeface="Calibri"/>
                        <a:ea typeface="Calibri"/>
                        <a:cs typeface="Times New Roman"/>
                      </a:endParaRPr>
                    </a:p>
                  </a:txBody>
                  <a:tcPr marL="67538" marR="67538" marT="0" marB="0"/>
                </a:tc>
                <a:tc hMerge="1">
                  <a:txBody>
                    <a:bodyPr/>
                    <a:lstStyle/>
                    <a:p>
                      <a:endParaRPr lang="en-US"/>
                    </a:p>
                  </a:txBody>
                  <a:tcPr/>
                </a:tc>
                <a:tc gridSpan="2">
                  <a:txBody>
                    <a:bodyPr/>
                    <a:lstStyle/>
                    <a:p>
                      <a:pPr marL="0" marR="0" algn="ctr">
                        <a:lnSpc>
                          <a:spcPct val="115000"/>
                        </a:lnSpc>
                        <a:spcBef>
                          <a:spcPts val="0"/>
                        </a:spcBef>
                        <a:spcAft>
                          <a:spcPts val="0"/>
                        </a:spcAft>
                      </a:pPr>
                      <a:r>
                        <a:rPr lang="en-US" sz="1200">
                          <a:effectLst/>
                        </a:rPr>
                        <a:t>Practice</a:t>
                      </a:r>
                      <a:endParaRPr lang="en-US" sz="1100">
                        <a:effectLst/>
                        <a:latin typeface="Calibri"/>
                        <a:ea typeface="Calibri"/>
                        <a:cs typeface="Times New Roman"/>
                      </a:endParaRPr>
                    </a:p>
                  </a:txBody>
                  <a:tcPr marL="67538" marR="67538" marT="0" marB="0"/>
                </a:tc>
                <a:tc hMerge="1">
                  <a:txBody>
                    <a:bodyPr/>
                    <a:lstStyle/>
                    <a:p>
                      <a:endParaRPr lang="en-US"/>
                    </a:p>
                  </a:txBody>
                  <a:tcPr/>
                </a:tc>
                <a:extLst>
                  <a:ext uri="{0D108BD9-81ED-4DB2-BD59-A6C34878D82A}">
                    <a16:rowId xmlns:a16="http://schemas.microsoft.com/office/drawing/2014/main" val="10000"/>
                  </a:ext>
                </a:extLst>
              </a:tr>
              <a:tr h="418607">
                <a:tc vMerge="1">
                  <a:txBody>
                    <a:bodyPr/>
                    <a:lstStyle/>
                    <a:p>
                      <a:endParaRPr lang="en-US"/>
                    </a:p>
                  </a:txBody>
                  <a:tcPr/>
                </a:tc>
                <a:tc vMerge="1">
                  <a:txBody>
                    <a:bodyPr/>
                    <a:lstStyle/>
                    <a:p>
                      <a:endParaRPr lang="en-US"/>
                    </a:p>
                  </a:txBody>
                  <a:tcPr/>
                </a:tc>
                <a:tc>
                  <a:txBody>
                    <a:bodyPr/>
                    <a:lstStyle/>
                    <a:p>
                      <a:pPr marL="0" marR="0" algn="l">
                        <a:lnSpc>
                          <a:spcPct val="115000"/>
                        </a:lnSpc>
                        <a:spcBef>
                          <a:spcPts val="0"/>
                        </a:spcBef>
                        <a:spcAft>
                          <a:spcPts val="0"/>
                        </a:spcAft>
                      </a:pPr>
                      <a:r>
                        <a:rPr lang="en-US" sz="1200">
                          <a:effectLst/>
                        </a:rPr>
                        <a:t>Sufficient</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Insufficient</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Preferable</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Un-preferable</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Valid</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Invalid</a:t>
                      </a:r>
                      <a:endParaRPr lang="en-US" sz="1100">
                        <a:effectLst/>
                        <a:latin typeface="Calibri"/>
                        <a:ea typeface="Calibri"/>
                        <a:cs typeface="Times New Roman"/>
                      </a:endParaRPr>
                    </a:p>
                  </a:txBody>
                  <a:tcPr marL="67538" marR="67538" marT="0" marB="0"/>
                </a:tc>
                <a:extLst>
                  <a:ext uri="{0D108BD9-81ED-4DB2-BD59-A6C34878D82A}">
                    <a16:rowId xmlns:a16="http://schemas.microsoft.com/office/drawing/2014/main" val="10001"/>
                  </a:ext>
                </a:extLst>
              </a:tr>
              <a:tr h="212342">
                <a:tc rowSpan="4">
                  <a:txBody>
                    <a:bodyPr/>
                    <a:lstStyle/>
                    <a:p>
                      <a:pPr marL="0" marR="0" algn="l">
                        <a:lnSpc>
                          <a:spcPct val="115000"/>
                        </a:lnSpc>
                        <a:spcBef>
                          <a:spcPts val="0"/>
                        </a:spcBef>
                        <a:spcAft>
                          <a:spcPts val="0"/>
                        </a:spcAft>
                      </a:pPr>
                      <a:r>
                        <a:rPr lang="en-US" sz="1200">
                          <a:effectLst/>
                        </a:rPr>
                        <a:t>Age</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18 to 30</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3.6(2.4%)</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2.4(1.6%)</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dirty="0">
                          <a:effectLst/>
                        </a:rPr>
                        <a:t>2.3(1.6%)</a:t>
                      </a:r>
                      <a:endParaRPr lang="en-US" sz="1100" dirty="0">
                        <a:effectLst/>
                        <a:latin typeface="Calibri"/>
                        <a:ea typeface="Calibri"/>
                        <a:cs typeface="Times New Roman"/>
                      </a:endParaRPr>
                    </a:p>
                  </a:txBody>
                  <a:tcPr marL="67538" marR="67538" marT="0" marB="0"/>
                </a:tc>
                <a:tc>
                  <a:txBody>
                    <a:bodyPr/>
                    <a:lstStyle/>
                    <a:p>
                      <a:pPr marL="0" marR="0" algn="just">
                        <a:lnSpc>
                          <a:spcPct val="115000"/>
                        </a:lnSpc>
                        <a:spcBef>
                          <a:spcPts val="0"/>
                        </a:spcBef>
                        <a:spcAft>
                          <a:spcPts val="0"/>
                        </a:spcAft>
                      </a:pPr>
                      <a:r>
                        <a:rPr lang="en-US" sz="1200">
                          <a:effectLst/>
                        </a:rPr>
                        <a:t>3.7(2.4%)</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3.4(2.3%)</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2.6(1.8%)</a:t>
                      </a:r>
                      <a:endParaRPr lang="en-US" sz="1100">
                        <a:effectLst/>
                        <a:latin typeface="Calibri"/>
                        <a:ea typeface="Calibri"/>
                        <a:cs typeface="Times New Roman"/>
                      </a:endParaRPr>
                    </a:p>
                  </a:txBody>
                  <a:tcPr marL="67538" marR="67538" marT="0" marB="0"/>
                </a:tc>
                <a:extLst>
                  <a:ext uri="{0D108BD9-81ED-4DB2-BD59-A6C34878D82A}">
                    <a16:rowId xmlns:a16="http://schemas.microsoft.com/office/drawing/2014/main" val="10002"/>
                  </a:ext>
                </a:extLst>
              </a:tr>
              <a:tr h="212342">
                <a:tc vMerge="1">
                  <a:txBody>
                    <a:bodyPr/>
                    <a:lstStyle/>
                    <a:p>
                      <a:endParaRPr lang="en-US"/>
                    </a:p>
                  </a:txBody>
                  <a:tcPr/>
                </a:tc>
                <a:tc>
                  <a:txBody>
                    <a:bodyPr/>
                    <a:lstStyle/>
                    <a:p>
                      <a:pPr marL="0" marR="0" algn="l">
                        <a:lnSpc>
                          <a:spcPct val="115000"/>
                        </a:lnSpc>
                        <a:spcBef>
                          <a:spcPts val="0"/>
                        </a:spcBef>
                        <a:spcAft>
                          <a:spcPts val="0"/>
                        </a:spcAft>
                      </a:pPr>
                      <a:r>
                        <a:rPr lang="en-US" sz="1200">
                          <a:effectLst/>
                        </a:rPr>
                        <a:t>31 to 40</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12.7(8.4%)</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5.3(3.6%)</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11.7(7.8%)</a:t>
                      </a:r>
                      <a:endParaRPr lang="en-US" sz="1100">
                        <a:effectLst/>
                        <a:latin typeface="Calibri"/>
                        <a:ea typeface="Calibri"/>
                        <a:cs typeface="Times New Roman"/>
                      </a:endParaRPr>
                    </a:p>
                  </a:txBody>
                  <a:tcPr marL="67538" marR="67538" marT="0" marB="0"/>
                </a:tc>
                <a:tc>
                  <a:txBody>
                    <a:bodyPr/>
                    <a:lstStyle/>
                    <a:p>
                      <a:pPr marL="0" marR="0" algn="just">
                        <a:lnSpc>
                          <a:spcPct val="115000"/>
                        </a:lnSpc>
                        <a:spcBef>
                          <a:spcPts val="0"/>
                        </a:spcBef>
                        <a:spcAft>
                          <a:spcPts val="0"/>
                        </a:spcAft>
                      </a:pPr>
                      <a:r>
                        <a:rPr lang="en-US" sz="1200">
                          <a:effectLst/>
                        </a:rPr>
                        <a:t>6.3(4.2%)</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14.3(9.5%)</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3.8(2.5%)</a:t>
                      </a:r>
                      <a:endParaRPr lang="en-US" sz="1100">
                        <a:effectLst/>
                        <a:latin typeface="Calibri"/>
                        <a:ea typeface="Calibri"/>
                        <a:cs typeface="Times New Roman"/>
                      </a:endParaRPr>
                    </a:p>
                  </a:txBody>
                  <a:tcPr marL="67538" marR="67538" marT="0" marB="0"/>
                </a:tc>
                <a:extLst>
                  <a:ext uri="{0D108BD9-81ED-4DB2-BD59-A6C34878D82A}">
                    <a16:rowId xmlns:a16="http://schemas.microsoft.com/office/drawing/2014/main" val="10003"/>
                  </a:ext>
                </a:extLst>
              </a:tr>
              <a:tr h="212342">
                <a:tc vMerge="1">
                  <a:txBody>
                    <a:bodyPr/>
                    <a:lstStyle/>
                    <a:p>
                      <a:endParaRPr lang="en-US"/>
                    </a:p>
                  </a:txBody>
                  <a:tcPr/>
                </a:tc>
                <a:tc>
                  <a:txBody>
                    <a:bodyPr/>
                    <a:lstStyle/>
                    <a:p>
                      <a:pPr marL="0" marR="0" algn="l">
                        <a:lnSpc>
                          <a:spcPct val="115000"/>
                        </a:lnSpc>
                        <a:spcBef>
                          <a:spcPts val="0"/>
                        </a:spcBef>
                        <a:spcAft>
                          <a:spcPts val="0"/>
                        </a:spcAft>
                      </a:pPr>
                      <a:r>
                        <a:rPr lang="en-US" sz="1200">
                          <a:effectLst/>
                        </a:rPr>
                        <a:t>41 to 50</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40.9(27.3%)</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18(12.1%)</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34.8(23.2%)</a:t>
                      </a:r>
                      <a:endParaRPr lang="en-US" sz="1100">
                        <a:effectLst/>
                        <a:latin typeface="Calibri"/>
                        <a:ea typeface="Calibri"/>
                        <a:cs typeface="Times New Roman"/>
                      </a:endParaRPr>
                    </a:p>
                  </a:txBody>
                  <a:tcPr marL="67538" marR="67538" marT="0" marB="0"/>
                </a:tc>
                <a:tc>
                  <a:txBody>
                    <a:bodyPr/>
                    <a:lstStyle/>
                    <a:p>
                      <a:pPr marL="0" marR="0" algn="just">
                        <a:lnSpc>
                          <a:spcPct val="115000"/>
                        </a:lnSpc>
                        <a:spcBef>
                          <a:spcPts val="0"/>
                        </a:spcBef>
                        <a:spcAft>
                          <a:spcPts val="0"/>
                        </a:spcAft>
                      </a:pPr>
                      <a:r>
                        <a:rPr lang="en-US" sz="1200">
                          <a:effectLst/>
                        </a:rPr>
                        <a:t>24.2(16.1%)</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41.3(27.5%)</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17.8(11.8%)</a:t>
                      </a:r>
                      <a:endParaRPr lang="en-US" sz="1100">
                        <a:effectLst/>
                        <a:latin typeface="Calibri"/>
                        <a:ea typeface="Calibri"/>
                        <a:cs typeface="Times New Roman"/>
                      </a:endParaRPr>
                    </a:p>
                  </a:txBody>
                  <a:tcPr marL="67538" marR="67538" marT="0" marB="0"/>
                </a:tc>
                <a:extLst>
                  <a:ext uri="{0D108BD9-81ED-4DB2-BD59-A6C34878D82A}">
                    <a16:rowId xmlns:a16="http://schemas.microsoft.com/office/drawing/2014/main" val="10004"/>
                  </a:ext>
                </a:extLst>
              </a:tr>
              <a:tr h="212342">
                <a:tc vMerge="1">
                  <a:txBody>
                    <a:bodyPr/>
                    <a:lstStyle/>
                    <a:p>
                      <a:endParaRPr lang="en-US"/>
                    </a:p>
                  </a:txBody>
                  <a:tcPr/>
                </a:tc>
                <a:tc>
                  <a:txBody>
                    <a:bodyPr/>
                    <a:lstStyle/>
                    <a:p>
                      <a:pPr marL="0" marR="0" algn="l">
                        <a:lnSpc>
                          <a:spcPct val="115000"/>
                        </a:lnSpc>
                        <a:spcBef>
                          <a:spcPts val="0"/>
                        </a:spcBef>
                        <a:spcAft>
                          <a:spcPts val="0"/>
                        </a:spcAft>
                      </a:pPr>
                      <a:r>
                        <a:rPr lang="en-US" sz="1200">
                          <a:effectLst/>
                        </a:rPr>
                        <a:t>&gt;50</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39(26.1%)</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27.9(18.6%)</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33.2(22.1%)</a:t>
                      </a:r>
                      <a:endParaRPr lang="en-US" sz="1100">
                        <a:effectLst/>
                        <a:latin typeface="Calibri"/>
                        <a:ea typeface="Calibri"/>
                        <a:cs typeface="Times New Roman"/>
                      </a:endParaRPr>
                    </a:p>
                  </a:txBody>
                  <a:tcPr marL="67538" marR="67538" marT="0" marB="0"/>
                </a:tc>
                <a:tc>
                  <a:txBody>
                    <a:bodyPr/>
                    <a:lstStyle/>
                    <a:p>
                      <a:pPr marL="0" marR="0" algn="just">
                        <a:lnSpc>
                          <a:spcPct val="115000"/>
                        </a:lnSpc>
                        <a:spcBef>
                          <a:spcPts val="0"/>
                        </a:spcBef>
                        <a:spcAft>
                          <a:spcPts val="0"/>
                        </a:spcAft>
                      </a:pPr>
                      <a:r>
                        <a:rPr lang="en-US" sz="1200">
                          <a:effectLst/>
                        </a:rPr>
                        <a:t>33.8(22.5%)</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43.8(29.2%)</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23.3(15.5%)</a:t>
                      </a:r>
                      <a:endParaRPr lang="en-US" sz="1100">
                        <a:effectLst/>
                        <a:latin typeface="Calibri"/>
                        <a:ea typeface="Calibri"/>
                        <a:cs typeface="Times New Roman"/>
                      </a:endParaRPr>
                    </a:p>
                  </a:txBody>
                  <a:tcPr marL="67538" marR="67538" marT="0" marB="0"/>
                </a:tc>
                <a:extLst>
                  <a:ext uri="{0D108BD9-81ED-4DB2-BD59-A6C34878D82A}">
                    <a16:rowId xmlns:a16="http://schemas.microsoft.com/office/drawing/2014/main" val="10005"/>
                  </a:ext>
                </a:extLst>
              </a:tr>
              <a:tr h="212342">
                <a:tc>
                  <a:txBody>
                    <a:bodyPr/>
                    <a:lstStyle/>
                    <a:p>
                      <a:pPr marL="0" marR="0" algn="l">
                        <a:lnSpc>
                          <a:spcPct val="115000"/>
                        </a:lnSpc>
                        <a:spcBef>
                          <a:spcPts val="0"/>
                        </a:spcBef>
                        <a:spcAft>
                          <a:spcPts val="0"/>
                        </a:spcAft>
                      </a:pPr>
                      <a:r>
                        <a:rPr lang="en-US" sz="1200">
                          <a:effectLst/>
                          <a:sym typeface="Symbol"/>
                        </a:rPr>
                        <a:t></a:t>
                      </a:r>
                      <a:r>
                        <a:rPr lang="en-US" sz="1200" baseline="30000">
                          <a:effectLst/>
                        </a:rPr>
                        <a:t>2</a:t>
                      </a:r>
                      <a:r>
                        <a:rPr lang="en-US" sz="1200">
                          <a:effectLst/>
                        </a:rPr>
                        <a:t> value</a:t>
                      </a:r>
                      <a:endParaRPr lang="en-US" sz="1100">
                        <a:effectLst/>
                        <a:latin typeface="Calibri"/>
                        <a:ea typeface="Calibri"/>
                        <a:cs typeface="Times New Roman"/>
                      </a:endParaRPr>
                    </a:p>
                  </a:txBody>
                  <a:tcPr marL="67538" marR="67538" marT="0" marB="0"/>
                </a:tc>
                <a:tc>
                  <a:txBody>
                    <a:bodyPr/>
                    <a:lstStyle/>
                    <a:p>
                      <a:pPr marL="0" marR="0" algn="just">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tc>
                  <a:txBody>
                    <a:bodyPr/>
                    <a:lstStyle/>
                    <a:p>
                      <a:pPr marL="0" marR="0" algn="just">
                        <a:lnSpc>
                          <a:spcPct val="115000"/>
                        </a:lnSpc>
                        <a:spcBef>
                          <a:spcPts val="0"/>
                        </a:spcBef>
                        <a:spcAft>
                          <a:spcPts val="0"/>
                        </a:spcAft>
                      </a:pPr>
                      <a:r>
                        <a:rPr lang="en-US" sz="1200">
                          <a:effectLst/>
                        </a:rPr>
                        <a:t> 18.2</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22.4</a:t>
                      </a:r>
                      <a:endParaRPr lang="en-US" sz="1100">
                        <a:effectLst/>
                        <a:latin typeface="Calibri"/>
                        <a:ea typeface="Calibri"/>
                        <a:cs typeface="Times New Roman"/>
                      </a:endParaRPr>
                    </a:p>
                  </a:txBody>
                  <a:tcPr marL="67538" marR="67538" marT="0" marB="0"/>
                </a:tc>
                <a:tc>
                  <a:txBody>
                    <a:bodyPr/>
                    <a:lstStyle/>
                    <a:p>
                      <a:pPr marL="0" marR="0" algn="just">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14</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extLst>
                  <a:ext uri="{0D108BD9-81ED-4DB2-BD59-A6C34878D82A}">
                    <a16:rowId xmlns:a16="http://schemas.microsoft.com/office/drawing/2014/main" val="10006"/>
                  </a:ext>
                </a:extLst>
              </a:tr>
              <a:tr h="212342">
                <a:tc>
                  <a:txBody>
                    <a:bodyPr/>
                    <a:lstStyle/>
                    <a:p>
                      <a:pPr marL="0" marR="0" algn="l">
                        <a:lnSpc>
                          <a:spcPct val="115000"/>
                        </a:lnSpc>
                        <a:spcBef>
                          <a:spcPts val="0"/>
                        </a:spcBef>
                        <a:spcAft>
                          <a:spcPts val="0"/>
                        </a:spcAft>
                      </a:pPr>
                      <a:r>
                        <a:rPr lang="en-US" sz="1200">
                          <a:effectLst/>
                        </a:rPr>
                        <a:t>P value</a:t>
                      </a:r>
                      <a:endParaRPr lang="en-US" sz="1100">
                        <a:effectLst/>
                        <a:latin typeface="Calibri"/>
                        <a:ea typeface="Calibri"/>
                        <a:cs typeface="Times New Roman"/>
                      </a:endParaRPr>
                    </a:p>
                  </a:txBody>
                  <a:tcPr marL="67538" marR="67538" marT="0" marB="0"/>
                </a:tc>
                <a:tc>
                  <a:txBody>
                    <a:bodyPr/>
                    <a:lstStyle/>
                    <a:p>
                      <a:pPr marL="0" marR="0" algn="just">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tc>
                  <a:txBody>
                    <a:bodyPr/>
                    <a:lstStyle/>
                    <a:p>
                      <a:pPr marL="0" marR="0" algn="just">
                        <a:lnSpc>
                          <a:spcPct val="115000"/>
                        </a:lnSpc>
                        <a:spcBef>
                          <a:spcPts val="0"/>
                        </a:spcBef>
                        <a:spcAft>
                          <a:spcPts val="0"/>
                        </a:spcAft>
                      </a:pPr>
                      <a:r>
                        <a:rPr lang="en-US" sz="1200">
                          <a:effectLst/>
                        </a:rPr>
                        <a:t>  0.0004</a:t>
                      </a:r>
                      <a:r>
                        <a:rPr lang="en-US" sz="1200" baseline="30000">
                          <a:effectLst/>
                        </a:rPr>
                        <a:t>*</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0.0001</a:t>
                      </a:r>
                      <a:r>
                        <a:rPr lang="en-US" sz="1200" baseline="30000">
                          <a:effectLst/>
                        </a:rPr>
                        <a:t>*</a:t>
                      </a:r>
                      <a:endParaRPr lang="en-US" sz="1100">
                        <a:effectLst/>
                        <a:latin typeface="Calibri"/>
                        <a:ea typeface="Calibri"/>
                        <a:cs typeface="Times New Roman"/>
                      </a:endParaRPr>
                    </a:p>
                  </a:txBody>
                  <a:tcPr marL="67538" marR="67538" marT="0" marB="0"/>
                </a:tc>
                <a:tc>
                  <a:txBody>
                    <a:bodyPr/>
                    <a:lstStyle/>
                    <a:p>
                      <a:pPr marL="0" marR="0" algn="just">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0.003</a:t>
                      </a:r>
                      <a:r>
                        <a:rPr lang="en-US" sz="1200" baseline="30000">
                          <a:effectLst/>
                        </a:rPr>
                        <a:t>*</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dirty="0">
                          <a:effectLst/>
                        </a:rPr>
                        <a:t> </a:t>
                      </a:r>
                      <a:endParaRPr lang="en-US" sz="1100" dirty="0">
                        <a:effectLst/>
                        <a:latin typeface="Calibri"/>
                        <a:ea typeface="Calibri"/>
                        <a:cs typeface="Times New Roman"/>
                      </a:endParaRPr>
                    </a:p>
                  </a:txBody>
                  <a:tcPr marL="67538" marR="67538" marT="0" marB="0"/>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39152912"/>
              </p:ext>
            </p:extLst>
          </p:nvPr>
        </p:nvGraphicFramePr>
        <p:xfrm>
          <a:off x="76200" y="2438400"/>
          <a:ext cx="8915399" cy="838200"/>
        </p:xfrm>
        <a:graphic>
          <a:graphicData uri="http://schemas.openxmlformats.org/drawingml/2006/table">
            <a:tbl>
              <a:tblPr firstRow="1" firstCol="1" bandRow="1">
                <a:tableStyleId>{5C22544A-7EE6-4342-B048-85BDC9FD1C3A}</a:tableStyleId>
              </a:tblPr>
              <a:tblGrid>
                <a:gridCol w="1147290">
                  <a:extLst>
                    <a:ext uri="{9D8B030D-6E8A-4147-A177-3AD203B41FA5}">
                      <a16:colId xmlns:a16="http://schemas.microsoft.com/office/drawing/2014/main" val="20000"/>
                    </a:ext>
                  </a:extLst>
                </a:gridCol>
                <a:gridCol w="1135339">
                  <a:extLst>
                    <a:ext uri="{9D8B030D-6E8A-4147-A177-3AD203B41FA5}">
                      <a16:colId xmlns:a16="http://schemas.microsoft.com/office/drawing/2014/main" val="20001"/>
                    </a:ext>
                  </a:extLst>
                </a:gridCol>
                <a:gridCol w="1195094">
                  <a:extLst>
                    <a:ext uri="{9D8B030D-6E8A-4147-A177-3AD203B41FA5}">
                      <a16:colId xmlns:a16="http://schemas.microsoft.com/office/drawing/2014/main" val="20002"/>
                    </a:ext>
                  </a:extLst>
                </a:gridCol>
                <a:gridCol w="1195094">
                  <a:extLst>
                    <a:ext uri="{9D8B030D-6E8A-4147-A177-3AD203B41FA5}">
                      <a16:colId xmlns:a16="http://schemas.microsoft.com/office/drawing/2014/main" val="20003"/>
                    </a:ext>
                  </a:extLst>
                </a:gridCol>
                <a:gridCol w="1075584">
                  <a:extLst>
                    <a:ext uri="{9D8B030D-6E8A-4147-A177-3AD203B41FA5}">
                      <a16:colId xmlns:a16="http://schemas.microsoft.com/office/drawing/2014/main" val="20004"/>
                    </a:ext>
                  </a:extLst>
                </a:gridCol>
                <a:gridCol w="1075584">
                  <a:extLst>
                    <a:ext uri="{9D8B030D-6E8A-4147-A177-3AD203B41FA5}">
                      <a16:colId xmlns:a16="http://schemas.microsoft.com/office/drawing/2014/main" val="20005"/>
                    </a:ext>
                  </a:extLst>
                </a:gridCol>
                <a:gridCol w="1075584">
                  <a:extLst>
                    <a:ext uri="{9D8B030D-6E8A-4147-A177-3AD203B41FA5}">
                      <a16:colId xmlns:a16="http://schemas.microsoft.com/office/drawing/2014/main" val="20006"/>
                    </a:ext>
                  </a:extLst>
                </a:gridCol>
                <a:gridCol w="1015830">
                  <a:extLst>
                    <a:ext uri="{9D8B030D-6E8A-4147-A177-3AD203B41FA5}">
                      <a16:colId xmlns:a16="http://schemas.microsoft.com/office/drawing/2014/main" val="20007"/>
                    </a:ext>
                  </a:extLst>
                </a:gridCol>
              </a:tblGrid>
              <a:tr h="209550">
                <a:tc rowSpan="2">
                  <a:txBody>
                    <a:bodyPr/>
                    <a:lstStyle/>
                    <a:p>
                      <a:pPr marL="0" marR="0" algn="l">
                        <a:lnSpc>
                          <a:spcPct val="115000"/>
                        </a:lnSpc>
                        <a:spcBef>
                          <a:spcPts val="0"/>
                        </a:spcBef>
                        <a:spcAft>
                          <a:spcPts val="0"/>
                        </a:spcAft>
                      </a:pPr>
                      <a:r>
                        <a:rPr lang="en-US" sz="1200" dirty="0">
                          <a:effectLst/>
                        </a:rPr>
                        <a:t>Gender</a:t>
                      </a:r>
                      <a:endParaRPr lang="en-US" sz="1100" dirty="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Male</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93 (62.1%)</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51.9 (34.6%)</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80.7 (53.8%)</a:t>
                      </a:r>
                      <a:endParaRPr lang="en-US" sz="1100">
                        <a:effectLst/>
                        <a:latin typeface="Calibri"/>
                        <a:ea typeface="Calibri"/>
                        <a:cs typeface="Times New Roman"/>
                      </a:endParaRPr>
                    </a:p>
                  </a:txBody>
                  <a:tcPr marL="67538" marR="67538" marT="0" marB="0"/>
                </a:tc>
                <a:tc>
                  <a:txBody>
                    <a:bodyPr/>
                    <a:lstStyle/>
                    <a:p>
                      <a:pPr marL="0" marR="0" algn="just">
                        <a:lnSpc>
                          <a:spcPct val="115000"/>
                        </a:lnSpc>
                        <a:spcBef>
                          <a:spcPts val="0"/>
                        </a:spcBef>
                        <a:spcAft>
                          <a:spcPts val="0"/>
                        </a:spcAft>
                      </a:pPr>
                      <a:r>
                        <a:rPr lang="en-US" sz="1200">
                          <a:effectLst/>
                        </a:rPr>
                        <a:t>64.3(42.9%)</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100.3(66.8%)</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44.8(29.8%)</a:t>
                      </a:r>
                      <a:endParaRPr lang="en-US" sz="1100">
                        <a:effectLst/>
                        <a:latin typeface="Calibri"/>
                        <a:ea typeface="Calibri"/>
                        <a:cs typeface="Times New Roman"/>
                      </a:endParaRPr>
                    </a:p>
                  </a:txBody>
                  <a:tcPr marL="67538" marR="67538" marT="0" marB="0"/>
                </a:tc>
                <a:extLst>
                  <a:ext uri="{0D108BD9-81ED-4DB2-BD59-A6C34878D82A}">
                    <a16:rowId xmlns:a16="http://schemas.microsoft.com/office/drawing/2014/main" val="10000"/>
                  </a:ext>
                </a:extLst>
              </a:tr>
              <a:tr h="209550">
                <a:tc vMerge="1">
                  <a:txBody>
                    <a:bodyPr/>
                    <a:lstStyle/>
                    <a:p>
                      <a:endParaRPr lang="en-US"/>
                    </a:p>
                  </a:txBody>
                  <a:tcPr/>
                </a:tc>
                <a:tc>
                  <a:txBody>
                    <a:bodyPr/>
                    <a:lstStyle/>
                    <a:p>
                      <a:pPr marL="0" marR="0" algn="l">
                        <a:lnSpc>
                          <a:spcPct val="115000"/>
                        </a:lnSpc>
                        <a:spcBef>
                          <a:spcPts val="0"/>
                        </a:spcBef>
                        <a:spcAft>
                          <a:spcPts val="0"/>
                        </a:spcAft>
                      </a:pPr>
                      <a:r>
                        <a:rPr lang="en-US" sz="1200">
                          <a:effectLst/>
                        </a:rPr>
                        <a:t>Female</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3.1 (2.1%)</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1.9 (1.3%)</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1.3 (0.9%)</a:t>
                      </a:r>
                      <a:endParaRPr lang="en-US" sz="1100">
                        <a:effectLst/>
                        <a:latin typeface="Calibri"/>
                        <a:ea typeface="Calibri"/>
                        <a:cs typeface="Times New Roman"/>
                      </a:endParaRPr>
                    </a:p>
                  </a:txBody>
                  <a:tcPr marL="67538" marR="67538" marT="0" marB="0"/>
                </a:tc>
                <a:tc>
                  <a:txBody>
                    <a:bodyPr/>
                    <a:lstStyle/>
                    <a:p>
                      <a:pPr marL="0" marR="0" algn="just">
                        <a:lnSpc>
                          <a:spcPct val="115000"/>
                        </a:lnSpc>
                        <a:spcBef>
                          <a:spcPts val="0"/>
                        </a:spcBef>
                        <a:spcAft>
                          <a:spcPts val="0"/>
                        </a:spcAft>
                      </a:pPr>
                      <a:r>
                        <a:rPr lang="en-US" sz="1200">
                          <a:effectLst/>
                        </a:rPr>
                        <a:t>3.7(2.4%)</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2.4(1.6%)</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2.6(1.8%)</a:t>
                      </a:r>
                      <a:endParaRPr lang="en-US" sz="1100">
                        <a:effectLst/>
                        <a:latin typeface="Calibri"/>
                        <a:ea typeface="Calibri"/>
                        <a:cs typeface="Times New Roman"/>
                      </a:endParaRPr>
                    </a:p>
                  </a:txBody>
                  <a:tcPr marL="67538" marR="67538" marT="0" marB="0"/>
                </a:tc>
                <a:extLst>
                  <a:ext uri="{0D108BD9-81ED-4DB2-BD59-A6C34878D82A}">
                    <a16:rowId xmlns:a16="http://schemas.microsoft.com/office/drawing/2014/main" val="10001"/>
                  </a:ext>
                </a:extLst>
              </a:tr>
              <a:tr h="209550">
                <a:tc>
                  <a:txBody>
                    <a:bodyPr/>
                    <a:lstStyle/>
                    <a:p>
                      <a:pPr marL="0" marR="0" algn="l">
                        <a:lnSpc>
                          <a:spcPct val="115000"/>
                        </a:lnSpc>
                        <a:spcBef>
                          <a:spcPts val="0"/>
                        </a:spcBef>
                        <a:spcAft>
                          <a:spcPts val="0"/>
                        </a:spcAft>
                      </a:pPr>
                      <a:r>
                        <a:rPr lang="en-US" sz="1200">
                          <a:effectLst/>
                          <a:sym typeface="Symbol"/>
                        </a:rPr>
                        <a:t></a:t>
                      </a:r>
                      <a:r>
                        <a:rPr lang="en-US" sz="1200" baseline="30000">
                          <a:effectLst/>
                        </a:rPr>
                        <a:t>2</a:t>
                      </a:r>
                      <a:r>
                        <a:rPr lang="en-US" sz="1200">
                          <a:effectLst/>
                        </a:rPr>
                        <a:t> value</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   0.1</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14.7</a:t>
                      </a:r>
                      <a:endParaRPr lang="en-US" sz="1100">
                        <a:effectLst/>
                        <a:latin typeface="Calibri"/>
                        <a:ea typeface="Calibri"/>
                        <a:cs typeface="Times New Roman"/>
                      </a:endParaRPr>
                    </a:p>
                  </a:txBody>
                  <a:tcPr marL="67538" marR="67538" marT="0" marB="0"/>
                </a:tc>
                <a:tc>
                  <a:txBody>
                    <a:bodyPr/>
                    <a:lstStyle/>
                    <a:p>
                      <a:pPr marL="0" marR="0" algn="just">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8.4</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extLst>
                  <a:ext uri="{0D108BD9-81ED-4DB2-BD59-A6C34878D82A}">
                    <a16:rowId xmlns:a16="http://schemas.microsoft.com/office/drawing/2014/main" val="10002"/>
                  </a:ext>
                </a:extLst>
              </a:tr>
              <a:tr h="209550">
                <a:tc>
                  <a:txBody>
                    <a:bodyPr/>
                    <a:lstStyle/>
                    <a:p>
                      <a:pPr marL="0" marR="0" algn="l">
                        <a:lnSpc>
                          <a:spcPct val="115000"/>
                        </a:lnSpc>
                        <a:spcBef>
                          <a:spcPts val="0"/>
                        </a:spcBef>
                        <a:spcAft>
                          <a:spcPts val="0"/>
                        </a:spcAft>
                      </a:pPr>
                      <a:r>
                        <a:rPr lang="en-US" sz="1200">
                          <a:effectLst/>
                        </a:rPr>
                        <a:t>P value</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dirty="0">
                          <a:effectLst/>
                        </a:rPr>
                        <a:t>   0.78</a:t>
                      </a:r>
                      <a:endParaRPr lang="en-US" sz="1100" dirty="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0.0001</a:t>
                      </a:r>
                      <a:r>
                        <a:rPr lang="en-US" sz="1200" baseline="30000">
                          <a:effectLst/>
                        </a:rPr>
                        <a:t>*</a:t>
                      </a:r>
                      <a:endParaRPr lang="en-US" sz="1100">
                        <a:effectLst/>
                        <a:latin typeface="Calibri"/>
                        <a:ea typeface="Calibri"/>
                        <a:cs typeface="Times New Roman"/>
                      </a:endParaRPr>
                    </a:p>
                  </a:txBody>
                  <a:tcPr marL="67538" marR="67538" marT="0" marB="0"/>
                </a:tc>
                <a:tc>
                  <a:txBody>
                    <a:bodyPr/>
                    <a:lstStyle/>
                    <a:p>
                      <a:pPr marL="0" marR="0" algn="just">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0.004</a:t>
                      </a:r>
                      <a:r>
                        <a:rPr lang="en-US" sz="1200" baseline="30000">
                          <a:effectLst/>
                        </a:rPr>
                        <a:t>*</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dirty="0">
                          <a:effectLst/>
                        </a:rPr>
                        <a:t> </a:t>
                      </a:r>
                      <a:endParaRPr lang="en-US" sz="1100" dirty="0">
                        <a:effectLst/>
                        <a:latin typeface="Calibri"/>
                        <a:ea typeface="Calibri"/>
                        <a:cs typeface="Times New Roman"/>
                      </a:endParaRPr>
                    </a:p>
                  </a:txBody>
                  <a:tcPr marL="67538" marR="67538" marT="0" marB="0"/>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69295048"/>
              </p:ext>
            </p:extLst>
          </p:nvPr>
        </p:nvGraphicFramePr>
        <p:xfrm>
          <a:off x="76200" y="3276600"/>
          <a:ext cx="8915399" cy="1447803"/>
        </p:xfrm>
        <a:graphic>
          <a:graphicData uri="http://schemas.openxmlformats.org/drawingml/2006/table">
            <a:tbl>
              <a:tblPr firstRow="1" firstCol="1" bandRow="1">
                <a:tableStyleId>{5C22544A-7EE6-4342-B048-85BDC9FD1C3A}</a:tableStyleId>
              </a:tblPr>
              <a:tblGrid>
                <a:gridCol w="1147290">
                  <a:extLst>
                    <a:ext uri="{9D8B030D-6E8A-4147-A177-3AD203B41FA5}">
                      <a16:colId xmlns:a16="http://schemas.microsoft.com/office/drawing/2014/main" val="20000"/>
                    </a:ext>
                  </a:extLst>
                </a:gridCol>
                <a:gridCol w="1135339">
                  <a:extLst>
                    <a:ext uri="{9D8B030D-6E8A-4147-A177-3AD203B41FA5}">
                      <a16:colId xmlns:a16="http://schemas.microsoft.com/office/drawing/2014/main" val="20001"/>
                    </a:ext>
                  </a:extLst>
                </a:gridCol>
                <a:gridCol w="1195094">
                  <a:extLst>
                    <a:ext uri="{9D8B030D-6E8A-4147-A177-3AD203B41FA5}">
                      <a16:colId xmlns:a16="http://schemas.microsoft.com/office/drawing/2014/main" val="20002"/>
                    </a:ext>
                  </a:extLst>
                </a:gridCol>
                <a:gridCol w="1195094">
                  <a:extLst>
                    <a:ext uri="{9D8B030D-6E8A-4147-A177-3AD203B41FA5}">
                      <a16:colId xmlns:a16="http://schemas.microsoft.com/office/drawing/2014/main" val="20003"/>
                    </a:ext>
                  </a:extLst>
                </a:gridCol>
                <a:gridCol w="1075584">
                  <a:extLst>
                    <a:ext uri="{9D8B030D-6E8A-4147-A177-3AD203B41FA5}">
                      <a16:colId xmlns:a16="http://schemas.microsoft.com/office/drawing/2014/main" val="20004"/>
                    </a:ext>
                  </a:extLst>
                </a:gridCol>
                <a:gridCol w="1075584">
                  <a:extLst>
                    <a:ext uri="{9D8B030D-6E8A-4147-A177-3AD203B41FA5}">
                      <a16:colId xmlns:a16="http://schemas.microsoft.com/office/drawing/2014/main" val="20005"/>
                    </a:ext>
                  </a:extLst>
                </a:gridCol>
                <a:gridCol w="1075584">
                  <a:extLst>
                    <a:ext uri="{9D8B030D-6E8A-4147-A177-3AD203B41FA5}">
                      <a16:colId xmlns:a16="http://schemas.microsoft.com/office/drawing/2014/main" val="20006"/>
                    </a:ext>
                  </a:extLst>
                </a:gridCol>
                <a:gridCol w="1015830">
                  <a:extLst>
                    <a:ext uri="{9D8B030D-6E8A-4147-A177-3AD203B41FA5}">
                      <a16:colId xmlns:a16="http://schemas.microsoft.com/office/drawing/2014/main" val="20007"/>
                    </a:ext>
                  </a:extLst>
                </a:gridCol>
              </a:tblGrid>
              <a:tr h="206829">
                <a:tc rowSpan="5">
                  <a:txBody>
                    <a:bodyPr/>
                    <a:lstStyle/>
                    <a:p>
                      <a:pPr marL="0" marR="0" algn="l">
                        <a:lnSpc>
                          <a:spcPct val="115000"/>
                        </a:lnSpc>
                        <a:spcBef>
                          <a:spcPts val="0"/>
                        </a:spcBef>
                        <a:spcAft>
                          <a:spcPts val="0"/>
                        </a:spcAft>
                      </a:pPr>
                      <a:r>
                        <a:rPr lang="en-US" sz="1200" dirty="0">
                          <a:effectLst/>
                        </a:rPr>
                        <a:t>Education</a:t>
                      </a:r>
                      <a:endParaRPr lang="en-US" sz="1100" dirty="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No education</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26.2(17.5%)</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16.8(11.2%)</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21(14%)</a:t>
                      </a:r>
                      <a:endParaRPr lang="en-US" sz="1100">
                        <a:effectLst/>
                        <a:latin typeface="Calibri"/>
                        <a:ea typeface="Calibri"/>
                        <a:cs typeface="Times New Roman"/>
                      </a:endParaRPr>
                    </a:p>
                  </a:txBody>
                  <a:tcPr marL="67538" marR="67538" marT="0" marB="0"/>
                </a:tc>
                <a:tc>
                  <a:txBody>
                    <a:bodyPr/>
                    <a:lstStyle/>
                    <a:p>
                      <a:pPr marL="0" marR="0" algn="just">
                        <a:lnSpc>
                          <a:spcPct val="115000"/>
                        </a:lnSpc>
                        <a:spcBef>
                          <a:spcPts val="0"/>
                        </a:spcBef>
                        <a:spcAft>
                          <a:spcPts val="0"/>
                        </a:spcAft>
                      </a:pPr>
                      <a:r>
                        <a:rPr lang="en-US" sz="1200">
                          <a:effectLst/>
                        </a:rPr>
                        <a:t>22(14.7%)</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27.5(18.3%)</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15.5(10.3%)</a:t>
                      </a:r>
                      <a:endParaRPr lang="en-US" sz="1100">
                        <a:effectLst/>
                        <a:latin typeface="Calibri"/>
                        <a:ea typeface="Calibri"/>
                        <a:cs typeface="Times New Roman"/>
                      </a:endParaRPr>
                    </a:p>
                  </a:txBody>
                  <a:tcPr marL="67538" marR="67538" marT="0" marB="0"/>
                </a:tc>
                <a:extLst>
                  <a:ext uri="{0D108BD9-81ED-4DB2-BD59-A6C34878D82A}">
                    <a16:rowId xmlns:a16="http://schemas.microsoft.com/office/drawing/2014/main" val="10000"/>
                  </a:ext>
                </a:extLst>
              </a:tr>
              <a:tr h="206829">
                <a:tc vMerge="1">
                  <a:txBody>
                    <a:bodyPr/>
                    <a:lstStyle/>
                    <a:p>
                      <a:endParaRPr lang="en-US"/>
                    </a:p>
                  </a:txBody>
                  <a:tcPr/>
                </a:tc>
                <a:tc>
                  <a:txBody>
                    <a:bodyPr/>
                    <a:lstStyle/>
                    <a:p>
                      <a:pPr marL="0" marR="0" algn="l">
                        <a:lnSpc>
                          <a:spcPct val="115000"/>
                        </a:lnSpc>
                        <a:spcBef>
                          <a:spcPts val="0"/>
                        </a:spcBef>
                        <a:spcAft>
                          <a:spcPts val="0"/>
                        </a:spcAft>
                      </a:pPr>
                      <a:r>
                        <a:rPr lang="en-US" sz="1200">
                          <a:effectLst/>
                        </a:rPr>
                        <a:t>Non-formal</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10.7(7.1%)</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5.3(3.6%)</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11.7(7.8%)</a:t>
                      </a:r>
                      <a:endParaRPr lang="en-US" sz="1100">
                        <a:effectLst/>
                        <a:latin typeface="Calibri"/>
                        <a:ea typeface="Calibri"/>
                        <a:cs typeface="Times New Roman"/>
                      </a:endParaRPr>
                    </a:p>
                  </a:txBody>
                  <a:tcPr marL="67538" marR="67538" marT="0" marB="0"/>
                </a:tc>
                <a:tc>
                  <a:txBody>
                    <a:bodyPr/>
                    <a:lstStyle/>
                    <a:p>
                      <a:pPr marL="0" marR="0" algn="just">
                        <a:lnSpc>
                          <a:spcPct val="115000"/>
                        </a:lnSpc>
                        <a:spcBef>
                          <a:spcPts val="0"/>
                        </a:spcBef>
                        <a:spcAft>
                          <a:spcPts val="0"/>
                        </a:spcAft>
                      </a:pPr>
                      <a:r>
                        <a:rPr lang="en-US" sz="1200">
                          <a:effectLst/>
                        </a:rPr>
                        <a:t>4.3(2.9%)</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12.4(8.3%)</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3.6(2.4%)</a:t>
                      </a:r>
                      <a:endParaRPr lang="en-US" sz="1100">
                        <a:effectLst/>
                        <a:latin typeface="Calibri"/>
                        <a:ea typeface="Calibri"/>
                        <a:cs typeface="Times New Roman"/>
                      </a:endParaRPr>
                    </a:p>
                  </a:txBody>
                  <a:tcPr marL="67538" marR="67538" marT="0" marB="0"/>
                </a:tc>
                <a:extLst>
                  <a:ext uri="{0D108BD9-81ED-4DB2-BD59-A6C34878D82A}">
                    <a16:rowId xmlns:a16="http://schemas.microsoft.com/office/drawing/2014/main" val="10001"/>
                  </a:ext>
                </a:extLst>
              </a:tr>
              <a:tr h="206829">
                <a:tc vMerge="1">
                  <a:txBody>
                    <a:bodyPr/>
                    <a:lstStyle/>
                    <a:p>
                      <a:endParaRPr lang="en-US"/>
                    </a:p>
                  </a:txBody>
                  <a:tcPr/>
                </a:tc>
                <a:tc>
                  <a:txBody>
                    <a:bodyPr/>
                    <a:lstStyle/>
                    <a:p>
                      <a:pPr marL="0" marR="0" algn="l">
                        <a:lnSpc>
                          <a:spcPct val="115000"/>
                        </a:lnSpc>
                        <a:spcBef>
                          <a:spcPts val="0"/>
                        </a:spcBef>
                        <a:spcAft>
                          <a:spcPts val="0"/>
                        </a:spcAft>
                      </a:pPr>
                      <a:r>
                        <a:rPr lang="en-US" sz="1200">
                          <a:effectLst/>
                        </a:rPr>
                        <a:t>Primary</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33.1(22.1%)</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18.9(12.6%)</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26(17.3%)</a:t>
                      </a:r>
                      <a:endParaRPr lang="en-US" sz="1100">
                        <a:effectLst/>
                        <a:latin typeface="Calibri"/>
                        <a:ea typeface="Calibri"/>
                        <a:cs typeface="Times New Roman"/>
                      </a:endParaRPr>
                    </a:p>
                  </a:txBody>
                  <a:tcPr marL="67538" marR="67538" marT="0" marB="0"/>
                </a:tc>
                <a:tc>
                  <a:txBody>
                    <a:bodyPr/>
                    <a:lstStyle/>
                    <a:p>
                      <a:pPr marL="0" marR="0" algn="just">
                        <a:lnSpc>
                          <a:spcPct val="115000"/>
                        </a:lnSpc>
                        <a:spcBef>
                          <a:spcPts val="0"/>
                        </a:spcBef>
                        <a:spcAft>
                          <a:spcPts val="0"/>
                        </a:spcAft>
                      </a:pPr>
                      <a:r>
                        <a:rPr lang="en-US" sz="1200">
                          <a:effectLst/>
                        </a:rPr>
                        <a:t>26(17.3%)</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34.6(23.1%)</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17.4(11.6%)</a:t>
                      </a:r>
                      <a:endParaRPr lang="en-US" sz="1100">
                        <a:effectLst/>
                        <a:latin typeface="Calibri"/>
                        <a:ea typeface="Calibri"/>
                        <a:cs typeface="Times New Roman"/>
                      </a:endParaRPr>
                    </a:p>
                  </a:txBody>
                  <a:tcPr marL="67538" marR="67538" marT="0" marB="0"/>
                </a:tc>
                <a:extLst>
                  <a:ext uri="{0D108BD9-81ED-4DB2-BD59-A6C34878D82A}">
                    <a16:rowId xmlns:a16="http://schemas.microsoft.com/office/drawing/2014/main" val="10002"/>
                  </a:ext>
                </a:extLst>
              </a:tr>
              <a:tr h="206829">
                <a:tc vMerge="1">
                  <a:txBody>
                    <a:bodyPr/>
                    <a:lstStyle/>
                    <a:p>
                      <a:endParaRPr lang="en-US"/>
                    </a:p>
                  </a:txBody>
                  <a:tcPr/>
                </a:tc>
                <a:tc>
                  <a:txBody>
                    <a:bodyPr/>
                    <a:lstStyle/>
                    <a:p>
                      <a:pPr marL="0" marR="0" algn="l">
                        <a:lnSpc>
                          <a:spcPct val="115000"/>
                        </a:lnSpc>
                        <a:spcBef>
                          <a:spcPts val="0"/>
                        </a:spcBef>
                        <a:spcAft>
                          <a:spcPts val="0"/>
                        </a:spcAft>
                      </a:pPr>
                      <a:r>
                        <a:rPr lang="en-US" sz="1200">
                          <a:effectLst/>
                        </a:rPr>
                        <a:t>Secondary</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22.4(15%)</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10.6(7%)</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20(13.3%)</a:t>
                      </a:r>
                      <a:endParaRPr lang="en-US" sz="1100">
                        <a:effectLst/>
                        <a:latin typeface="Calibri"/>
                        <a:ea typeface="Calibri"/>
                        <a:cs typeface="Times New Roman"/>
                      </a:endParaRPr>
                    </a:p>
                  </a:txBody>
                  <a:tcPr marL="67538" marR="67538" marT="0" marB="0"/>
                </a:tc>
                <a:tc>
                  <a:txBody>
                    <a:bodyPr/>
                    <a:lstStyle/>
                    <a:p>
                      <a:pPr marL="0" marR="0" algn="just">
                        <a:lnSpc>
                          <a:spcPct val="115000"/>
                        </a:lnSpc>
                        <a:spcBef>
                          <a:spcPts val="0"/>
                        </a:spcBef>
                        <a:spcAft>
                          <a:spcPts val="0"/>
                        </a:spcAft>
                      </a:pPr>
                      <a:r>
                        <a:rPr lang="en-US" sz="1200">
                          <a:effectLst/>
                        </a:rPr>
                        <a:t>13(8.7%)</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24.1(16.1%)</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8.9(5.9%)</a:t>
                      </a:r>
                      <a:endParaRPr lang="en-US" sz="1100">
                        <a:effectLst/>
                        <a:latin typeface="Calibri"/>
                        <a:ea typeface="Calibri"/>
                        <a:cs typeface="Times New Roman"/>
                      </a:endParaRPr>
                    </a:p>
                  </a:txBody>
                  <a:tcPr marL="67538" marR="67538" marT="0" marB="0"/>
                </a:tc>
                <a:extLst>
                  <a:ext uri="{0D108BD9-81ED-4DB2-BD59-A6C34878D82A}">
                    <a16:rowId xmlns:a16="http://schemas.microsoft.com/office/drawing/2014/main" val="10003"/>
                  </a:ext>
                </a:extLst>
              </a:tr>
              <a:tr h="206829">
                <a:tc vMerge="1">
                  <a:txBody>
                    <a:bodyPr/>
                    <a:lstStyle/>
                    <a:p>
                      <a:endParaRPr lang="en-US"/>
                    </a:p>
                  </a:txBody>
                  <a:tcPr/>
                </a:tc>
                <a:tc>
                  <a:txBody>
                    <a:bodyPr/>
                    <a:lstStyle/>
                    <a:p>
                      <a:pPr marL="0" marR="0" algn="l">
                        <a:lnSpc>
                          <a:spcPct val="115000"/>
                        </a:lnSpc>
                        <a:spcBef>
                          <a:spcPts val="0"/>
                        </a:spcBef>
                        <a:spcAft>
                          <a:spcPts val="0"/>
                        </a:spcAft>
                      </a:pPr>
                      <a:r>
                        <a:rPr lang="en-US" sz="1200">
                          <a:effectLst/>
                        </a:rPr>
                        <a:t>Diploma</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3.8(2.5%)</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2.2(1.5%)</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3.3(2.2%)</a:t>
                      </a:r>
                      <a:endParaRPr lang="en-US" sz="1100">
                        <a:effectLst/>
                        <a:latin typeface="Calibri"/>
                        <a:ea typeface="Calibri"/>
                        <a:cs typeface="Times New Roman"/>
                      </a:endParaRPr>
                    </a:p>
                  </a:txBody>
                  <a:tcPr marL="67538" marR="67538" marT="0" marB="0"/>
                </a:tc>
                <a:tc>
                  <a:txBody>
                    <a:bodyPr/>
                    <a:lstStyle/>
                    <a:p>
                      <a:pPr marL="0" marR="0" algn="just">
                        <a:lnSpc>
                          <a:spcPct val="115000"/>
                        </a:lnSpc>
                        <a:spcBef>
                          <a:spcPts val="0"/>
                        </a:spcBef>
                        <a:spcAft>
                          <a:spcPts val="0"/>
                        </a:spcAft>
                      </a:pPr>
                      <a:r>
                        <a:rPr lang="en-US" sz="1200">
                          <a:effectLst/>
                        </a:rPr>
                        <a:t>2.7(1.8%)</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4 (2.7%)</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2(1.3%)</a:t>
                      </a:r>
                      <a:endParaRPr lang="en-US" sz="1100">
                        <a:effectLst/>
                        <a:latin typeface="Calibri"/>
                        <a:ea typeface="Calibri"/>
                        <a:cs typeface="Times New Roman"/>
                      </a:endParaRPr>
                    </a:p>
                  </a:txBody>
                  <a:tcPr marL="67538" marR="67538" marT="0" marB="0"/>
                </a:tc>
                <a:extLst>
                  <a:ext uri="{0D108BD9-81ED-4DB2-BD59-A6C34878D82A}">
                    <a16:rowId xmlns:a16="http://schemas.microsoft.com/office/drawing/2014/main" val="10004"/>
                  </a:ext>
                </a:extLst>
              </a:tr>
              <a:tr h="206829">
                <a:tc>
                  <a:txBody>
                    <a:bodyPr/>
                    <a:lstStyle/>
                    <a:p>
                      <a:pPr marL="0" marR="0" algn="l">
                        <a:lnSpc>
                          <a:spcPct val="115000"/>
                        </a:lnSpc>
                        <a:spcBef>
                          <a:spcPts val="0"/>
                        </a:spcBef>
                        <a:spcAft>
                          <a:spcPts val="0"/>
                        </a:spcAft>
                      </a:pPr>
                      <a:r>
                        <a:rPr lang="en-US" sz="1200">
                          <a:effectLst/>
                          <a:sym typeface="Symbol"/>
                        </a:rPr>
                        <a:t></a:t>
                      </a:r>
                      <a:r>
                        <a:rPr lang="en-US" sz="1200" baseline="30000">
                          <a:effectLst/>
                        </a:rPr>
                        <a:t>2</a:t>
                      </a:r>
                      <a:r>
                        <a:rPr lang="en-US" sz="1200">
                          <a:effectLst/>
                        </a:rPr>
                        <a:t> value</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   4.1</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33</a:t>
                      </a:r>
                      <a:endParaRPr lang="en-US" sz="1100">
                        <a:effectLst/>
                        <a:latin typeface="Calibri"/>
                        <a:ea typeface="Calibri"/>
                        <a:cs typeface="Times New Roman"/>
                      </a:endParaRPr>
                    </a:p>
                  </a:txBody>
                  <a:tcPr marL="67538" marR="67538" marT="0" marB="0"/>
                </a:tc>
                <a:tc>
                  <a:txBody>
                    <a:bodyPr/>
                    <a:lstStyle/>
                    <a:p>
                      <a:pPr marL="0" marR="0" algn="just">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11.3</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extLst>
                  <a:ext uri="{0D108BD9-81ED-4DB2-BD59-A6C34878D82A}">
                    <a16:rowId xmlns:a16="http://schemas.microsoft.com/office/drawing/2014/main" val="10005"/>
                  </a:ext>
                </a:extLst>
              </a:tr>
              <a:tr h="206829">
                <a:tc>
                  <a:txBody>
                    <a:bodyPr/>
                    <a:lstStyle/>
                    <a:p>
                      <a:pPr marL="0" marR="0" algn="l">
                        <a:lnSpc>
                          <a:spcPct val="115000"/>
                        </a:lnSpc>
                        <a:spcBef>
                          <a:spcPts val="0"/>
                        </a:spcBef>
                        <a:spcAft>
                          <a:spcPts val="0"/>
                        </a:spcAft>
                      </a:pPr>
                      <a:r>
                        <a:rPr lang="en-US" sz="1200">
                          <a:effectLst/>
                        </a:rPr>
                        <a:t>P value</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    0.4</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0.0001</a:t>
                      </a:r>
                      <a:r>
                        <a:rPr lang="en-US" sz="1200" baseline="30000">
                          <a:effectLst/>
                        </a:rPr>
                        <a:t>*</a:t>
                      </a:r>
                      <a:endParaRPr lang="en-US" sz="1100">
                        <a:effectLst/>
                        <a:latin typeface="Calibri"/>
                        <a:ea typeface="Calibri"/>
                        <a:cs typeface="Times New Roman"/>
                      </a:endParaRPr>
                    </a:p>
                  </a:txBody>
                  <a:tcPr marL="67538" marR="67538" marT="0" marB="0"/>
                </a:tc>
                <a:tc>
                  <a:txBody>
                    <a:bodyPr/>
                    <a:lstStyle/>
                    <a:p>
                      <a:pPr marL="0" marR="0" algn="just">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0.02</a:t>
                      </a:r>
                      <a:r>
                        <a:rPr lang="en-US" sz="1200" baseline="30000">
                          <a:effectLst/>
                        </a:rPr>
                        <a:t>*</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dirty="0">
                          <a:effectLst/>
                        </a:rPr>
                        <a:t> </a:t>
                      </a:r>
                      <a:endParaRPr lang="en-US" sz="1100" dirty="0">
                        <a:effectLst/>
                        <a:latin typeface="Calibri"/>
                        <a:ea typeface="Calibri"/>
                        <a:cs typeface="Times New Roman"/>
                      </a:endParaRPr>
                    </a:p>
                  </a:txBody>
                  <a:tcPr marL="67538" marR="67538" marT="0" marB="0"/>
                </a:tc>
                <a:extLst>
                  <a:ext uri="{0D108BD9-81ED-4DB2-BD59-A6C34878D82A}">
                    <a16:rowId xmlns:a16="http://schemas.microsoft.com/office/drawing/2014/main" val="1000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65913750"/>
              </p:ext>
            </p:extLst>
          </p:nvPr>
        </p:nvGraphicFramePr>
        <p:xfrm>
          <a:off x="76200" y="4724400"/>
          <a:ext cx="8915399" cy="990600"/>
        </p:xfrm>
        <a:graphic>
          <a:graphicData uri="http://schemas.openxmlformats.org/drawingml/2006/table">
            <a:tbl>
              <a:tblPr firstRow="1" firstCol="1" bandRow="1">
                <a:tableStyleId>{5C22544A-7EE6-4342-B048-85BDC9FD1C3A}</a:tableStyleId>
              </a:tblPr>
              <a:tblGrid>
                <a:gridCol w="1147290">
                  <a:extLst>
                    <a:ext uri="{9D8B030D-6E8A-4147-A177-3AD203B41FA5}">
                      <a16:colId xmlns:a16="http://schemas.microsoft.com/office/drawing/2014/main" val="20000"/>
                    </a:ext>
                  </a:extLst>
                </a:gridCol>
                <a:gridCol w="1135339">
                  <a:extLst>
                    <a:ext uri="{9D8B030D-6E8A-4147-A177-3AD203B41FA5}">
                      <a16:colId xmlns:a16="http://schemas.microsoft.com/office/drawing/2014/main" val="20001"/>
                    </a:ext>
                  </a:extLst>
                </a:gridCol>
                <a:gridCol w="1195094">
                  <a:extLst>
                    <a:ext uri="{9D8B030D-6E8A-4147-A177-3AD203B41FA5}">
                      <a16:colId xmlns:a16="http://schemas.microsoft.com/office/drawing/2014/main" val="20002"/>
                    </a:ext>
                  </a:extLst>
                </a:gridCol>
                <a:gridCol w="1195094">
                  <a:extLst>
                    <a:ext uri="{9D8B030D-6E8A-4147-A177-3AD203B41FA5}">
                      <a16:colId xmlns:a16="http://schemas.microsoft.com/office/drawing/2014/main" val="20003"/>
                    </a:ext>
                  </a:extLst>
                </a:gridCol>
                <a:gridCol w="1075584">
                  <a:extLst>
                    <a:ext uri="{9D8B030D-6E8A-4147-A177-3AD203B41FA5}">
                      <a16:colId xmlns:a16="http://schemas.microsoft.com/office/drawing/2014/main" val="20004"/>
                    </a:ext>
                  </a:extLst>
                </a:gridCol>
                <a:gridCol w="1075584">
                  <a:extLst>
                    <a:ext uri="{9D8B030D-6E8A-4147-A177-3AD203B41FA5}">
                      <a16:colId xmlns:a16="http://schemas.microsoft.com/office/drawing/2014/main" val="20005"/>
                    </a:ext>
                  </a:extLst>
                </a:gridCol>
                <a:gridCol w="1075584">
                  <a:extLst>
                    <a:ext uri="{9D8B030D-6E8A-4147-A177-3AD203B41FA5}">
                      <a16:colId xmlns:a16="http://schemas.microsoft.com/office/drawing/2014/main" val="20006"/>
                    </a:ext>
                  </a:extLst>
                </a:gridCol>
                <a:gridCol w="1015830">
                  <a:extLst>
                    <a:ext uri="{9D8B030D-6E8A-4147-A177-3AD203B41FA5}">
                      <a16:colId xmlns:a16="http://schemas.microsoft.com/office/drawing/2014/main" val="20007"/>
                    </a:ext>
                  </a:extLst>
                </a:gridCol>
              </a:tblGrid>
              <a:tr h="198120">
                <a:tc rowSpan="3">
                  <a:txBody>
                    <a:bodyPr/>
                    <a:lstStyle/>
                    <a:p>
                      <a:pPr marL="0" marR="0" algn="l">
                        <a:lnSpc>
                          <a:spcPct val="115000"/>
                        </a:lnSpc>
                        <a:spcBef>
                          <a:spcPts val="0"/>
                        </a:spcBef>
                        <a:spcAft>
                          <a:spcPts val="0"/>
                        </a:spcAft>
                      </a:pPr>
                      <a:r>
                        <a:rPr lang="en-US" sz="1200" dirty="0">
                          <a:effectLst/>
                        </a:rPr>
                        <a:t>Farm size</a:t>
                      </a:r>
                      <a:endParaRPr lang="en-US" sz="1100" dirty="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&lt;1</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48.1(32.1%)</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21.9(14.6%)</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41.3 (27.6%)</a:t>
                      </a:r>
                      <a:endParaRPr lang="en-US" sz="1100">
                        <a:effectLst/>
                        <a:latin typeface="Calibri"/>
                        <a:ea typeface="Calibri"/>
                        <a:cs typeface="Times New Roman"/>
                      </a:endParaRPr>
                    </a:p>
                  </a:txBody>
                  <a:tcPr marL="67538" marR="67538" marT="0" marB="0"/>
                </a:tc>
                <a:tc>
                  <a:txBody>
                    <a:bodyPr/>
                    <a:lstStyle/>
                    <a:p>
                      <a:pPr marL="0" marR="0" algn="just">
                        <a:lnSpc>
                          <a:spcPct val="115000"/>
                        </a:lnSpc>
                        <a:spcBef>
                          <a:spcPts val="0"/>
                        </a:spcBef>
                        <a:spcAft>
                          <a:spcPts val="0"/>
                        </a:spcAft>
                      </a:pPr>
                      <a:r>
                        <a:rPr lang="en-US" sz="1200">
                          <a:effectLst/>
                        </a:rPr>
                        <a:t>28.7(19.1%)</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dirty="0">
                          <a:effectLst/>
                        </a:rPr>
                        <a:t>50.8(33.8%)</a:t>
                      </a:r>
                      <a:endParaRPr lang="en-US" sz="1100" dirty="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19.3(12.8%)</a:t>
                      </a:r>
                      <a:endParaRPr lang="en-US" sz="1100">
                        <a:effectLst/>
                        <a:latin typeface="Calibri"/>
                        <a:ea typeface="Calibri"/>
                        <a:cs typeface="Times New Roman"/>
                      </a:endParaRPr>
                    </a:p>
                  </a:txBody>
                  <a:tcPr marL="67538" marR="67538" marT="0" marB="0"/>
                </a:tc>
                <a:extLst>
                  <a:ext uri="{0D108BD9-81ED-4DB2-BD59-A6C34878D82A}">
                    <a16:rowId xmlns:a16="http://schemas.microsoft.com/office/drawing/2014/main" val="10000"/>
                  </a:ext>
                </a:extLst>
              </a:tr>
              <a:tr h="198120">
                <a:tc vMerge="1">
                  <a:txBody>
                    <a:bodyPr/>
                    <a:lstStyle/>
                    <a:p>
                      <a:endParaRPr lang="en-US"/>
                    </a:p>
                  </a:txBody>
                  <a:tcPr/>
                </a:tc>
                <a:tc>
                  <a:txBody>
                    <a:bodyPr/>
                    <a:lstStyle/>
                    <a:p>
                      <a:pPr marL="0" marR="0" algn="l">
                        <a:lnSpc>
                          <a:spcPct val="115000"/>
                        </a:lnSpc>
                        <a:spcBef>
                          <a:spcPts val="0"/>
                        </a:spcBef>
                        <a:spcAft>
                          <a:spcPts val="0"/>
                        </a:spcAft>
                      </a:pPr>
                      <a:r>
                        <a:rPr lang="en-US" sz="1200">
                          <a:effectLst/>
                        </a:rPr>
                        <a:t>1 to 2</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41.6(27.7%)</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27.4(18.3%)</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35.4 (23.6%)</a:t>
                      </a:r>
                      <a:endParaRPr lang="en-US" sz="1100">
                        <a:effectLst/>
                        <a:latin typeface="Calibri"/>
                        <a:ea typeface="Calibri"/>
                        <a:cs typeface="Times New Roman"/>
                      </a:endParaRPr>
                    </a:p>
                  </a:txBody>
                  <a:tcPr marL="67538" marR="67538" marT="0" marB="0"/>
                </a:tc>
                <a:tc>
                  <a:txBody>
                    <a:bodyPr/>
                    <a:lstStyle/>
                    <a:p>
                      <a:pPr marL="0" marR="0" algn="just">
                        <a:lnSpc>
                          <a:spcPct val="115000"/>
                        </a:lnSpc>
                        <a:spcBef>
                          <a:spcPts val="0"/>
                        </a:spcBef>
                        <a:spcAft>
                          <a:spcPts val="0"/>
                        </a:spcAft>
                      </a:pPr>
                      <a:r>
                        <a:rPr lang="en-US" sz="1200">
                          <a:effectLst/>
                        </a:rPr>
                        <a:t>336(22.4%)</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44.8(29.8%)</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24.3(16.2%)</a:t>
                      </a:r>
                      <a:endParaRPr lang="en-US" sz="1100">
                        <a:effectLst/>
                        <a:latin typeface="Calibri"/>
                        <a:ea typeface="Calibri"/>
                        <a:cs typeface="Times New Roman"/>
                      </a:endParaRPr>
                    </a:p>
                  </a:txBody>
                  <a:tcPr marL="67538" marR="67538" marT="0" marB="0"/>
                </a:tc>
                <a:extLst>
                  <a:ext uri="{0D108BD9-81ED-4DB2-BD59-A6C34878D82A}">
                    <a16:rowId xmlns:a16="http://schemas.microsoft.com/office/drawing/2014/main" val="10001"/>
                  </a:ext>
                </a:extLst>
              </a:tr>
              <a:tr h="198120">
                <a:tc vMerge="1">
                  <a:txBody>
                    <a:bodyPr/>
                    <a:lstStyle/>
                    <a:p>
                      <a:endParaRPr lang="en-US"/>
                    </a:p>
                  </a:txBody>
                  <a:tcPr/>
                </a:tc>
                <a:tc>
                  <a:txBody>
                    <a:bodyPr/>
                    <a:lstStyle/>
                    <a:p>
                      <a:pPr marL="0" marR="0" algn="l">
                        <a:lnSpc>
                          <a:spcPct val="115000"/>
                        </a:lnSpc>
                        <a:spcBef>
                          <a:spcPts val="0"/>
                        </a:spcBef>
                        <a:spcAft>
                          <a:spcPts val="0"/>
                        </a:spcAft>
                      </a:pPr>
                      <a:r>
                        <a:rPr lang="en-US" sz="1200">
                          <a:effectLst/>
                        </a:rPr>
                        <a:t>&gt;2</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6.6(4.4%)</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4.4(3%)</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5.2 (3.5%)</a:t>
                      </a:r>
                      <a:endParaRPr lang="en-US" sz="1100">
                        <a:effectLst/>
                        <a:latin typeface="Calibri"/>
                        <a:ea typeface="Calibri"/>
                        <a:cs typeface="Times New Roman"/>
                      </a:endParaRPr>
                    </a:p>
                  </a:txBody>
                  <a:tcPr marL="67538" marR="67538" marT="0" marB="0"/>
                </a:tc>
                <a:tc>
                  <a:txBody>
                    <a:bodyPr/>
                    <a:lstStyle/>
                    <a:p>
                      <a:pPr marL="0" marR="0" algn="just">
                        <a:lnSpc>
                          <a:spcPct val="115000"/>
                        </a:lnSpc>
                        <a:spcBef>
                          <a:spcPts val="0"/>
                        </a:spcBef>
                        <a:spcAft>
                          <a:spcPts val="0"/>
                        </a:spcAft>
                      </a:pPr>
                      <a:r>
                        <a:rPr lang="en-US" sz="1200">
                          <a:effectLst/>
                        </a:rPr>
                        <a:t>5.8(3.9%)</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7.1(4.8%)</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3.9(2.6%)</a:t>
                      </a:r>
                      <a:endParaRPr lang="en-US" sz="1100">
                        <a:effectLst/>
                        <a:latin typeface="Calibri"/>
                        <a:ea typeface="Calibri"/>
                        <a:cs typeface="Times New Roman"/>
                      </a:endParaRPr>
                    </a:p>
                  </a:txBody>
                  <a:tcPr marL="67538" marR="67538" marT="0" marB="0"/>
                </a:tc>
                <a:extLst>
                  <a:ext uri="{0D108BD9-81ED-4DB2-BD59-A6C34878D82A}">
                    <a16:rowId xmlns:a16="http://schemas.microsoft.com/office/drawing/2014/main" val="10002"/>
                  </a:ext>
                </a:extLst>
              </a:tr>
              <a:tr h="198120">
                <a:tc>
                  <a:txBody>
                    <a:bodyPr/>
                    <a:lstStyle/>
                    <a:p>
                      <a:pPr marL="0" marR="0" algn="l">
                        <a:lnSpc>
                          <a:spcPct val="115000"/>
                        </a:lnSpc>
                        <a:spcBef>
                          <a:spcPts val="0"/>
                        </a:spcBef>
                        <a:spcAft>
                          <a:spcPts val="0"/>
                        </a:spcAft>
                      </a:pPr>
                      <a:r>
                        <a:rPr lang="en-US" sz="1200">
                          <a:effectLst/>
                          <a:sym typeface="Symbol"/>
                        </a:rPr>
                        <a:t></a:t>
                      </a:r>
                      <a:r>
                        <a:rPr lang="en-US" sz="1200" baseline="30000">
                          <a:effectLst/>
                        </a:rPr>
                        <a:t>2</a:t>
                      </a:r>
                      <a:r>
                        <a:rPr lang="en-US" sz="1200">
                          <a:effectLst/>
                        </a:rPr>
                        <a:t> value</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10.8</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9.7</a:t>
                      </a:r>
                      <a:endParaRPr lang="en-US" sz="1100">
                        <a:effectLst/>
                        <a:latin typeface="Calibri"/>
                        <a:ea typeface="Calibri"/>
                        <a:cs typeface="Times New Roman"/>
                      </a:endParaRPr>
                    </a:p>
                  </a:txBody>
                  <a:tcPr marL="67538" marR="67538" marT="0" marB="0"/>
                </a:tc>
                <a:tc>
                  <a:txBody>
                    <a:bodyPr/>
                    <a:lstStyle/>
                    <a:p>
                      <a:pPr marL="0" marR="0" algn="just">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8.1</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extLst>
                  <a:ext uri="{0D108BD9-81ED-4DB2-BD59-A6C34878D82A}">
                    <a16:rowId xmlns:a16="http://schemas.microsoft.com/office/drawing/2014/main" val="10003"/>
                  </a:ext>
                </a:extLst>
              </a:tr>
              <a:tr h="198120">
                <a:tc>
                  <a:txBody>
                    <a:bodyPr/>
                    <a:lstStyle/>
                    <a:p>
                      <a:pPr marL="0" marR="0" algn="l">
                        <a:lnSpc>
                          <a:spcPct val="115000"/>
                        </a:lnSpc>
                        <a:spcBef>
                          <a:spcPts val="0"/>
                        </a:spcBef>
                        <a:spcAft>
                          <a:spcPts val="0"/>
                        </a:spcAft>
                      </a:pPr>
                      <a:r>
                        <a:rPr lang="en-US" sz="1200">
                          <a:effectLst/>
                        </a:rPr>
                        <a:t>P value</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0.005</a:t>
                      </a:r>
                      <a:r>
                        <a:rPr lang="en-US" sz="1200" baseline="30000">
                          <a:effectLst/>
                        </a:rPr>
                        <a:t>*</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0.01</a:t>
                      </a:r>
                      <a:r>
                        <a:rPr lang="en-US" sz="1200" baseline="30000">
                          <a:effectLst/>
                        </a:rPr>
                        <a:t>*</a:t>
                      </a:r>
                      <a:endParaRPr lang="en-US" sz="1100">
                        <a:effectLst/>
                        <a:latin typeface="Calibri"/>
                        <a:ea typeface="Calibri"/>
                        <a:cs typeface="Times New Roman"/>
                      </a:endParaRPr>
                    </a:p>
                  </a:txBody>
                  <a:tcPr marL="67538" marR="67538" marT="0" marB="0"/>
                </a:tc>
                <a:tc>
                  <a:txBody>
                    <a:bodyPr/>
                    <a:lstStyle/>
                    <a:p>
                      <a:pPr marL="0" marR="0" algn="just">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0.02</a:t>
                      </a:r>
                      <a:r>
                        <a:rPr lang="en-US" sz="1200" baseline="30000">
                          <a:effectLst/>
                        </a:rPr>
                        <a:t>*</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dirty="0">
                          <a:effectLst/>
                        </a:rPr>
                        <a:t> </a:t>
                      </a:r>
                      <a:endParaRPr lang="en-US" sz="1100" dirty="0">
                        <a:effectLst/>
                        <a:latin typeface="Calibri"/>
                        <a:ea typeface="Calibri"/>
                        <a:cs typeface="Times New Roman"/>
                      </a:endParaRPr>
                    </a:p>
                  </a:txBody>
                  <a:tcPr marL="67538" marR="67538" marT="0" marB="0"/>
                </a:tc>
                <a:extLst>
                  <a:ext uri="{0D108BD9-81ED-4DB2-BD59-A6C34878D82A}">
                    <a16:rowId xmlns:a16="http://schemas.microsoft.com/office/drawing/2014/main" val="1000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23373734"/>
              </p:ext>
            </p:extLst>
          </p:nvPr>
        </p:nvGraphicFramePr>
        <p:xfrm>
          <a:off x="76200" y="5791200"/>
          <a:ext cx="8915399" cy="838200"/>
        </p:xfrm>
        <a:graphic>
          <a:graphicData uri="http://schemas.openxmlformats.org/drawingml/2006/table">
            <a:tbl>
              <a:tblPr firstRow="1" firstCol="1" bandRow="1">
                <a:tableStyleId>{5C22544A-7EE6-4342-B048-85BDC9FD1C3A}</a:tableStyleId>
              </a:tblPr>
              <a:tblGrid>
                <a:gridCol w="1147290">
                  <a:extLst>
                    <a:ext uri="{9D8B030D-6E8A-4147-A177-3AD203B41FA5}">
                      <a16:colId xmlns:a16="http://schemas.microsoft.com/office/drawing/2014/main" val="20000"/>
                    </a:ext>
                  </a:extLst>
                </a:gridCol>
                <a:gridCol w="1135339">
                  <a:extLst>
                    <a:ext uri="{9D8B030D-6E8A-4147-A177-3AD203B41FA5}">
                      <a16:colId xmlns:a16="http://schemas.microsoft.com/office/drawing/2014/main" val="20001"/>
                    </a:ext>
                  </a:extLst>
                </a:gridCol>
                <a:gridCol w="1195094">
                  <a:extLst>
                    <a:ext uri="{9D8B030D-6E8A-4147-A177-3AD203B41FA5}">
                      <a16:colId xmlns:a16="http://schemas.microsoft.com/office/drawing/2014/main" val="20002"/>
                    </a:ext>
                  </a:extLst>
                </a:gridCol>
                <a:gridCol w="1195094">
                  <a:extLst>
                    <a:ext uri="{9D8B030D-6E8A-4147-A177-3AD203B41FA5}">
                      <a16:colId xmlns:a16="http://schemas.microsoft.com/office/drawing/2014/main" val="20003"/>
                    </a:ext>
                  </a:extLst>
                </a:gridCol>
                <a:gridCol w="1075584">
                  <a:extLst>
                    <a:ext uri="{9D8B030D-6E8A-4147-A177-3AD203B41FA5}">
                      <a16:colId xmlns:a16="http://schemas.microsoft.com/office/drawing/2014/main" val="20004"/>
                    </a:ext>
                  </a:extLst>
                </a:gridCol>
                <a:gridCol w="1075584">
                  <a:extLst>
                    <a:ext uri="{9D8B030D-6E8A-4147-A177-3AD203B41FA5}">
                      <a16:colId xmlns:a16="http://schemas.microsoft.com/office/drawing/2014/main" val="20005"/>
                    </a:ext>
                  </a:extLst>
                </a:gridCol>
                <a:gridCol w="1075584">
                  <a:extLst>
                    <a:ext uri="{9D8B030D-6E8A-4147-A177-3AD203B41FA5}">
                      <a16:colId xmlns:a16="http://schemas.microsoft.com/office/drawing/2014/main" val="20006"/>
                    </a:ext>
                  </a:extLst>
                </a:gridCol>
                <a:gridCol w="1015830">
                  <a:extLst>
                    <a:ext uri="{9D8B030D-6E8A-4147-A177-3AD203B41FA5}">
                      <a16:colId xmlns:a16="http://schemas.microsoft.com/office/drawing/2014/main" val="20007"/>
                    </a:ext>
                  </a:extLst>
                </a:gridCol>
              </a:tblGrid>
              <a:tr h="209550">
                <a:tc rowSpan="2">
                  <a:txBody>
                    <a:bodyPr/>
                    <a:lstStyle/>
                    <a:p>
                      <a:pPr marL="0" marR="0" algn="l">
                        <a:lnSpc>
                          <a:spcPct val="115000"/>
                        </a:lnSpc>
                        <a:spcBef>
                          <a:spcPts val="0"/>
                        </a:spcBef>
                        <a:spcAft>
                          <a:spcPts val="0"/>
                        </a:spcAft>
                      </a:pPr>
                      <a:r>
                        <a:rPr lang="en-US" sz="1200">
                          <a:effectLst/>
                        </a:rPr>
                        <a:t>Training</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Trained</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1(0.7%)</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0(0%)</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0.8(0.5%)</a:t>
                      </a:r>
                      <a:endParaRPr lang="en-US" sz="1100">
                        <a:effectLst/>
                        <a:latin typeface="Calibri"/>
                        <a:ea typeface="Calibri"/>
                        <a:cs typeface="Times New Roman"/>
                      </a:endParaRPr>
                    </a:p>
                  </a:txBody>
                  <a:tcPr marL="67538" marR="67538" marT="0" marB="0"/>
                </a:tc>
                <a:tc>
                  <a:txBody>
                    <a:bodyPr/>
                    <a:lstStyle/>
                    <a:p>
                      <a:pPr marL="0" marR="0" algn="just">
                        <a:lnSpc>
                          <a:spcPct val="115000"/>
                        </a:lnSpc>
                        <a:spcBef>
                          <a:spcPts val="0"/>
                        </a:spcBef>
                        <a:spcAft>
                          <a:spcPts val="0"/>
                        </a:spcAft>
                      </a:pPr>
                      <a:r>
                        <a:rPr lang="en-US" sz="1200">
                          <a:effectLst/>
                        </a:rPr>
                        <a:t>0.2(0.1%)</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1(0.7%)</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0(0%)</a:t>
                      </a:r>
                      <a:endParaRPr lang="en-US" sz="1100">
                        <a:effectLst/>
                        <a:latin typeface="Calibri"/>
                        <a:ea typeface="Calibri"/>
                        <a:cs typeface="Times New Roman"/>
                      </a:endParaRPr>
                    </a:p>
                  </a:txBody>
                  <a:tcPr marL="67538" marR="67538" marT="0" marB="0"/>
                </a:tc>
                <a:extLst>
                  <a:ext uri="{0D108BD9-81ED-4DB2-BD59-A6C34878D82A}">
                    <a16:rowId xmlns:a16="http://schemas.microsoft.com/office/drawing/2014/main" val="10000"/>
                  </a:ext>
                </a:extLst>
              </a:tr>
              <a:tr h="209550">
                <a:tc vMerge="1">
                  <a:txBody>
                    <a:bodyPr/>
                    <a:lstStyle/>
                    <a:p>
                      <a:endParaRPr lang="en-US"/>
                    </a:p>
                  </a:txBody>
                  <a:tcPr/>
                </a:tc>
                <a:tc>
                  <a:txBody>
                    <a:bodyPr/>
                    <a:lstStyle/>
                    <a:p>
                      <a:pPr marL="0" marR="0" algn="l">
                        <a:lnSpc>
                          <a:spcPct val="115000"/>
                        </a:lnSpc>
                        <a:spcBef>
                          <a:spcPts val="0"/>
                        </a:spcBef>
                        <a:spcAft>
                          <a:spcPts val="0"/>
                        </a:spcAft>
                      </a:pPr>
                      <a:r>
                        <a:rPr lang="en-US" sz="1200">
                          <a:effectLst/>
                        </a:rPr>
                        <a:t>Untrained</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95.2(63.5%)</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53.8(35.9%)</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81.2(54.1%)</a:t>
                      </a:r>
                      <a:endParaRPr lang="en-US" sz="1100">
                        <a:effectLst/>
                        <a:latin typeface="Calibri"/>
                        <a:ea typeface="Calibri"/>
                        <a:cs typeface="Times New Roman"/>
                      </a:endParaRPr>
                    </a:p>
                  </a:txBody>
                  <a:tcPr marL="67538" marR="67538" marT="0" marB="0"/>
                </a:tc>
                <a:tc>
                  <a:txBody>
                    <a:bodyPr/>
                    <a:lstStyle/>
                    <a:p>
                      <a:pPr marL="0" marR="0" algn="just">
                        <a:lnSpc>
                          <a:spcPct val="115000"/>
                        </a:lnSpc>
                        <a:spcBef>
                          <a:spcPts val="0"/>
                        </a:spcBef>
                        <a:spcAft>
                          <a:spcPts val="0"/>
                        </a:spcAft>
                      </a:pPr>
                      <a:r>
                        <a:rPr lang="en-US" sz="1200">
                          <a:effectLst/>
                        </a:rPr>
                        <a:t>67.8(45.2%)</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101.6(67.8%)</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47.4(31.6%)</a:t>
                      </a:r>
                      <a:endParaRPr lang="en-US" sz="1100">
                        <a:effectLst/>
                        <a:latin typeface="Calibri"/>
                        <a:ea typeface="Calibri"/>
                        <a:cs typeface="Times New Roman"/>
                      </a:endParaRPr>
                    </a:p>
                  </a:txBody>
                  <a:tcPr marL="67538" marR="67538" marT="0" marB="0"/>
                </a:tc>
                <a:extLst>
                  <a:ext uri="{0D108BD9-81ED-4DB2-BD59-A6C34878D82A}">
                    <a16:rowId xmlns:a16="http://schemas.microsoft.com/office/drawing/2014/main" val="10001"/>
                  </a:ext>
                </a:extLst>
              </a:tr>
              <a:tr h="209550">
                <a:tc>
                  <a:txBody>
                    <a:bodyPr/>
                    <a:lstStyle/>
                    <a:p>
                      <a:pPr marL="0" marR="0" algn="l">
                        <a:lnSpc>
                          <a:spcPct val="115000"/>
                        </a:lnSpc>
                        <a:spcBef>
                          <a:spcPts val="0"/>
                        </a:spcBef>
                        <a:spcAft>
                          <a:spcPts val="0"/>
                        </a:spcAft>
                      </a:pPr>
                      <a:r>
                        <a:rPr lang="en-US" sz="1200">
                          <a:effectLst/>
                          <a:sym typeface="Symbol"/>
                        </a:rPr>
                        <a:t></a:t>
                      </a:r>
                      <a:r>
                        <a:rPr lang="en-US" sz="1200" baseline="30000">
                          <a:effectLst/>
                        </a:rPr>
                        <a:t>2</a:t>
                      </a:r>
                      <a:r>
                        <a:rPr lang="en-US" sz="1200">
                          <a:effectLst/>
                        </a:rPr>
                        <a:t> value</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5.1</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2</a:t>
                      </a:r>
                      <a:endParaRPr lang="en-US" sz="1100">
                        <a:effectLst/>
                        <a:latin typeface="Calibri"/>
                        <a:ea typeface="Calibri"/>
                        <a:cs typeface="Times New Roman"/>
                      </a:endParaRPr>
                    </a:p>
                  </a:txBody>
                  <a:tcPr marL="67538" marR="67538" marT="0" marB="0"/>
                </a:tc>
                <a:tc>
                  <a:txBody>
                    <a:bodyPr/>
                    <a:lstStyle/>
                    <a:p>
                      <a:pPr marL="0" marR="0" algn="just">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3</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extLst>
                  <a:ext uri="{0D108BD9-81ED-4DB2-BD59-A6C34878D82A}">
                    <a16:rowId xmlns:a16="http://schemas.microsoft.com/office/drawing/2014/main" val="10002"/>
                  </a:ext>
                </a:extLst>
              </a:tr>
              <a:tr h="209550">
                <a:tc>
                  <a:txBody>
                    <a:bodyPr/>
                    <a:lstStyle/>
                    <a:p>
                      <a:pPr marL="0" marR="0" algn="l">
                        <a:lnSpc>
                          <a:spcPct val="115000"/>
                        </a:lnSpc>
                        <a:spcBef>
                          <a:spcPts val="0"/>
                        </a:spcBef>
                        <a:spcAft>
                          <a:spcPts val="0"/>
                        </a:spcAft>
                      </a:pPr>
                      <a:r>
                        <a:rPr lang="en-US" sz="1200">
                          <a:effectLst/>
                        </a:rPr>
                        <a:t>P value</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0.02</a:t>
                      </a:r>
                      <a:r>
                        <a:rPr lang="en-US" sz="1200" baseline="30000">
                          <a:effectLst/>
                        </a:rPr>
                        <a:t>*</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a:effectLst/>
                        </a:rPr>
                        <a:t>0.2</a:t>
                      </a:r>
                      <a:endParaRPr lang="en-US" sz="1100">
                        <a:effectLst/>
                        <a:latin typeface="Calibri"/>
                        <a:ea typeface="Calibri"/>
                        <a:cs typeface="Times New Roman"/>
                      </a:endParaRPr>
                    </a:p>
                  </a:txBody>
                  <a:tcPr marL="67538" marR="67538" marT="0" marB="0"/>
                </a:tc>
                <a:tc>
                  <a:txBody>
                    <a:bodyPr/>
                    <a:lstStyle/>
                    <a:p>
                      <a:pPr marL="0" marR="0" algn="just">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dirty="0">
                          <a:effectLst/>
                        </a:rPr>
                        <a:t>0.1</a:t>
                      </a:r>
                      <a:endParaRPr lang="en-US" sz="1100" dirty="0">
                        <a:effectLst/>
                        <a:latin typeface="Calibri"/>
                        <a:ea typeface="Calibri"/>
                        <a:cs typeface="Times New Roman"/>
                      </a:endParaRPr>
                    </a:p>
                  </a:txBody>
                  <a:tcPr marL="67538" marR="67538" marT="0" marB="0"/>
                </a:tc>
                <a:tc>
                  <a:txBody>
                    <a:bodyPr/>
                    <a:lstStyle/>
                    <a:p>
                      <a:pPr marL="0" marR="0" algn="l">
                        <a:lnSpc>
                          <a:spcPct val="115000"/>
                        </a:lnSpc>
                        <a:spcBef>
                          <a:spcPts val="0"/>
                        </a:spcBef>
                        <a:spcAft>
                          <a:spcPts val="0"/>
                        </a:spcAft>
                      </a:pPr>
                      <a:r>
                        <a:rPr lang="en-US" sz="1200" dirty="0">
                          <a:effectLst/>
                        </a:rPr>
                        <a:t> </a:t>
                      </a:r>
                      <a:endParaRPr lang="en-US" sz="1100" dirty="0">
                        <a:effectLst/>
                        <a:latin typeface="Calibri"/>
                        <a:ea typeface="Calibri"/>
                        <a:cs typeface="Times New Roman"/>
                      </a:endParaRPr>
                    </a:p>
                  </a:txBody>
                  <a:tcPr marL="67538" marR="67538" marT="0" marB="0"/>
                </a:tc>
                <a:extLst>
                  <a:ext uri="{0D108BD9-81ED-4DB2-BD59-A6C34878D82A}">
                    <a16:rowId xmlns:a16="http://schemas.microsoft.com/office/drawing/2014/main" val="10003"/>
                  </a:ext>
                </a:extLst>
              </a:tr>
            </a:tbl>
          </a:graphicData>
        </a:graphic>
      </p:graphicFrame>
      <p:sp>
        <p:nvSpPr>
          <p:cNvPr id="9" name="Oval 8"/>
          <p:cNvSpPr/>
          <p:nvPr/>
        </p:nvSpPr>
        <p:spPr>
          <a:xfrm>
            <a:off x="2362200" y="2209800"/>
            <a:ext cx="7620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24400" y="2209800"/>
            <a:ext cx="7620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781800" y="2247900"/>
            <a:ext cx="7620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648200" y="3048000"/>
            <a:ext cx="7620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858000" y="3057525"/>
            <a:ext cx="7620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648200" y="4495800"/>
            <a:ext cx="7620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858000" y="4495800"/>
            <a:ext cx="7620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286000" y="5562600"/>
            <a:ext cx="7620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648200" y="5581650"/>
            <a:ext cx="7620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819900" y="5581650"/>
            <a:ext cx="7620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266950" y="6400800"/>
            <a:ext cx="7620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993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639762"/>
          </a:xfrm>
        </p:spPr>
        <p:txBody>
          <a:bodyPr>
            <a:normAutofit fontScale="90000"/>
          </a:bodyPr>
          <a:lstStyle/>
          <a:p>
            <a:endParaRPr lang="en-US" dirty="0"/>
          </a:p>
        </p:txBody>
      </p:sp>
      <p:sp>
        <p:nvSpPr>
          <p:cNvPr id="3" name="Content Placeholder 2"/>
          <p:cNvSpPr>
            <a:spLocks noGrp="1"/>
          </p:cNvSpPr>
          <p:nvPr>
            <p:ph idx="1"/>
          </p:nvPr>
        </p:nvSpPr>
        <p:spPr>
          <a:xfrm>
            <a:off x="457200" y="990600"/>
            <a:ext cx="8382000" cy="5715000"/>
          </a:xfrm>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The age group 31-40 and 41-50 were 2.05 (OR= 2.05, 95% CIs= 1.303-3.233) and 1.8 (OR= 1.83. 95% CIs: 1.371-2.234) times more likely to have sufficient knowledge about biologicals compared to farmers who were in the age group &gt; 50</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Male farmers were found to have 3.37 times preferred attitude towards agricultural inputs and biologicals than female farmers (OR= 3.372, 95% CIs= 1.695-6.706). </a:t>
            </a:r>
          </a:p>
          <a:p>
            <a:pPr algn="just"/>
            <a:r>
              <a:rPr lang="en-US" sz="2000" dirty="0">
                <a:latin typeface="Times New Roman" panose="02020603050405020304" pitchFamily="18" charset="0"/>
                <a:cs typeface="Times New Roman" panose="02020603050405020304" pitchFamily="18" charset="0"/>
              </a:rPr>
              <a:t>The age groups 31-40, 41-50, and &gt; 50 were found to be 3.79 times (OR= 3.79, 95% CIs= 1.925-7.456), 3.36 times (OR= 3.36, 95% CIs= 1.808-6.232), and 1.99 times (OR= 1.99, 95% CIs= 1.059-3.752) more likely to have a preferable attitude regrading agricultural inputs and biologicals, respectively, than the age group 18-30.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Farmers who had none-formal or church and secondary education had 2.69 times (OR= 2.69, 95% CIs= 1.764-4.128) and 1.49 times (OR= 1.49, 95% CIs= 1.054-2.118) the odds of having better attitudes regarding agricultural inputs and biologicals, respectively, compared to illiterate farmers.</a:t>
            </a:r>
          </a:p>
        </p:txBody>
      </p:sp>
    </p:spTree>
    <p:extLst>
      <p:ext uri="{BB962C8B-B14F-4D97-AF65-F5344CB8AC3E}">
        <p14:creationId xmlns:p14="http://schemas.microsoft.com/office/powerpoint/2010/main" val="651824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639762"/>
          </a:xfrm>
        </p:spPr>
        <p:txBody>
          <a:bodyPr>
            <a:normAutofit fontScale="90000"/>
          </a:bodyPr>
          <a:lstStyle/>
          <a:p>
            <a:endParaRPr lang="en-US" dirty="0"/>
          </a:p>
        </p:txBody>
      </p:sp>
      <p:sp>
        <p:nvSpPr>
          <p:cNvPr id="3" name="Content Placeholder 2"/>
          <p:cNvSpPr>
            <a:spLocks noGrp="1"/>
          </p:cNvSpPr>
          <p:nvPr>
            <p:ph idx="1"/>
          </p:nvPr>
        </p:nvSpPr>
        <p:spPr>
          <a:xfrm>
            <a:off x="457200" y="990600"/>
            <a:ext cx="8382000" cy="5715000"/>
          </a:xfrm>
        </p:spPr>
        <p:txBody>
          <a:bodyPr>
            <a:normAutofit/>
          </a:bodyPr>
          <a:lstStyle/>
          <a:p>
            <a:pPr algn="just"/>
            <a:r>
              <a:rPr lang="en-US" sz="2000" dirty="0">
                <a:latin typeface="Times New Roman" panose="02020603050405020304" pitchFamily="18" charset="0"/>
                <a:cs typeface="Times New Roman" panose="02020603050405020304" pitchFamily="18" charset="0"/>
              </a:rPr>
              <a:t>Male farmers had 2.32 times the odds of having a ‘valid’ practice (OR = 2.32, 95% CIs: 1.208–4.467) compared with female farmers.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respondents in the age groups 31–40, 41–50, and &gt;50 years had a ‘valid’ practice (OR = 3.67, 95% CIs: 1.732–7.784; OR = 2.475, 95% CIs: 1.273–4.809; and OR = 1.83, 95% CIs: 0.924–3.622, respectively) compared with the farmers who were in the 18–30 age group.</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Farmers attended none-formal or church and secondary education was 1.79 times (OR = 1.79, 95% CIs: 1.112–2.872) and 1.40 times (OR = 1.40, 95% CIs: 0.931-2.106) more likely to have better practices of agricultural inputs and biological utilization, respectively, than the illiterate farmers. </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9433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8382000" cy="639762"/>
          </a:xfrm>
        </p:spPr>
        <p:txBody>
          <a:bodyPr>
            <a:normAutofit fontScale="90000"/>
          </a:bodyPr>
          <a:lstStyle/>
          <a:p>
            <a:pPr algn="l"/>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Table 2 Correlation between farmers’ knowledge, attitude, and practice towards utilization of agricultural inputs and biologicals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765773739"/>
              </p:ext>
            </p:extLst>
          </p:nvPr>
        </p:nvGraphicFramePr>
        <p:xfrm>
          <a:off x="152400" y="2514599"/>
          <a:ext cx="8839200" cy="2133600"/>
        </p:xfrm>
        <a:graphic>
          <a:graphicData uri="http://schemas.openxmlformats.org/drawingml/2006/table">
            <a:tbl>
              <a:tblPr firstRow="1" firstCol="1" bandRow="1">
                <a:tableStyleId>{5C22544A-7EE6-4342-B048-85BDC9FD1C3A}</a:tableStyleId>
              </a:tblPr>
              <a:tblGrid>
                <a:gridCol w="1752600">
                  <a:extLst>
                    <a:ext uri="{9D8B030D-6E8A-4147-A177-3AD203B41FA5}">
                      <a16:colId xmlns:a16="http://schemas.microsoft.com/office/drawing/2014/main" val="20000"/>
                    </a:ext>
                  </a:extLst>
                </a:gridCol>
                <a:gridCol w="1193800">
                  <a:extLst>
                    <a:ext uri="{9D8B030D-6E8A-4147-A177-3AD203B41FA5}">
                      <a16:colId xmlns:a16="http://schemas.microsoft.com/office/drawing/2014/main" val="20001"/>
                    </a:ext>
                  </a:extLst>
                </a:gridCol>
                <a:gridCol w="1473200">
                  <a:extLst>
                    <a:ext uri="{9D8B030D-6E8A-4147-A177-3AD203B41FA5}">
                      <a16:colId xmlns:a16="http://schemas.microsoft.com/office/drawing/2014/main" val="20002"/>
                    </a:ext>
                  </a:extLst>
                </a:gridCol>
                <a:gridCol w="1473200">
                  <a:extLst>
                    <a:ext uri="{9D8B030D-6E8A-4147-A177-3AD203B41FA5}">
                      <a16:colId xmlns:a16="http://schemas.microsoft.com/office/drawing/2014/main" val="20003"/>
                    </a:ext>
                  </a:extLst>
                </a:gridCol>
                <a:gridCol w="1473200">
                  <a:extLst>
                    <a:ext uri="{9D8B030D-6E8A-4147-A177-3AD203B41FA5}">
                      <a16:colId xmlns:a16="http://schemas.microsoft.com/office/drawing/2014/main" val="20004"/>
                    </a:ext>
                  </a:extLst>
                </a:gridCol>
                <a:gridCol w="1473200">
                  <a:extLst>
                    <a:ext uri="{9D8B030D-6E8A-4147-A177-3AD203B41FA5}">
                      <a16:colId xmlns:a16="http://schemas.microsoft.com/office/drawing/2014/main" val="20005"/>
                    </a:ext>
                  </a:extLst>
                </a:gridCol>
              </a:tblGrid>
              <a:tr h="304800">
                <a:tc>
                  <a:txBody>
                    <a:bodyPr/>
                    <a:lstStyle/>
                    <a:p>
                      <a:pPr marL="0" marR="0" algn="just">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7456" marR="67456" marT="0" marB="0"/>
                </a:tc>
                <a:tc>
                  <a:txBody>
                    <a:bodyPr/>
                    <a:lstStyle/>
                    <a:p>
                      <a:pPr marL="0" marR="0" algn="just">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Correlation</a:t>
                      </a:r>
                      <a:endParaRPr lang="en-US" sz="1400" dirty="0">
                        <a:effectLst/>
                        <a:latin typeface="Times New Roman" panose="02020603050405020304" pitchFamily="18" charset="0"/>
                        <a:ea typeface="Calibri"/>
                        <a:cs typeface="Times New Roman" panose="02020603050405020304" pitchFamily="18" charset="0"/>
                      </a:endParaRPr>
                    </a:p>
                  </a:txBody>
                  <a:tcPr marL="67456" marR="67456" marT="0" marB="0"/>
                </a:tc>
                <a:tc>
                  <a:txBody>
                    <a:bodyPr/>
                    <a:lstStyle/>
                    <a:p>
                      <a:pPr marL="0" marR="0" algn="just">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a:cs typeface="Times New Roman" panose="02020603050405020304" pitchFamily="18" charset="0"/>
                      </a:endParaRPr>
                    </a:p>
                  </a:txBody>
                  <a:tcPr marL="67456" marR="67456" marT="0" marB="0"/>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Knowledge</a:t>
                      </a:r>
                      <a:endParaRPr lang="en-US" sz="1400" dirty="0">
                        <a:effectLst/>
                        <a:latin typeface="Times New Roman" panose="02020603050405020304" pitchFamily="18" charset="0"/>
                        <a:ea typeface="Calibri"/>
                        <a:cs typeface="Times New Roman" panose="02020603050405020304" pitchFamily="18" charset="0"/>
                      </a:endParaRPr>
                    </a:p>
                  </a:txBody>
                  <a:tcPr marL="67456" marR="67456" marT="0" marB="0"/>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Attitude</a:t>
                      </a:r>
                      <a:endParaRPr lang="en-US" sz="1400" dirty="0">
                        <a:effectLst/>
                        <a:latin typeface="Times New Roman" panose="02020603050405020304" pitchFamily="18" charset="0"/>
                        <a:ea typeface="Calibri"/>
                        <a:cs typeface="Times New Roman" panose="02020603050405020304" pitchFamily="18" charset="0"/>
                      </a:endParaRPr>
                    </a:p>
                  </a:txBody>
                  <a:tcPr marL="67456" marR="67456" marT="0" marB="0"/>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Practice</a:t>
                      </a:r>
                      <a:endParaRPr lang="en-US" sz="1400" dirty="0">
                        <a:effectLst/>
                        <a:latin typeface="Times New Roman" panose="02020603050405020304" pitchFamily="18" charset="0"/>
                        <a:ea typeface="Calibri"/>
                        <a:cs typeface="Times New Roman" panose="02020603050405020304" pitchFamily="18" charset="0"/>
                      </a:endParaRPr>
                    </a:p>
                  </a:txBody>
                  <a:tcPr marL="67456" marR="67456" marT="0" marB="0"/>
                </a:tc>
                <a:extLst>
                  <a:ext uri="{0D108BD9-81ED-4DB2-BD59-A6C34878D82A}">
                    <a16:rowId xmlns:a16="http://schemas.microsoft.com/office/drawing/2014/main" val="10000"/>
                  </a:ext>
                </a:extLst>
              </a:tr>
              <a:tr h="304800">
                <a:tc rowSpan="6">
                  <a:txBody>
                    <a:bodyPr/>
                    <a:lstStyle/>
                    <a:p>
                      <a:pPr marL="0" marR="0" algn="just">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Spearman’s rho</a:t>
                      </a:r>
                      <a:endParaRPr lang="en-US" sz="1600" dirty="0">
                        <a:effectLst/>
                        <a:latin typeface="Times New Roman" panose="02020603050405020304" pitchFamily="18" charset="0"/>
                        <a:ea typeface="Calibri"/>
                        <a:cs typeface="Times New Roman" panose="02020603050405020304" pitchFamily="18" charset="0"/>
                      </a:endParaRPr>
                    </a:p>
                  </a:txBody>
                  <a:tcPr marL="67456" marR="67456" marT="0" marB="0"/>
                </a:tc>
                <a:tc rowSpan="2">
                  <a:txBody>
                    <a:bodyPr/>
                    <a:lstStyle/>
                    <a:p>
                      <a:pPr marL="0" marR="0" algn="just">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Knowledge</a:t>
                      </a:r>
                      <a:endParaRPr lang="en-US" sz="1600">
                        <a:effectLst/>
                        <a:latin typeface="Times New Roman" panose="02020603050405020304" pitchFamily="18" charset="0"/>
                        <a:ea typeface="Calibri"/>
                        <a:cs typeface="Times New Roman" panose="02020603050405020304" pitchFamily="18" charset="0"/>
                      </a:endParaRPr>
                    </a:p>
                  </a:txBody>
                  <a:tcPr marL="67456" marR="67456" marT="0" marB="0"/>
                </a:tc>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Spearman's ρ</a:t>
                      </a:r>
                      <a:endParaRPr lang="en-US" sz="1600">
                        <a:effectLst/>
                        <a:latin typeface="Times New Roman" panose="02020603050405020304" pitchFamily="18" charset="0"/>
                        <a:ea typeface="Calibri"/>
                        <a:cs typeface="Times New Roman" panose="02020603050405020304" pitchFamily="18" charset="0"/>
                      </a:endParaRPr>
                    </a:p>
                  </a:txBody>
                  <a:tcPr marL="67456" marR="67456" marT="0" marB="0"/>
                </a:tc>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1.00</a:t>
                      </a:r>
                      <a:endParaRPr lang="en-US" sz="1600">
                        <a:effectLst/>
                        <a:latin typeface="Times New Roman" panose="02020603050405020304" pitchFamily="18" charset="0"/>
                        <a:ea typeface="Calibri"/>
                        <a:cs typeface="Times New Roman" panose="02020603050405020304" pitchFamily="18" charset="0"/>
                      </a:endParaRPr>
                    </a:p>
                  </a:txBody>
                  <a:tcPr marL="67456" marR="67456" marT="0" marB="0"/>
                </a:tc>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0.35</a:t>
                      </a:r>
                      <a:endParaRPr lang="en-US" sz="1600">
                        <a:effectLst/>
                        <a:latin typeface="Times New Roman" panose="02020603050405020304" pitchFamily="18" charset="0"/>
                        <a:ea typeface="Calibri"/>
                        <a:cs typeface="Times New Roman" panose="02020603050405020304" pitchFamily="18" charset="0"/>
                      </a:endParaRPr>
                    </a:p>
                  </a:txBody>
                  <a:tcPr marL="67456" marR="67456" marT="0" marB="0"/>
                </a:tc>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0.124</a:t>
                      </a:r>
                      <a:endParaRPr lang="en-US" sz="1600">
                        <a:effectLst/>
                        <a:latin typeface="Times New Roman" panose="02020603050405020304" pitchFamily="18" charset="0"/>
                        <a:ea typeface="Calibri"/>
                        <a:cs typeface="Times New Roman" panose="02020603050405020304" pitchFamily="18" charset="0"/>
                      </a:endParaRPr>
                    </a:p>
                  </a:txBody>
                  <a:tcPr marL="67456" marR="67456" marT="0" marB="0"/>
                </a:tc>
                <a:extLst>
                  <a:ext uri="{0D108BD9-81ED-4DB2-BD59-A6C34878D82A}">
                    <a16:rowId xmlns:a16="http://schemas.microsoft.com/office/drawing/2014/main" val="10001"/>
                  </a:ext>
                </a:extLst>
              </a:tr>
              <a:tr h="304800">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Prob&gt;|ρ|</a:t>
                      </a:r>
                      <a:endParaRPr lang="en-US" sz="1600">
                        <a:effectLst/>
                        <a:latin typeface="Times New Roman" panose="02020603050405020304" pitchFamily="18" charset="0"/>
                        <a:ea typeface="Calibri"/>
                        <a:cs typeface="Times New Roman" panose="02020603050405020304" pitchFamily="18" charset="0"/>
                      </a:endParaRPr>
                    </a:p>
                  </a:txBody>
                  <a:tcPr marL="67456" marR="67456" marT="0" marB="0"/>
                </a:tc>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a:t>
                      </a:r>
                      <a:endParaRPr lang="en-US" sz="1600">
                        <a:effectLst/>
                        <a:latin typeface="Times New Roman" panose="02020603050405020304" pitchFamily="18" charset="0"/>
                        <a:ea typeface="Calibri"/>
                        <a:cs typeface="Times New Roman" panose="02020603050405020304" pitchFamily="18" charset="0"/>
                      </a:endParaRPr>
                    </a:p>
                  </a:txBody>
                  <a:tcPr marL="67456" marR="67456" marT="0" marB="0"/>
                </a:tc>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&lt;.0001</a:t>
                      </a:r>
                      <a:endParaRPr lang="en-US" sz="1600">
                        <a:effectLst/>
                        <a:latin typeface="Times New Roman" panose="02020603050405020304" pitchFamily="18" charset="0"/>
                        <a:ea typeface="Calibri"/>
                        <a:cs typeface="Times New Roman" panose="02020603050405020304" pitchFamily="18" charset="0"/>
                      </a:endParaRPr>
                    </a:p>
                  </a:txBody>
                  <a:tcPr marL="67456" marR="67456" marT="0" marB="0"/>
                </a:tc>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&lt;.0001</a:t>
                      </a:r>
                      <a:endParaRPr lang="en-US" sz="1600">
                        <a:effectLst/>
                        <a:latin typeface="Times New Roman" panose="02020603050405020304" pitchFamily="18" charset="0"/>
                        <a:ea typeface="Calibri"/>
                        <a:cs typeface="Times New Roman" panose="02020603050405020304" pitchFamily="18" charset="0"/>
                      </a:endParaRPr>
                    </a:p>
                  </a:txBody>
                  <a:tcPr marL="67456" marR="67456" marT="0" marB="0"/>
                </a:tc>
                <a:extLst>
                  <a:ext uri="{0D108BD9-81ED-4DB2-BD59-A6C34878D82A}">
                    <a16:rowId xmlns:a16="http://schemas.microsoft.com/office/drawing/2014/main" val="10002"/>
                  </a:ext>
                </a:extLst>
              </a:tr>
              <a:tr h="304800">
                <a:tc vMerge="1">
                  <a:txBody>
                    <a:bodyPr/>
                    <a:lstStyle/>
                    <a:p>
                      <a:endParaRPr lang="en-US"/>
                    </a:p>
                  </a:txBody>
                  <a:tcPr/>
                </a:tc>
                <a:tc rowSpan="2">
                  <a:txBody>
                    <a:bodyPr/>
                    <a:lstStyle/>
                    <a:p>
                      <a:pPr marL="0" marR="0" algn="just">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Attitude</a:t>
                      </a:r>
                      <a:endParaRPr lang="en-US" sz="1600" dirty="0">
                        <a:effectLst/>
                        <a:latin typeface="Times New Roman" panose="02020603050405020304" pitchFamily="18" charset="0"/>
                        <a:ea typeface="Calibri"/>
                        <a:cs typeface="Times New Roman" panose="02020603050405020304" pitchFamily="18" charset="0"/>
                      </a:endParaRPr>
                    </a:p>
                  </a:txBody>
                  <a:tcPr marL="67456" marR="67456" marT="0" marB="0"/>
                </a:tc>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Spearman's ρ</a:t>
                      </a:r>
                      <a:endParaRPr lang="en-US" sz="1600">
                        <a:effectLst/>
                        <a:latin typeface="Times New Roman" panose="02020603050405020304" pitchFamily="18" charset="0"/>
                        <a:ea typeface="Calibri"/>
                        <a:cs typeface="Times New Roman" panose="02020603050405020304" pitchFamily="18" charset="0"/>
                      </a:endParaRPr>
                    </a:p>
                  </a:txBody>
                  <a:tcPr marL="67456" marR="67456" marT="0" marB="0"/>
                </a:tc>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0.35</a:t>
                      </a:r>
                      <a:endParaRPr lang="en-US" sz="1600">
                        <a:effectLst/>
                        <a:latin typeface="Times New Roman" panose="02020603050405020304" pitchFamily="18" charset="0"/>
                        <a:ea typeface="Calibri"/>
                        <a:cs typeface="Times New Roman" panose="02020603050405020304" pitchFamily="18" charset="0"/>
                      </a:endParaRPr>
                    </a:p>
                  </a:txBody>
                  <a:tcPr marL="67456" marR="67456" marT="0" marB="0"/>
                </a:tc>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1.00</a:t>
                      </a:r>
                      <a:endParaRPr lang="en-US" sz="1600">
                        <a:effectLst/>
                        <a:latin typeface="Times New Roman" panose="02020603050405020304" pitchFamily="18" charset="0"/>
                        <a:ea typeface="Calibri"/>
                        <a:cs typeface="Times New Roman" panose="02020603050405020304" pitchFamily="18" charset="0"/>
                      </a:endParaRPr>
                    </a:p>
                  </a:txBody>
                  <a:tcPr marL="67456" marR="67456" marT="0" marB="0"/>
                </a:tc>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0.32</a:t>
                      </a:r>
                      <a:endParaRPr lang="en-US" sz="1600">
                        <a:effectLst/>
                        <a:latin typeface="Times New Roman" panose="02020603050405020304" pitchFamily="18" charset="0"/>
                        <a:ea typeface="Calibri"/>
                        <a:cs typeface="Times New Roman" panose="02020603050405020304" pitchFamily="18" charset="0"/>
                      </a:endParaRPr>
                    </a:p>
                  </a:txBody>
                  <a:tcPr marL="67456" marR="67456" marT="0" marB="0"/>
                </a:tc>
                <a:extLst>
                  <a:ext uri="{0D108BD9-81ED-4DB2-BD59-A6C34878D82A}">
                    <a16:rowId xmlns:a16="http://schemas.microsoft.com/office/drawing/2014/main" val="10003"/>
                  </a:ext>
                </a:extLst>
              </a:tr>
              <a:tr h="304800">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600" dirty="0" err="1">
                          <a:effectLst/>
                          <a:latin typeface="Times New Roman" panose="02020603050405020304" pitchFamily="18" charset="0"/>
                          <a:cs typeface="Times New Roman" panose="02020603050405020304" pitchFamily="18" charset="0"/>
                        </a:rPr>
                        <a:t>Prob</a:t>
                      </a:r>
                      <a:r>
                        <a:rPr lang="en-US" sz="1600" dirty="0">
                          <a:effectLst/>
                          <a:latin typeface="Times New Roman" panose="02020603050405020304" pitchFamily="18" charset="0"/>
                          <a:cs typeface="Times New Roman" panose="02020603050405020304" pitchFamily="18" charset="0"/>
                        </a:rPr>
                        <a:t>&gt;|ρ|</a:t>
                      </a:r>
                      <a:endParaRPr lang="en-US" sz="1600" dirty="0">
                        <a:effectLst/>
                        <a:latin typeface="Times New Roman" panose="02020603050405020304" pitchFamily="18" charset="0"/>
                        <a:ea typeface="Calibri"/>
                        <a:cs typeface="Times New Roman" panose="02020603050405020304" pitchFamily="18" charset="0"/>
                      </a:endParaRPr>
                    </a:p>
                  </a:txBody>
                  <a:tcPr marL="67456" marR="67456"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&lt;.0001</a:t>
                      </a:r>
                      <a:endParaRPr lang="en-US" sz="1600" dirty="0">
                        <a:effectLst/>
                        <a:latin typeface="Times New Roman" panose="02020603050405020304" pitchFamily="18" charset="0"/>
                        <a:ea typeface="Calibri"/>
                        <a:cs typeface="Times New Roman" panose="02020603050405020304" pitchFamily="18" charset="0"/>
                      </a:endParaRPr>
                    </a:p>
                  </a:txBody>
                  <a:tcPr marL="67456" marR="67456"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Calibri"/>
                        <a:cs typeface="Times New Roman" panose="02020603050405020304" pitchFamily="18" charset="0"/>
                      </a:endParaRPr>
                    </a:p>
                  </a:txBody>
                  <a:tcPr marL="67456" marR="67456" marT="0" marB="0"/>
                </a:tc>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&lt;.0001</a:t>
                      </a:r>
                      <a:endParaRPr lang="en-US" sz="1600">
                        <a:effectLst/>
                        <a:latin typeface="Times New Roman" panose="02020603050405020304" pitchFamily="18" charset="0"/>
                        <a:ea typeface="Calibri"/>
                        <a:cs typeface="Times New Roman" panose="02020603050405020304" pitchFamily="18" charset="0"/>
                      </a:endParaRPr>
                    </a:p>
                  </a:txBody>
                  <a:tcPr marL="67456" marR="67456" marT="0" marB="0"/>
                </a:tc>
                <a:extLst>
                  <a:ext uri="{0D108BD9-81ED-4DB2-BD59-A6C34878D82A}">
                    <a16:rowId xmlns:a16="http://schemas.microsoft.com/office/drawing/2014/main" val="10004"/>
                  </a:ext>
                </a:extLst>
              </a:tr>
              <a:tr h="304800">
                <a:tc vMerge="1">
                  <a:txBody>
                    <a:bodyPr/>
                    <a:lstStyle/>
                    <a:p>
                      <a:endParaRPr lang="en-US"/>
                    </a:p>
                  </a:txBody>
                  <a:tcPr/>
                </a:tc>
                <a:tc rowSpan="2">
                  <a:txBody>
                    <a:bodyPr/>
                    <a:lstStyle/>
                    <a:p>
                      <a:pPr marL="0" marR="0" algn="just">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Practice</a:t>
                      </a:r>
                      <a:endParaRPr lang="en-US" sz="1600">
                        <a:effectLst/>
                        <a:latin typeface="Times New Roman" panose="02020603050405020304" pitchFamily="18" charset="0"/>
                        <a:ea typeface="Calibri"/>
                        <a:cs typeface="Times New Roman" panose="02020603050405020304" pitchFamily="18" charset="0"/>
                      </a:endParaRPr>
                    </a:p>
                  </a:txBody>
                  <a:tcPr marL="67456" marR="67456" marT="0" marB="0"/>
                </a:tc>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Spearman's ρ</a:t>
                      </a:r>
                      <a:endParaRPr lang="en-US" sz="1600">
                        <a:effectLst/>
                        <a:latin typeface="Times New Roman" panose="02020603050405020304" pitchFamily="18" charset="0"/>
                        <a:ea typeface="Calibri"/>
                        <a:cs typeface="Times New Roman" panose="02020603050405020304" pitchFamily="18" charset="0"/>
                      </a:endParaRPr>
                    </a:p>
                  </a:txBody>
                  <a:tcPr marL="67456" marR="67456" marT="0" marB="0"/>
                </a:tc>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0.124</a:t>
                      </a:r>
                      <a:endParaRPr lang="en-US" sz="1600">
                        <a:effectLst/>
                        <a:latin typeface="Times New Roman" panose="02020603050405020304" pitchFamily="18" charset="0"/>
                        <a:ea typeface="Calibri"/>
                        <a:cs typeface="Times New Roman" panose="02020603050405020304" pitchFamily="18" charset="0"/>
                      </a:endParaRPr>
                    </a:p>
                  </a:txBody>
                  <a:tcPr marL="67456" marR="67456"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0.32</a:t>
                      </a:r>
                      <a:endParaRPr lang="en-US" sz="1600" dirty="0">
                        <a:effectLst/>
                        <a:latin typeface="Times New Roman" panose="02020603050405020304" pitchFamily="18" charset="0"/>
                        <a:ea typeface="Calibri"/>
                        <a:cs typeface="Times New Roman" panose="02020603050405020304" pitchFamily="18" charset="0"/>
                      </a:endParaRPr>
                    </a:p>
                  </a:txBody>
                  <a:tcPr marL="67456" marR="67456"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1.00</a:t>
                      </a:r>
                      <a:endParaRPr lang="en-US" sz="1600" dirty="0">
                        <a:effectLst/>
                        <a:latin typeface="Times New Roman" panose="02020603050405020304" pitchFamily="18" charset="0"/>
                        <a:ea typeface="Calibri"/>
                        <a:cs typeface="Times New Roman" panose="02020603050405020304" pitchFamily="18" charset="0"/>
                      </a:endParaRPr>
                    </a:p>
                  </a:txBody>
                  <a:tcPr marL="67456" marR="67456" marT="0" marB="0"/>
                </a:tc>
                <a:extLst>
                  <a:ext uri="{0D108BD9-81ED-4DB2-BD59-A6C34878D82A}">
                    <a16:rowId xmlns:a16="http://schemas.microsoft.com/office/drawing/2014/main" val="10005"/>
                  </a:ext>
                </a:extLst>
              </a:tr>
              <a:tr h="304800">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Prob&gt;|ρ|</a:t>
                      </a:r>
                      <a:endParaRPr lang="en-US" sz="1600">
                        <a:effectLst/>
                        <a:latin typeface="Times New Roman" panose="02020603050405020304" pitchFamily="18" charset="0"/>
                        <a:ea typeface="Calibri"/>
                        <a:cs typeface="Times New Roman" panose="02020603050405020304" pitchFamily="18" charset="0"/>
                      </a:endParaRPr>
                    </a:p>
                  </a:txBody>
                  <a:tcPr marL="67456" marR="67456" marT="0" marB="0"/>
                </a:tc>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&lt;.0001</a:t>
                      </a:r>
                      <a:endParaRPr lang="en-US" sz="1600">
                        <a:effectLst/>
                        <a:latin typeface="Times New Roman" panose="02020603050405020304" pitchFamily="18" charset="0"/>
                        <a:ea typeface="Calibri"/>
                        <a:cs typeface="Times New Roman" panose="02020603050405020304" pitchFamily="18" charset="0"/>
                      </a:endParaRPr>
                    </a:p>
                  </a:txBody>
                  <a:tcPr marL="67456" marR="67456" marT="0" marB="0"/>
                </a:tc>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&lt;.0001</a:t>
                      </a:r>
                      <a:endParaRPr lang="en-US" sz="1600">
                        <a:effectLst/>
                        <a:latin typeface="Times New Roman" panose="02020603050405020304" pitchFamily="18" charset="0"/>
                        <a:ea typeface="Calibri"/>
                        <a:cs typeface="Times New Roman" panose="02020603050405020304" pitchFamily="18" charset="0"/>
                      </a:endParaRPr>
                    </a:p>
                  </a:txBody>
                  <a:tcPr marL="67456" marR="67456"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Calibri"/>
                        <a:cs typeface="Times New Roman" panose="02020603050405020304" pitchFamily="18" charset="0"/>
                      </a:endParaRPr>
                    </a:p>
                  </a:txBody>
                  <a:tcPr marL="67456" marR="67456" marT="0" marB="0"/>
                </a:tc>
                <a:extLst>
                  <a:ext uri="{0D108BD9-81ED-4DB2-BD59-A6C34878D82A}">
                    <a16:rowId xmlns:a16="http://schemas.microsoft.com/office/drawing/2014/main" val="10006"/>
                  </a:ext>
                </a:extLst>
              </a:tr>
            </a:tbl>
          </a:graphicData>
        </a:graphic>
      </p:graphicFrame>
      <p:sp>
        <p:nvSpPr>
          <p:cNvPr id="5" name="Oval 4"/>
          <p:cNvSpPr/>
          <p:nvPr/>
        </p:nvSpPr>
        <p:spPr>
          <a:xfrm>
            <a:off x="6477000" y="3124200"/>
            <a:ext cx="7620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924800" y="3105150"/>
            <a:ext cx="7620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924800" y="3733800"/>
            <a:ext cx="7620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401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905000"/>
            <a:ext cx="8229600" cy="4525963"/>
          </a:xfrm>
        </p:spPr>
        <p:txBody>
          <a:bodyPr>
            <a:normAutofit/>
          </a:bodyPr>
          <a:lstStyle/>
          <a:p>
            <a:pPr marL="0" indent="0">
              <a:buNone/>
            </a:pPr>
            <a:endParaRPr lang="en-US" sz="8800" dirty="0">
              <a:latin typeface="Algerian" panose="04020705040A02060702" pitchFamily="82" charset="0"/>
            </a:endParaRPr>
          </a:p>
          <a:p>
            <a:pPr marL="0" indent="0">
              <a:buNone/>
            </a:pPr>
            <a:r>
              <a:rPr lang="en-US" sz="8800" dirty="0">
                <a:latin typeface="Algerian" panose="04020705040A02060702" pitchFamily="82" charset="0"/>
              </a:rPr>
              <a:t>   Thank You!</a:t>
            </a:r>
          </a:p>
        </p:txBody>
      </p:sp>
    </p:spTree>
    <p:extLst>
      <p:ext uri="{BB962C8B-B14F-4D97-AF65-F5344CB8AC3E}">
        <p14:creationId xmlns:p14="http://schemas.microsoft.com/office/powerpoint/2010/main" val="2338106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382000" cy="5516563"/>
          </a:xfrm>
        </p:spPr>
        <p:txBody>
          <a:bodyPr/>
          <a:lstStyle/>
          <a:p>
            <a:pPr marL="0" indent="0">
              <a:buNone/>
            </a:pPr>
            <a:r>
              <a:rPr lang="en-US" dirty="0">
                <a:latin typeface="Times New Roman" panose="02020603050405020304" pitchFamily="18" charset="0"/>
                <a:cs typeface="Times New Roman" panose="02020603050405020304" pitchFamily="18" charset="0"/>
              </a:rPr>
              <a:t>Biologicals/agricultural biologicals/biologics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-defined as naturally derived products that can serve as </a:t>
            </a:r>
          </a:p>
          <a:p>
            <a:pPr marL="0" indent="0">
              <a:buNone/>
            </a:pPr>
            <a:r>
              <a:rPr lang="en-US" dirty="0">
                <a:latin typeface="Times New Roman" panose="02020603050405020304" pitchFamily="18" charset="0"/>
                <a:cs typeface="Times New Roman" panose="02020603050405020304" pitchFamily="18" charset="0"/>
              </a:rPr>
              <a:t>                     -biostimulants</a:t>
            </a:r>
          </a:p>
          <a:p>
            <a:pPr marL="0" indent="0">
              <a:buNone/>
            </a:pPr>
            <a:r>
              <a:rPr lang="en-US" dirty="0">
                <a:latin typeface="Times New Roman" panose="02020603050405020304" pitchFamily="18" charset="0"/>
                <a:cs typeface="Times New Roman" panose="02020603050405020304" pitchFamily="18" charset="0"/>
              </a:rPr>
              <a:t>                     -biocontrol agents</a:t>
            </a:r>
          </a:p>
          <a:p>
            <a:pPr marL="0" indent="0">
              <a:buNone/>
            </a:pPr>
            <a:r>
              <a:rPr lang="en-US" dirty="0">
                <a:latin typeface="Times New Roman" panose="02020603050405020304" pitchFamily="18" charset="0"/>
                <a:cs typeface="Times New Roman" panose="02020603050405020304" pitchFamily="18" charset="0"/>
              </a:rPr>
              <a:t>                     -resistance inducers</a:t>
            </a:r>
          </a:p>
          <a:p>
            <a:pPr marL="0" indent="0">
              <a:buNone/>
            </a:pPr>
            <a:r>
              <a:rPr lang="en-US" dirty="0">
                <a:latin typeface="Times New Roman" panose="02020603050405020304" pitchFamily="18" charset="0"/>
                <a:cs typeface="Times New Roman" panose="02020603050405020304" pitchFamily="18" charset="0"/>
              </a:rPr>
              <a:t>                     -bio-fertilizers.</a:t>
            </a:r>
          </a:p>
        </p:txBody>
      </p:sp>
    </p:spTree>
    <p:extLst>
      <p:ext uri="{BB962C8B-B14F-4D97-AF65-F5344CB8AC3E}">
        <p14:creationId xmlns:p14="http://schemas.microsoft.com/office/powerpoint/2010/main" val="1315611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latin typeface="Times New Roman" panose="02020603050405020304" pitchFamily="18" charset="0"/>
                <a:cs typeface="Times New Roman" panose="02020603050405020304" pitchFamily="18" charset="0"/>
              </a:rPr>
              <a:t>Rationale</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143000"/>
            <a:ext cx="7086600" cy="4800600"/>
          </a:xfrm>
          <a:prstGeom prst="rect">
            <a:avLst/>
          </a:prstGeom>
          <a:noFill/>
          <a:ln>
            <a:noFill/>
          </a:ln>
        </p:spPr>
      </p:pic>
    </p:spTree>
    <p:extLst>
      <p:ext uri="{BB962C8B-B14F-4D97-AF65-F5344CB8AC3E}">
        <p14:creationId xmlns:p14="http://schemas.microsoft.com/office/powerpoint/2010/main" val="841521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458200" cy="6019800"/>
          </a:xfrm>
        </p:spPr>
        <p:txBody>
          <a:bodyPr/>
          <a:lstStyle/>
          <a:p>
            <a:endParaRPr lang="en-US" dirty="0"/>
          </a:p>
          <a:p>
            <a:r>
              <a:rPr lang="en-US" dirty="0">
                <a:latin typeface="Times New Roman" panose="02020603050405020304" pitchFamily="18" charset="0"/>
                <a:cs typeface="Times New Roman" panose="02020603050405020304" pitchFamily="18" charset="0"/>
              </a:rPr>
              <a:t>Use of biologicals in SSA is insignificant as compared to other continents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 research has been done on the KAP of SHF and agro-dealers on biologicals in Ethiopia</a:t>
            </a:r>
          </a:p>
        </p:txBody>
      </p:sp>
    </p:spTree>
    <p:extLst>
      <p:ext uri="{BB962C8B-B14F-4D97-AF65-F5344CB8AC3E}">
        <p14:creationId xmlns:p14="http://schemas.microsoft.com/office/powerpoint/2010/main" val="2932386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a:latin typeface="Times New Roman" panose="02020603050405020304" pitchFamily="18" charset="0"/>
                <a:cs typeface="Times New Roman" panose="02020603050405020304" pitchFamily="18" charset="0"/>
              </a:rPr>
              <a:t>MMs</a:t>
            </a:r>
          </a:p>
        </p:txBody>
      </p:sp>
      <p:sp>
        <p:nvSpPr>
          <p:cNvPr id="3" name="Content Placeholder 2"/>
          <p:cNvSpPr>
            <a:spLocks noGrp="1"/>
          </p:cNvSpPr>
          <p:nvPr>
            <p:ph idx="1"/>
          </p:nvPr>
        </p:nvSpPr>
        <p:spPr>
          <a:xfrm>
            <a:off x="381000" y="1066800"/>
            <a:ext cx="8458200" cy="5562600"/>
          </a:xfrm>
        </p:spPr>
        <p:txBody>
          <a:bodyPr>
            <a:normAutofit/>
          </a:bodyPr>
          <a:lstStyle/>
          <a:p>
            <a:r>
              <a:rPr lang="en-US" dirty="0">
                <a:latin typeface="Times New Roman" panose="02020603050405020304" pitchFamily="18" charset="0"/>
                <a:cs typeface="Times New Roman" panose="02020603050405020304" pitchFamily="18" charset="0"/>
              </a:rPr>
              <a:t>Structured interviews-150 farmers-randomly</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grpSp>
        <p:nvGrpSpPr>
          <p:cNvPr id="29" name="Group 28"/>
          <p:cNvGrpSpPr/>
          <p:nvPr/>
        </p:nvGrpSpPr>
        <p:grpSpPr>
          <a:xfrm>
            <a:off x="2438400" y="1752600"/>
            <a:ext cx="4419600" cy="3543300"/>
            <a:chOff x="2438400" y="1752600"/>
            <a:chExt cx="4419600" cy="3543300"/>
          </a:xfrm>
        </p:grpSpPr>
        <p:cxnSp>
          <p:nvCxnSpPr>
            <p:cNvPr id="12" name="Straight Connector 11"/>
            <p:cNvCxnSpPr/>
            <p:nvPr/>
          </p:nvCxnSpPr>
          <p:spPr>
            <a:xfrm>
              <a:off x="2514600" y="2895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514600" y="3505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514600" y="40005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514600" y="4524375"/>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514600" y="5105400"/>
              <a:ext cx="381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2438400" y="1752600"/>
              <a:ext cx="4419600" cy="3543300"/>
              <a:chOff x="2438400" y="1752600"/>
              <a:chExt cx="4419600" cy="3543300"/>
            </a:xfrm>
          </p:grpSpPr>
          <p:sp>
            <p:nvSpPr>
              <p:cNvPr id="13" name="Rounded Rectangle 12"/>
              <p:cNvSpPr/>
              <p:nvPr/>
            </p:nvSpPr>
            <p:spPr>
              <a:xfrm>
                <a:off x="2914650" y="2705100"/>
                <a:ext cx="234315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Demography-9</a:t>
                </a:r>
              </a:p>
            </p:txBody>
          </p:sp>
          <p:sp>
            <p:nvSpPr>
              <p:cNvPr id="18" name="Rounded Rectangle 17"/>
              <p:cNvSpPr/>
              <p:nvPr/>
            </p:nvSpPr>
            <p:spPr>
              <a:xfrm>
                <a:off x="2914650" y="3314700"/>
                <a:ext cx="394335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Times New Roman" panose="02020603050405020304" pitchFamily="18" charset="0"/>
                    <a:cs typeface="Times New Roman" panose="02020603050405020304" pitchFamily="18" charset="0"/>
                  </a:rPr>
                  <a:t>Agriculture and farming practice- 10</a:t>
                </a:r>
              </a:p>
            </p:txBody>
          </p:sp>
          <p:sp>
            <p:nvSpPr>
              <p:cNvPr id="19" name="Rounded Rectangle 18"/>
              <p:cNvSpPr/>
              <p:nvPr/>
            </p:nvSpPr>
            <p:spPr>
              <a:xfrm>
                <a:off x="2914650" y="3810000"/>
                <a:ext cx="310515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Times New Roman" panose="02020603050405020304" pitchFamily="18" charset="0"/>
                    <a:cs typeface="Times New Roman" panose="02020603050405020304" pitchFamily="18" charset="0"/>
                  </a:rPr>
                  <a:t>Use of agricultural inputs-19</a:t>
                </a:r>
              </a:p>
            </p:txBody>
          </p:sp>
          <p:grpSp>
            <p:nvGrpSpPr>
              <p:cNvPr id="26" name="Group 25"/>
              <p:cNvGrpSpPr/>
              <p:nvPr/>
            </p:nvGrpSpPr>
            <p:grpSpPr>
              <a:xfrm>
                <a:off x="2438400" y="1752600"/>
                <a:ext cx="2971800" cy="3352800"/>
                <a:chOff x="2438400" y="1752600"/>
                <a:chExt cx="2971800" cy="3352800"/>
              </a:xfrm>
            </p:grpSpPr>
            <p:sp>
              <p:nvSpPr>
                <p:cNvPr id="6" name="Rounded Rectangle 5"/>
                <p:cNvSpPr/>
                <p:nvPr/>
              </p:nvSpPr>
              <p:spPr>
                <a:xfrm>
                  <a:off x="2438400" y="1752600"/>
                  <a:ext cx="2971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Questionnaire</a:t>
                  </a:r>
                </a:p>
              </p:txBody>
            </p:sp>
            <p:cxnSp>
              <p:nvCxnSpPr>
                <p:cNvPr id="22" name="Straight Connector 21"/>
                <p:cNvCxnSpPr/>
                <p:nvPr/>
              </p:nvCxnSpPr>
              <p:spPr>
                <a:xfrm>
                  <a:off x="2514600" y="2362200"/>
                  <a:ext cx="0" cy="2743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Rounded Rectangle 22"/>
              <p:cNvSpPr/>
              <p:nvPr/>
            </p:nvSpPr>
            <p:spPr>
              <a:xfrm>
                <a:off x="2914650" y="4333875"/>
                <a:ext cx="2733675"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Times New Roman" panose="02020603050405020304" pitchFamily="18" charset="0"/>
                    <a:cs typeface="Times New Roman" panose="02020603050405020304" pitchFamily="18" charset="0"/>
                  </a:rPr>
                  <a:t>Biological knowledge- 24</a:t>
                </a:r>
              </a:p>
            </p:txBody>
          </p:sp>
          <p:sp>
            <p:nvSpPr>
              <p:cNvPr id="24" name="Rounded Rectangle 23"/>
              <p:cNvSpPr/>
              <p:nvPr/>
            </p:nvSpPr>
            <p:spPr>
              <a:xfrm>
                <a:off x="2914650" y="4914900"/>
                <a:ext cx="234315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Times New Roman" panose="02020603050405020304" pitchFamily="18" charset="0"/>
                    <a:cs typeface="Times New Roman" panose="02020603050405020304" pitchFamily="18" charset="0"/>
                  </a:rPr>
                  <a:t>Biological attitude-15</a:t>
                </a:r>
              </a:p>
            </p:txBody>
          </p:sp>
        </p:grpSp>
      </p:grpSp>
    </p:spTree>
    <p:extLst>
      <p:ext uri="{BB962C8B-B14F-4D97-AF65-F5344CB8AC3E}">
        <p14:creationId xmlns:p14="http://schemas.microsoft.com/office/powerpoint/2010/main" val="3387015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a:latin typeface="Times New Roman" panose="02020603050405020304" pitchFamily="18" charset="0"/>
                <a:cs typeface="Times New Roman" panose="02020603050405020304" pitchFamily="18" charset="0"/>
              </a:rPr>
              <a:t>KAP</a:t>
            </a:r>
          </a:p>
        </p:txBody>
      </p:sp>
      <p:sp>
        <p:nvSpPr>
          <p:cNvPr id="3" name="Content Placeholder 2"/>
          <p:cNvSpPr>
            <a:spLocks noGrp="1"/>
          </p:cNvSpPr>
          <p:nvPr>
            <p:ph idx="1"/>
          </p:nvPr>
        </p:nvSpPr>
        <p:spPr>
          <a:xfrm>
            <a:off x="381000" y="1066800"/>
            <a:ext cx="8458200" cy="5562600"/>
          </a:xfrm>
        </p:spPr>
        <p:txBody>
          <a:bodyPr/>
          <a:lstStyle/>
          <a:p>
            <a:r>
              <a:rPr lang="en-US" dirty="0">
                <a:latin typeface="Times New Roman" panose="02020603050405020304" pitchFamily="18" charset="0"/>
                <a:cs typeface="Times New Roman" panose="02020603050405020304" pitchFamily="18" charset="0"/>
              </a:rPr>
              <a:t>KAP was computed by taking the mean of the sum of scores for each KAP item as a good or poor category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grpSp>
        <p:nvGrpSpPr>
          <p:cNvPr id="4" name="Group 3"/>
          <p:cNvGrpSpPr/>
          <p:nvPr/>
        </p:nvGrpSpPr>
        <p:grpSpPr>
          <a:xfrm>
            <a:off x="2390775" y="3086100"/>
            <a:ext cx="3400425" cy="2438400"/>
            <a:chOff x="2438400" y="1752600"/>
            <a:chExt cx="3400425" cy="2438400"/>
          </a:xfrm>
        </p:grpSpPr>
        <p:cxnSp>
          <p:nvCxnSpPr>
            <p:cNvPr id="5" name="Straight Connector 4"/>
            <p:cNvCxnSpPr/>
            <p:nvPr/>
          </p:nvCxnSpPr>
          <p:spPr>
            <a:xfrm>
              <a:off x="2514600" y="2895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514600" y="3505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514600" y="4000500"/>
              <a:ext cx="381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438400" y="1752600"/>
              <a:ext cx="3400425" cy="2438400"/>
              <a:chOff x="2438400" y="1752600"/>
              <a:chExt cx="3400425" cy="2438400"/>
            </a:xfrm>
          </p:grpSpPr>
          <p:sp>
            <p:nvSpPr>
              <p:cNvPr id="12" name="Rounded Rectangle 11"/>
              <p:cNvSpPr/>
              <p:nvPr/>
            </p:nvSpPr>
            <p:spPr>
              <a:xfrm>
                <a:off x="2914650" y="2705100"/>
                <a:ext cx="1704975"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Knowledge-9</a:t>
                </a:r>
              </a:p>
            </p:txBody>
          </p:sp>
          <p:sp>
            <p:nvSpPr>
              <p:cNvPr id="13" name="Rounded Rectangle 12"/>
              <p:cNvSpPr/>
              <p:nvPr/>
            </p:nvSpPr>
            <p:spPr>
              <a:xfrm>
                <a:off x="2914650" y="3314700"/>
                <a:ext cx="2924175"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Times New Roman" panose="02020603050405020304" pitchFamily="18" charset="0"/>
                    <a:cs typeface="Times New Roman" panose="02020603050405020304" pitchFamily="18" charset="0"/>
                  </a:rPr>
                  <a:t>Attitude -15 (grouped to 9)</a:t>
                </a:r>
              </a:p>
            </p:txBody>
          </p:sp>
          <p:sp>
            <p:nvSpPr>
              <p:cNvPr id="14" name="Rounded Rectangle 13"/>
              <p:cNvSpPr/>
              <p:nvPr/>
            </p:nvSpPr>
            <p:spPr>
              <a:xfrm>
                <a:off x="2914650" y="3810000"/>
                <a:ext cx="1323975"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Times New Roman" panose="02020603050405020304" pitchFamily="18" charset="0"/>
                    <a:cs typeface="Times New Roman" panose="02020603050405020304" pitchFamily="18" charset="0"/>
                  </a:rPr>
                  <a:t>Practice -8 </a:t>
                </a:r>
              </a:p>
            </p:txBody>
          </p:sp>
          <p:grpSp>
            <p:nvGrpSpPr>
              <p:cNvPr id="16" name="Group 15"/>
              <p:cNvGrpSpPr/>
              <p:nvPr/>
            </p:nvGrpSpPr>
            <p:grpSpPr>
              <a:xfrm>
                <a:off x="2438400" y="1752600"/>
                <a:ext cx="2333625" cy="2247900"/>
                <a:chOff x="2438400" y="1752600"/>
                <a:chExt cx="2333625" cy="2247900"/>
              </a:xfrm>
            </p:grpSpPr>
            <p:sp>
              <p:nvSpPr>
                <p:cNvPr id="19" name="Rounded Rectangle 18"/>
                <p:cNvSpPr/>
                <p:nvPr/>
              </p:nvSpPr>
              <p:spPr>
                <a:xfrm>
                  <a:off x="2438400" y="1752600"/>
                  <a:ext cx="2333625"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KAP</a:t>
                  </a:r>
                </a:p>
              </p:txBody>
            </p:sp>
            <p:cxnSp>
              <p:nvCxnSpPr>
                <p:cNvPr id="20" name="Straight Connector 19"/>
                <p:cNvCxnSpPr/>
                <p:nvPr/>
              </p:nvCxnSpPr>
              <p:spPr>
                <a:xfrm>
                  <a:off x="2514600" y="2362200"/>
                  <a:ext cx="0" cy="1638300"/>
                </a:xfrm>
                <a:prstGeom prst="line">
                  <a:avLst/>
                </a:prstGeom>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707468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Knowledge assessed in two levels</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066800"/>
            <a:ext cx="8458200" cy="5562600"/>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a:buFontTx/>
              <a:buChar char="-"/>
            </a:pPr>
            <a:r>
              <a:rPr lang="en-US" b="1" dirty="0">
                <a:solidFill>
                  <a:srgbClr val="FF0000"/>
                </a:solidFill>
                <a:latin typeface="Times New Roman" panose="02020603050405020304" pitchFamily="18" charset="0"/>
                <a:cs typeface="Times New Roman" panose="02020603050405020304" pitchFamily="18" charset="0"/>
              </a:rPr>
              <a:t>1</a:t>
            </a:r>
            <a:r>
              <a:rPr lang="en-US" b="1" baseline="30000" dirty="0">
                <a:solidFill>
                  <a:srgbClr val="FF0000"/>
                </a:solidFill>
                <a:latin typeface="Times New Roman" panose="02020603050405020304" pitchFamily="18" charset="0"/>
                <a:cs typeface="Times New Roman" panose="02020603050405020304" pitchFamily="18" charset="0"/>
              </a:rPr>
              <a:t>st</a:t>
            </a:r>
            <a:r>
              <a:rPr lang="en-US" b="1"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-assessed their knowledge about conventional pesticides and fertilizers </a:t>
            </a:r>
          </a:p>
          <a:p>
            <a:pPr marL="0" indent="0">
              <a:buNone/>
            </a:pPr>
            <a:endParaRPr lang="en-US" dirty="0">
              <a:latin typeface="Times New Roman" panose="02020603050405020304" pitchFamily="18" charset="0"/>
              <a:cs typeface="Times New Roman" panose="02020603050405020304" pitchFamily="18" charset="0"/>
            </a:endParaRPr>
          </a:p>
          <a:p>
            <a:pPr>
              <a:buFontTx/>
              <a:buChar char="-"/>
            </a:pPr>
            <a:r>
              <a:rPr lang="en-US" b="1" dirty="0">
                <a:solidFill>
                  <a:srgbClr val="FF0000"/>
                </a:solidFill>
                <a:latin typeface="Times New Roman" panose="02020603050405020304" pitchFamily="18" charset="0"/>
                <a:cs typeface="Times New Roman" panose="02020603050405020304" pitchFamily="18" charset="0"/>
              </a:rPr>
              <a:t>2</a:t>
            </a:r>
            <a:r>
              <a:rPr lang="en-US" b="1" baseline="30000" dirty="0">
                <a:solidFill>
                  <a:srgbClr val="FF0000"/>
                </a:solidFill>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-assessed knowledge on biologicals as safer alternatives to the conventional.</a:t>
            </a:r>
          </a:p>
        </p:txBody>
      </p:sp>
    </p:spTree>
    <p:extLst>
      <p:ext uri="{BB962C8B-B14F-4D97-AF65-F5344CB8AC3E}">
        <p14:creationId xmlns:p14="http://schemas.microsoft.com/office/powerpoint/2010/main" val="188431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a:latin typeface="Times New Roman" panose="02020603050405020304" pitchFamily="18" charset="0"/>
                <a:cs typeface="Times New Roman" panose="02020603050405020304" pitchFamily="18" charset="0"/>
              </a:rPr>
              <a:t>Data analysis</a:t>
            </a:r>
          </a:p>
        </p:txBody>
      </p:sp>
      <p:sp>
        <p:nvSpPr>
          <p:cNvPr id="3" name="Content Placeholder 2"/>
          <p:cNvSpPr>
            <a:spLocks noGrp="1"/>
          </p:cNvSpPr>
          <p:nvPr>
            <p:ph idx="1"/>
          </p:nvPr>
        </p:nvSpPr>
        <p:spPr>
          <a:xfrm>
            <a:off x="381000" y="1066800"/>
            <a:ext cx="8458200" cy="5562600"/>
          </a:xfrm>
        </p:spPr>
        <p:txBody>
          <a:bodyPr>
            <a:normAutofit/>
          </a:bodyPr>
          <a:lstStyle/>
          <a:p>
            <a:pPr>
              <a:buFontTx/>
              <a:buChar char="-"/>
            </a:pPr>
            <a:r>
              <a:rPr lang="en-US" dirty="0">
                <a:latin typeface="Times New Roman" panose="02020603050405020304" pitchFamily="18" charset="0"/>
                <a:cs typeface="Times New Roman" panose="02020603050405020304" pitchFamily="18" charset="0"/>
              </a:rPr>
              <a:t>Data coded into 0 and 1 for each category- KAP</a:t>
            </a:r>
          </a:p>
          <a:p>
            <a:pPr marL="0" indent="0">
              <a:buNone/>
            </a:pPr>
            <a:r>
              <a:rPr lang="en-US" dirty="0">
                <a:latin typeface="Times New Roman" panose="02020603050405020304" pitchFamily="18" charset="0"/>
                <a:cs typeface="Times New Roman" panose="02020603050405020304" pitchFamily="18" charset="0"/>
              </a:rPr>
              <a:t> </a:t>
            </a:r>
          </a:p>
          <a:p>
            <a:pPr>
              <a:buFontTx/>
              <a:buChar char="-"/>
            </a:pPr>
            <a:r>
              <a:rPr lang="en-US" dirty="0">
                <a:latin typeface="Times New Roman" panose="02020603050405020304" pitchFamily="18" charset="0"/>
                <a:cs typeface="Times New Roman" panose="02020603050405020304" pitchFamily="18" charset="0"/>
              </a:rPr>
              <a:t>“1” considered correct for response “yes”</a:t>
            </a:r>
          </a:p>
          <a:p>
            <a:pPr>
              <a:buFontTx/>
              <a:buChar char="-"/>
            </a:pPr>
            <a:r>
              <a:rPr lang="en-US" dirty="0">
                <a:latin typeface="Times New Roman" panose="02020603050405020304" pitchFamily="18" charset="0"/>
                <a:cs typeface="Times New Roman" panose="02020603050405020304" pitchFamily="18" charset="0"/>
              </a:rPr>
              <a:t>“0” for incorrect responses such as “no.” </a:t>
            </a:r>
          </a:p>
          <a:p>
            <a:pPr>
              <a:buFontTx/>
              <a:buChar char="-"/>
            </a:pPr>
            <a:endParaRPr lang="en-US" dirty="0">
              <a:latin typeface="Times New Roman" panose="02020603050405020304" pitchFamily="18" charset="0"/>
              <a:cs typeface="Times New Roman" panose="02020603050405020304" pitchFamily="18" charset="0"/>
            </a:endParaRPr>
          </a:p>
          <a:p>
            <a:pPr>
              <a:buFontTx/>
              <a:buChar char="-"/>
            </a:pPr>
            <a:r>
              <a:rPr lang="en-US" dirty="0">
                <a:latin typeface="Times New Roman" panose="02020603050405020304" pitchFamily="18" charset="0"/>
                <a:cs typeface="Times New Roman" panose="02020603050405020304" pitchFamily="18" charset="0"/>
              </a:rPr>
              <a:t>To aggregate, each participant’s responses was tallied to see the overall score in KAP</a:t>
            </a:r>
          </a:p>
        </p:txBody>
      </p:sp>
    </p:spTree>
    <p:extLst>
      <p:ext uri="{BB962C8B-B14F-4D97-AF65-F5344CB8AC3E}">
        <p14:creationId xmlns:p14="http://schemas.microsoft.com/office/powerpoint/2010/main" val="1715691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a:latin typeface="Times New Roman" panose="02020603050405020304" pitchFamily="18" charset="0"/>
                <a:cs typeface="Times New Roman" panose="02020603050405020304" pitchFamily="18" charset="0"/>
              </a:rPr>
              <a:t>Data analysis</a:t>
            </a:r>
          </a:p>
        </p:txBody>
      </p:sp>
      <p:sp>
        <p:nvSpPr>
          <p:cNvPr id="3" name="Content Placeholder 2"/>
          <p:cNvSpPr>
            <a:spLocks noGrp="1"/>
          </p:cNvSpPr>
          <p:nvPr>
            <p:ph idx="1"/>
          </p:nvPr>
        </p:nvSpPr>
        <p:spPr>
          <a:xfrm>
            <a:off x="381000" y="1066800"/>
            <a:ext cx="8458200" cy="5562600"/>
          </a:xfrm>
        </p:spPr>
        <p:txBody>
          <a:bodyPr>
            <a:normAutofit/>
          </a:bodyPr>
          <a:lstStyle/>
          <a:p>
            <a:pPr>
              <a:buFontTx/>
              <a:buChar char="-"/>
            </a:pPr>
            <a:r>
              <a:rPr lang="en-US" dirty="0">
                <a:latin typeface="Times New Roman" panose="02020603050405020304" pitchFamily="18" charset="0"/>
                <a:cs typeface="Times New Roman" panose="02020603050405020304" pitchFamily="18" charset="0"/>
              </a:rPr>
              <a:t>To assess the internal consistency of the data the multivariate Cronbach’s alpha reliability test was performed</a:t>
            </a:r>
          </a:p>
          <a:p>
            <a:pPr>
              <a:buFontTx/>
              <a:buChar char="-"/>
            </a:pPr>
            <a:r>
              <a:rPr lang="en-US" dirty="0">
                <a:latin typeface="Times New Roman" panose="02020603050405020304" pitchFamily="18" charset="0"/>
                <a:cs typeface="Times New Roman" panose="02020603050405020304" pitchFamily="18" charset="0"/>
              </a:rPr>
              <a:t>Cronbach’s alpha values were 0.87, 0.83, and 0.71 for KAP category aggregate, respectively. </a:t>
            </a:r>
          </a:p>
          <a:p>
            <a:pPr>
              <a:buFontTx/>
              <a:buChar char="-"/>
            </a:pPr>
            <a:r>
              <a:rPr lang="en-US" dirty="0">
                <a:latin typeface="Times New Roman" panose="02020603050405020304" pitchFamily="18" charset="0"/>
                <a:cs typeface="Times New Roman" panose="02020603050405020304" pitchFamily="18" charset="0"/>
              </a:rPr>
              <a:t>The Cronbach’s alpha value for the entire set was 0.86. </a:t>
            </a:r>
          </a:p>
          <a:p>
            <a:pPr>
              <a:buFontTx/>
              <a:buChar char="-"/>
            </a:pPr>
            <a:r>
              <a:rPr lang="en-US" dirty="0" err="1">
                <a:latin typeface="Times New Roman" panose="02020603050405020304" pitchFamily="18" charset="0"/>
                <a:cs typeface="Times New Roman" panose="02020603050405020304" pitchFamily="18" charset="0"/>
              </a:rPr>
              <a:t>Tavakol</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Dennick</a:t>
            </a:r>
            <a:r>
              <a:rPr lang="en-US" dirty="0">
                <a:latin typeface="Times New Roman" panose="02020603050405020304" pitchFamily="18" charset="0"/>
                <a:cs typeface="Times New Roman" panose="02020603050405020304" pitchFamily="18" charset="0"/>
              </a:rPr>
              <a:t> (2011), alpha values &gt; 0.7 and &lt; 0.9 are acceptable </a:t>
            </a:r>
          </a:p>
        </p:txBody>
      </p:sp>
    </p:spTree>
    <p:extLst>
      <p:ext uri="{BB962C8B-B14F-4D97-AF65-F5344CB8AC3E}">
        <p14:creationId xmlns:p14="http://schemas.microsoft.com/office/powerpoint/2010/main" val="42914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TotalTime>
  <Words>1840</Words>
  <Application>Microsoft Office PowerPoint</Application>
  <PresentationFormat>On-screen Show (4:3)</PresentationFormat>
  <Paragraphs>325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Algerian</vt:lpstr>
      <vt:lpstr>Arial</vt:lpstr>
      <vt:lpstr>Calibri</vt:lpstr>
      <vt:lpstr>Symbol</vt:lpstr>
      <vt:lpstr>Times New Roman</vt:lpstr>
      <vt:lpstr>Office Theme</vt:lpstr>
      <vt:lpstr>A Survey on Knowledge, Attitude, and Practices of Smallholder Farmers and Agro-dealers Towards Biologicals as an Alternative to Conventional Agricultural Inputs in Ethiopia </vt:lpstr>
      <vt:lpstr>PowerPoint Presentation</vt:lpstr>
      <vt:lpstr>Rationale</vt:lpstr>
      <vt:lpstr>PowerPoint Presentation</vt:lpstr>
      <vt:lpstr>MMs</vt:lpstr>
      <vt:lpstr>KAP</vt:lpstr>
      <vt:lpstr> Knowledge assessed in two levels </vt:lpstr>
      <vt:lpstr>Data analysis</vt:lpstr>
      <vt:lpstr>Data analysis</vt:lpstr>
      <vt:lpstr>Data analysis</vt:lpstr>
      <vt:lpstr>Knowledge of biologicals as agricultural inputs </vt:lpstr>
      <vt:lpstr>Attitudes on biologicals as agricultural inputs</vt:lpstr>
      <vt:lpstr>Biologicals use practices as agricultural inputs</vt:lpstr>
      <vt:lpstr>Table 1 Pearson chi-square analysis results show the association between demographic characteristics and KAP</vt:lpstr>
      <vt:lpstr>PowerPoint Presentation</vt:lpstr>
      <vt:lpstr>PowerPoint Presentation</vt:lpstr>
      <vt:lpstr>  Table 2 Correlation between farmers’ knowledge, attitude, and practice towards utilization of agricultural inputs and biologicals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Survey on Knowledge, Attitude, and Practices of Smallholder Farmers and Agro-dealers Towards Biologicals as an Alternative to Conventional Agricultural Inputs in Ethiopia</dc:title>
  <dc:creator>Tewodros</dc:creator>
  <cp:lastModifiedBy>Allan Mueke</cp:lastModifiedBy>
  <cp:revision>31</cp:revision>
  <dcterms:created xsi:type="dcterms:W3CDTF">2022-10-07T17:18:14Z</dcterms:created>
  <dcterms:modified xsi:type="dcterms:W3CDTF">2022-10-27T11:34:11Z</dcterms:modified>
</cp:coreProperties>
</file>