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pen Sans SemiBold"/>
      <p:regular r:id="rId29"/>
      <p:bold r:id="rId30"/>
      <p:italic r:id="rId31"/>
      <p:boldItalic r:id="rId32"/>
    </p:embeddedFont>
    <p:embeddedFont>
      <p:font typeface="Lexend Medium"/>
      <p:regular r:id="rId33"/>
      <p:bold r:id="rId34"/>
    </p:embeddedFont>
    <p:embeddedFont>
      <p:font typeface="Old Standard TT"/>
      <p:regular r:id="rId35"/>
      <p:bold r:id="rId36"/>
      <p:italic r:id="rId37"/>
    </p:embeddedFont>
    <p:embeddedFont>
      <p:font typeface="Open Sans Medium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OpenSans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6.xml"/><Relationship Id="rId33" Type="http://schemas.openxmlformats.org/officeDocument/2006/relationships/font" Target="fonts/LexendMedium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34" Type="http://schemas.openxmlformats.org/officeDocument/2006/relationships/font" Target="fonts/LexendMedium-bold.fntdata"/><Relationship Id="rId15" Type="http://schemas.openxmlformats.org/officeDocument/2006/relationships/slide" Target="slides/slide10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9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2.xml"/><Relationship Id="rId39" Type="http://schemas.openxmlformats.org/officeDocument/2006/relationships/font" Target="fonts/OpenSansMedium-bold.fntdata"/><Relationship Id="rId16" Type="http://schemas.openxmlformats.org/officeDocument/2006/relationships/slide" Target="slides/slide11.xml"/><Relationship Id="rId38" Type="http://schemas.openxmlformats.org/officeDocument/2006/relationships/font" Target="fonts/OpenSans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e4ba05227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e4ba052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e4ba05227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e4ba0522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4ba05227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e4ba052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e4ba05227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e4ba0522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e4ba05227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e4ba0522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5a5d369b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5a5d369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5a5d369b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5a5d369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5a5d369b2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5a5d369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5a5d369b2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5a5d369b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5a5d369b2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5a5d369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5a5d369b2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5a5d369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5a5d369b2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5a5d369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5a5d369b2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5a5d369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b27091817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b270918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e4ba0522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e4ba052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a7637777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a763777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4ba05227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4ba052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e4ba05227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e4ba052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Operational Amplifiers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 Hardono, Section 306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5600" y="0"/>
            <a:ext cx="43386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Results: 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Differentiator (Sine)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67600" y="1216150"/>
            <a:ext cx="4317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each frequency, the outputs align with the simulation results and calculations.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E.G. at 500 Hz, Vout = (2π500)(1✕10-9)(10000)(2 Vpp) ~ 0.062 Vpp.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67600" y="2472550"/>
            <a:ext cx="441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75" y="4530625"/>
            <a:ext cx="1927419" cy="548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51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45720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Expectations (1 out of 2): Differentiator (Triangle)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80450" y="1113425"/>
            <a:ext cx="431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77050" y="1155850"/>
            <a:ext cx="4457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500 Hz and 1 kHz, the simulation output magnitudes are very small, due to the scale factor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outputs are SQUARE waveforms (derivative of sloping line = straight line)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75" y="2757275"/>
            <a:ext cx="773575" cy="4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6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22475"/>
            <a:ext cx="4572000" cy="25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45720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Expectations (2 out of 2): Differentiator (Triangle)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80450" y="1113425"/>
            <a:ext cx="431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77050" y="1155850"/>
            <a:ext cx="4457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5 kHz and 10 kHz, the simulation output magnitudes are much larger, due to the scale factor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outputs are SQUARE waveforms (derivative of sloping line = straight line)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75" y="2757275"/>
            <a:ext cx="773575" cy="4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6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22475"/>
            <a:ext cx="4572000" cy="25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5600" y="-89900"/>
            <a:ext cx="44763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Results: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Differentiator (Triangle)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85100" y="1217600"/>
            <a:ext cx="4317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each frequency, the outputs align with the simulation results and calculations.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E.G. at 5k Hz, Vout = (2π5000)(1✕10-9)(10000)(2 Vpp) ~ 0.62 Vpp.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75" y="4530625"/>
            <a:ext cx="1927419" cy="548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2395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Setup: Integrator</a:t>
            </a:r>
            <a:endParaRPr b="1" sz="35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250" y="928075"/>
            <a:ext cx="4323461" cy="39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025" y="961750"/>
            <a:ext cx="1946325" cy="74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1026" y="1907124"/>
            <a:ext cx="2023125" cy="5047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45720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Expectations (1 out of 2): Integrator (Sine)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80450" y="1113425"/>
            <a:ext cx="431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7150" y="1256875"/>
            <a:ext cx="4457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500 Hz, the simulation magnitude is largest, due to scale factor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outputs are cosine waveforms (integral of sin(x) = -cos(x))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125" y="2139525"/>
            <a:ext cx="451775" cy="60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6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11375"/>
            <a:ext cx="4572000" cy="25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45720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Expectations (2 out of 2): Integrator (Sine)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80450" y="1113425"/>
            <a:ext cx="431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57150" y="1256875"/>
            <a:ext cx="4457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10 kHz, the simulation magnitude is smallest, due to scale factor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outputs are cosine waveforms (integral of sin(x) = -cos(x))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975" y="2122700"/>
            <a:ext cx="451775" cy="60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5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16000"/>
            <a:ext cx="4572000" cy="26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105600" y="-89900"/>
            <a:ext cx="44763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Results: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Integrator (Sine)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85100" y="1217600"/>
            <a:ext cx="4317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each frequency, the outputs align with the simulation results and calculations.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Vertical shifts due to constant of integration K.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38" y="4095800"/>
            <a:ext cx="1299225" cy="49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75" y="4095800"/>
            <a:ext cx="1980336" cy="49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0" y="0"/>
            <a:ext cx="45720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Expectations (1 out of 2): Integrator (Square)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80450" y="1113425"/>
            <a:ext cx="431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57150" y="1256875"/>
            <a:ext cx="4457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500 Hz, the simulation magnitude is largest, due to scale factor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outputs are triangle waveforms (integral of straight horizontal line = sloping line)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125" y="2139525"/>
            <a:ext cx="451775" cy="60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5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54700"/>
            <a:ext cx="4572000" cy="25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0" y="0"/>
            <a:ext cx="45720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Expectations (2 out of 2): Integrator (Square)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180450" y="1113425"/>
            <a:ext cx="431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57150" y="1256875"/>
            <a:ext cx="4457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10 kHz, the simulation magnitude is smallest, due to scale factor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outputs are </a:t>
            </a: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triangle waveforms (integral of straight horizontal line = sloping line)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975" y="2122700"/>
            <a:ext cx="451775" cy="60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5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50250"/>
            <a:ext cx="4572000" cy="25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3100" y="143850"/>
            <a:ext cx="7993500" cy="8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Agenda</a:t>
            </a:r>
            <a:endParaRPr b="1" sz="3500"/>
          </a:p>
        </p:txBody>
      </p:sp>
      <p:sp>
        <p:nvSpPr>
          <p:cNvPr id="66" name="Google Shape;66;p14"/>
          <p:cNvSpPr txBox="1"/>
          <p:nvPr/>
        </p:nvSpPr>
        <p:spPr>
          <a:xfrm>
            <a:off x="540675" y="888725"/>
            <a:ext cx="8136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 SemiBold"/>
              <a:buChar char="●"/>
            </a:pPr>
            <a:r>
              <a:rPr lang="en" sz="2000">
                <a:latin typeface="Open Sans SemiBold"/>
                <a:ea typeface="Open Sans SemiBold"/>
                <a:cs typeface="Open Sans SemiBold"/>
                <a:sym typeface="Open Sans SemiBold"/>
              </a:rPr>
              <a:t>Analyze the internal circuitry of an op amp and learn the designs and functions of several op amp circuits</a:t>
            </a:r>
            <a:endParaRPr sz="20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 SemiBold"/>
              <a:buChar char="●"/>
            </a:pPr>
            <a:r>
              <a:rPr lang="en" sz="2000">
                <a:latin typeface="Open Sans SemiBold"/>
                <a:ea typeface="Open Sans SemiBold"/>
                <a:cs typeface="Open Sans SemiBold"/>
                <a:sym typeface="Open Sans SemiBold"/>
              </a:rPr>
              <a:t>Design and simulate a few op amp circuits using CAPTURE and PSPICE A/D</a:t>
            </a:r>
            <a:endParaRPr sz="20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 SemiBold"/>
              <a:buChar char="○"/>
            </a:pPr>
            <a:r>
              <a:rPr lang="en" sz="2000">
                <a:latin typeface="Open Sans SemiBold"/>
                <a:ea typeface="Open Sans SemiBold"/>
                <a:cs typeface="Open Sans SemiBold"/>
                <a:sym typeface="Open Sans SemiBold"/>
              </a:rPr>
              <a:t>Difference amplifier, Differentiator, Integrator, Wien-Bridge oscillator</a:t>
            </a:r>
            <a:endParaRPr sz="20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 SemiBold"/>
              <a:buChar char="●"/>
            </a:pPr>
            <a:r>
              <a:rPr lang="en" sz="2000">
                <a:latin typeface="Open Sans SemiBold"/>
                <a:ea typeface="Open Sans SemiBold"/>
                <a:cs typeface="Open Sans SemiBold"/>
                <a:sym typeface="Open Sans SemiBold"/>
              </a:rPr>
              <a:t>Build and test the designed circuits and assess whether they align with the simulation results</a:t>
            </a:r>
            <a:endParaRPr sz="20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pen Sans SemiBold"/>
              <a:buChar char="○"/>
            </a:pPr>
            <a:r>
              <a:rPr lang="en" sz="2000">
                <a:latin typeface="Open Sans SemiBold"/>
                <a:ea typeface="Open Sans SemiBold"/>
                <a:cs typeface="Open Sans SemiBold"/>
                <a:sym typeface="Open Sans SemiBold"/>
              </a:rPr>
              <a:t>Use the gain equations to confirm accuracy of results</a:t>
            </a:r>
            <a:endParaRPr sz="2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05600" y="-89900"/>
            <a:ext cx="44763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Results: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Integrator (Square)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85100" y="1217600"/>
            <a:ext cx="4317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each frequency, the outputs align with the simulation results and calculations.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Vertical shifts due to constant of integration K.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38" y="4095800"/>
            <a:ext cx="1299225" cy="49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675" y="4095800"/>
            <a:ext cx="1980336" cy="49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2395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Setup: Wien-Bridge Oscillator</a:t>
            </a:r>
            <a:endParaRPr b="1" sz="35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425" y="996700"/>
            <a:ext cx="38195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175" y="3806646"/>
            <a:ext cx="1500550" cy="106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61100" y="0"/>
            <a:ext cx="4365300" cy="7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Wien-Bridge Oscillator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type="title"/>
          </p:nvPr>
        </p:nvSpPr>
        <p:spPr>
          <a:xfrm>
            <a:off x="161100" y="952125"/>
            <a:ext cx="4365300" cy="7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Expectation: f = 1 kHz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161100" y="3310100"/>
            <a:ext cx="4365300" cy="7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Result: f ~ 1 kHz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Conclusion</a:t>
            </a:r>
            <a:endParaRPr b="1" sz="3500"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Medium"/>
              <a:buChar char="●"/>
            </a:pPr>
            <a:r>
              <a:rPr lang="en" sz="2500">
                <a:latin typeface="Open Sans Medium"/>
                <a:ea typeface="Open Sans Medium"/>
                <a:cs typeface="Open Sans Medium"/>
                <a:sym typeface="Open Sans Medium"/>
              </a:rPr>
              <a:t>Learned how to design different op amp circuits using their gain equations</a:t>
            </a:r>
            <a:endParaRPr sz="2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Open Sans Medium"/>
              <a:buChar char="○"/>
            </a:pPr>
            <a:r>
              <a:rPr lang="en" sz="2500">
                <a:latin typeface="Open Sans Medium"/>
                <a:ea typeface="Open Sans Medium"/>
                <a:cs typeface="Open Sans Medium"/>
                <a:sym typeface="Open Sans Medium"/>
              </a:rPr>
              <a:t>Difference amplifier, Differentiator, Integrator, Wien-Bridge oscillator</a:t>
            </a:r>
            <a:endParaRPr sz="2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Medium"/>
              <a:buChar char="●"/>
            </a:pPr>
            <a:r>
              <a:rPr lang="en" sz="2500">
                <a:latin typeface="Open Sans Medium"/>
                <a:ea typeface="Open Sans Medium"/>
                <a:cs typeface="Open Sans Medium"/>
                <a:sym typeface="Open Sans Medium"/>
              </a:rPr>
              <a:t>Obtained results in the lab congruent to the theoretical calculations and simulations, with little discrepancies</a:t>
            </a:r>
            <a:endParaRPr sz="25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395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Setup: Difference Amplifier</a:t>
            </a:r>
            <a:endParaRPr b="1" sz="35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75" y="1089925"/>
            <a:ext cx="51149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400" y="4107949"/>
            <a:ext cx="2652259" cy="89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23950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Expectations: Difference Amplifier</a:t>
            </a:r>
            <a:endParaRPr b="1" sz="3500"/>
          </a:p>
        </p:txBody>
      </p:sp>
      <p:sp>
        <p:nvSpPr>
          <p:cNvPr id="79" name="Google Shape;79;p16"/>
          <p:cNvSpPr txBox="1"/>
          <p:nvPr/>
        </p:nvSpPr>
        <p:spPr>
          <a:xfrm>
            <a:off x="511425" y="4092975"/>
            <a:ext cx="822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Voltage gain = G = -10 V/V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Vout = G(V2 - V1) = -10(-.1 - .1) = 2 Vpp.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63" y="764775"/>
            <a:ext cx="5276575" cy="31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975" y="3956075"/>
            <a:ext cx="1646425" cy="5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5600" y="0"/>
            <a:ext cx="43386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Results (1 out of 2): 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Difference Amplifier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67600" y="1267525"/>
            <a:ext cx="4317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Step 1A : Pre-Lab Circuit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Vout ~ 2 Vpp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8227"/>
            <a:ext cx="4572000" cy="269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88075"/>
            <a:ext cx="4572000" cy="24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67600" y="2472550"/>
            <a:ext cx="44142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Step 1B : Sine - Pulse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Theoretical output: 10(.2-.1) = 1 Vpp.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Real output ~ 1 Vpp, with pulses subtracted.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000" y="4523475"/>
            <a:ext cx="1540900" cy="521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5600" y="0"/>
            <a:ext cx="43386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Results (2 out of 2): 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Difference Amplifier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67600" y="1267525"/>
            <a:ext cx="43173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Step 1 Addition: DC Subtractor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all frequencies, the amplifier subtracted the DC input from the AC input. At higher frequencies, this difference is clearer.</a:t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395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Setup</a:t>
            </a:r>
            <a:r>
              <a:rPr b="1" lang="en" sz="3500"/>
              <a:t>: Differentiator</a:t>
            </a:r>
            <a:endParaRPr b="1" sz="35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973000"/>
            <a:ext cx="49053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925" y="4214850"/>
            <a:ext cx="2609850" cy="742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0"/>
            <a:ext cx="45720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Expectations (1 out of 2): Differentiator (Sine)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80450" y="1113425"/>
            <a:ext cx="431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25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7725"/>
            <a:ext cx="4572000" cy="26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77050" y="1155850"/>
            <a:ext cx="4457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500 Hz and 1 kHz, the simulation output magnitudes are very small, due to the scale factor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outputs are cosine waveforms as (d/dx)(sin(x)) = cos(x)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075" y="2757275"/>
            <a:ext cx="773575" cy="4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4572000" cy="11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Expectations (2 out of 2): Differentiator (Sine)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80450" y="1113425"/>
            <a:ext cx="431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7050" y="1155850"/>
            <a:ext cx="4457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At 5 kHz and 10 kHz, the simulation output magnitudes are much larger, due to the scale factor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outputs are cosine waveforms as (d/dx)(sin(x)) = cos(x)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75" y="2757275"/>
            <a:ext cx="773575" cy="4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6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71075"/>
            <a:ext cx="4572000" cy="24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