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66" r:id="rId6"/>
    <p:sldId id="261" r:id="rId7"/>
    <p:sldId id="262" r:id="rId8"/>
    <p:sldId id="264" r:id="rId9"/>
    <p:sldId id="265" r:id="rId10"/>
    <p:sldId id="258"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slide" Target="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5105"/>
            <a:ext cx="9144000" cy="854075"/>
          </a:xfrm>
        </p:spPr>
        <p:txBody>
          <a:bodyPr>
            <a:normAutofit/>
          </a:bodyPr>
          <a:lstStyle/>
          <a:p>
            <a:pPr algn="ctr"/>
            <a:r>
              <a:rPr lang="" altLang="en-US" sz="4000" b="1" i="1" dirty="0">
                <a:solidFill>
                  <a:srgbClr val="FF0000"/>
                </a:solidFill>
              </a:rPr>
              <a:t>Dispozitive de intrare și ieșire</a:t>
            </a:r>
            <a:endParaRPr lang="" altLang="en-US" sz="4000" b="1" i="1" dirty="0">
              <a:solidFill>
                <a:srgbClr val="FF0000"/>
              </a:solidFill>
            </a:endParaRPr>
          </a:p>
        </p:txBody>
      </p:sp>
      <p:sp>
        <p:nvSpPr>
          <p:cNvPr id="3" name="Subtitle 2"/>
          <p:cNvSpPr>
            <a:spLocks noGrp="1"/>
          </p:cNvSpPr>
          <p:nvPr>
            <p:ph type="subTitle" idx="1"/>
          </p:nvPr>
        </p:nvSpPr>
        <p:spPr>
          <a:xfrm>
            <a:off x="9126855" y="5222240"/>
            <a:ext cx="2955925" cy="1352550"/>
          </a:xfrm>
        </p:spPr>
        <p:txBody>
          <a:bodyPr/>
          <a:lstStyle/>
          <a:p>
            <a:pPr algn="l"/>
            <a:r>
              <a:rPr lang="en-US" altLang="zh-CN" sz="1600">
                <a:solidFill>
                  <a:schemeClr val="tx1"/>
                </a:solidFill>
                <a:sym typeface="+mn-ea"/>
              </a:rPr>
              <a:t>Proiect realizat de Dan Bordei, clasa X „C”</a:t>
            </a:r>
            <a:endParaRPr lang="en-US" altLang="zh-CN" sz="1600">
              <a:solidFill>
                <a:schemeClr val="tx1"/>
              </a:solidFill>
            </a:endParaRPr>
          </a:p>
          <a:p>
            <a:pPr algn="l"/>
            <a:r>
              <a:rPr lang="en-US" altLang="zh-CN" sz="1600">
                <a:solidFill>
                  <a:schemeClr val="tx1"/>
                </a:solidFill>
                <a:sym typeface="+mn-ea"/>
              </a:rPr>
              <a:t>IPLT „Spiru Haret”</a:t>
            </a:r>
            <a:endParaRPr lang="en-US" altLang="zh-CN" sz="1600">
              <a:solidFill>
                <a:schemeClr val="tx1"/>
              </a:solidFill>
            </a:endParaRPr>
          </a:p>
          <a:p>
            <a:pPr algn="l"/>
            <a:r>
              <a:rPr lang="en-US" altLang="zh-CN" sz="1600">
                <a:solidFill>
                  <a:schemeClr val="tx1"/>
                </a:solidFill>
                <a:sym typeface="+mn-ea"/>
              </a:rPr>
              <a:t>Profesor: Guțu Maria</a:t>
            </a:r>
            <a:endParaRPr lang="en-US" altLang="zh-CN" sz="1600">
              <a:solidFill>
                <a:schemeClr val="tx1"/>
              </a:solidFill>
            </a:endParaRPr>
          </a:p>
          <a:p>
            <a:pPr algn="l"/>
            <a:endParaRPr lang="en-US" altLang="zh-CN" sz="16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6990"/>
            <a:ext cx="10515600" cy="802640"/>
          </a:xfrm>
        </p:spPr>
        <p:txBody>
          <a:bodyPr/>
          <a:p>
            <a:pPr algn="ctr"/>
            <a:r>
              <a:rPr lang="en-US" altLang="en-US" sz="4000" b="1" i="1">
                <a:solidFill>
                  <a:srgbClr val="FF0000"/>
                </a:solidFill>
              </a:rPr>
              <a:t>Imprimanta</a:t>
            </a:r>
            <a:endParaRPr lang="en-US" altLang="en-US" sz="4000" b="1" i="1">
              <a:solidFill>
                <a:srgbClr val="FF0000"/>
              </a:solidFill>
            </a:endParaRPr>
          </a:p>
        </p:txBody>
      </p:sp>
      <p:sp>
        <p:nvSpPr>
          <p:cNvPr id="4" name="Text Placeholder 3"/>
          <p:cNvSpPr>
            <a:spLocks noGrp="1"/>
          </p:cNvSpPr>
          <p:nvPr>
            <p:ph type="body" sz="half" idx="2"/>
          </p:nvPr>
        </p:nvSpPr>
        <p:spPr>
          <a:xfrm>
            <a:off x="430530" y="3348990"/>
            <a:ext cx="4872355" cy="1102995"/>
          </a:xfrm>
        </p:spPr>
        <p:txBody>
          <a:bodyPr/>
          <a:p>
            <a:r>
              <a:rPr lang="en-US" sz="2000"/>
              <a:t>Imprimanta este dispozitivul ce realizează afişarea informaţiilor pe hârtie.</a:t>
            </a:r>
            <a:endParaRPr lang="en-US" sz="2000"/>
          </a:p>
        </p:txBody>
      </p:sp>
      <p:pic>
        <p:nvPicPr>
          <p:cNvPr id="5" name="Content Placeholder 4"/>
          <p:cNvPicPr>
            <a:picLocks noChangeAspect="1"/>
          </p:cNvPicPr>
          <p:nvPr>
            <p:ph idx="1"/>
          </p:nvPr>
        </p:nvPicPr>
        <p:blipFill>
          <a:blip r:embed="rId1"/>
          <a:stretch>
            <a:fillRect/>
          </a:stretch>
        </p:blipFill>
        <p:spPr>
          <a:xfrm>
            <a:off x="5787390" y="2625725"/>
            <a:ext cx="4900295" cy="22821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6990"/>
            <a:ext cx="10515600" cy="802640"/>
          </a:xfrm>
        </p:spPr>
        <p:txBody>
          <a:bodyPr/>
          <a:p>
            <a:pPr algn="ctr"/>
            <a:r>
              <a:rPr lang="en-US" altLang="en-US" sz="4000" b="1" i="1">
                <a:solidFill>
                  <a:srgbClr val="FF0000"/>
                </a:solidFill>
              </a:rPr>
              <a:t>Plotter-ul</a:t>
            </a:r>
            <a:endParaRPr lang="en-US" altLang="en-US" sz="4000" b="1" i="1">
              <a:solidFill>
                <a:srgbClr val="FF0000"/>
              </a:solidFill>
            </a:endParaRPr>
          </a:p>
        </p:txBody>
      </p:sp>
      <p:sp>
        <p:nvSpPr>
          <p:cNvPr id="4" name="Text Placeholder 3"/>
          <p:cNvSpPr>
            <a:spLocks noGrp="1"/>
          </p:cNvSpPr>
          <p:nvPr>
            <p:ph type="body" sz="half" idx="2"/>
          </p:nvPr>
        </p:nvSpPr>
        <p:spPr>
          <a:xfrm>
            <a:off x="474345" y="3187700"/>
            <a:ext cx="4872355" cy="1691640"/>
          </a:xfrm>
        </p:spPr>
        <p:txBody>
          <a:bodyPr/>
          <a:p>
            <a:r>
              <a:rPr lang="en-US" sz="2000"/>
              <a:t>Plotter-ul este un dispozitiv asemănător imprimantei dar hârtia poate fi parcursă în ambele sensuri,</a:t>
            </a:r>
            <a:endParaRPr lang="en-US" sz="2000"/>
          </a:p>
          <a:p>
            <a:r>
              <a:rPr lang="en-US" sz="2000"/>
              <a:t>acceptă formate mari de hârtie, iar precizia desenelor este foarte mare.</a:t>
            </a:r>
            <a:endParaRPr lang="en-US" sz="2000"/>
          </a:p>
        </p:txBody>
      </p:sp>
      <p:pic>
        <p:nvPicPr>
          <p:cNvPr id="6" name="Content Placeholder 5"/>
          <p:cNvPicPr>
            <a:picLocks noChangeAspect="1"/>
          </p:cNvPicPr>
          <p:nvPr>
            <p:ph idx="1"/>
          </p:nvPr>
        </p:nvPicPr>
        <p:blipFill>
          <a:blip r:embed="rId1"/>
          <a:stretch>
            <a:fillRect/>
          </a:stretch>
        </p:blipFill>
        <p:spPr>
          <a:xfrm>
            <a:off x="5575300" y="1781175"/>
            <a:ext cx="6172200" cy="45053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b="1" i="1">
                <a:solidFill>
                  <a:srgbClr val="FF0000"/>
                </a:solidFill>
              </a:rPr>
              <a:t>Dispozitive periferice de intrare-ieşire</a:t>
            </a:r>
            <a:endParaRPr lang="en-US" sz="4000" b="1" i="1">
              <a:solidFill>
                <a:srgbClr val="FF0000"/>
              </a:solidFill>
            </a:endParaRPr>
          </a:p>
        </p:txBody>
      </p:sp>
      <p:sp>
        <p:nvSpPr>
          <p:cNvPr id="5" name="Content Placeholder 4"/>
          <p:cNvSpPr>
            <a:spLocks noGrp="1"/>
          </p:cNvSpPr>
          <p:nvPr>
            <p:ph sz="half" idx="1"/>
          </p:nvPr>
        </p:nvSpPr>
        <p:spPr>
          <a:xfrm>
            <a:off x="609600" y="2825115"/>
            <a:ext cx="5384800" cy="1652270"/>
          </a:xfrm>
        </p:spPr>
        <p:txBody>
          <a:bodyPr/>
          <a:p>
            <a:r>
              <a:rPr lang="" altLang="en-US"/>
              <a:t> </a:t>
            </a:r>
            <a:r>
              <a:rPr lang="" altLang="en-US" sz="2400"/>
              <a:t>Modem – dispozitiv ce permite comunicarea între calculatoare aflate la distanţă.</a:t>
            </a:r>
            <a:endParaRPr lang="" altLang="en-US" sz="2400"/>
          </a:p>
        </p:txBody>
      </p:sp>
      <p:pic>
        <p:nvPicPr>
          <p:cNvPr id="8" name="Content Placeholder 7"/>
          <p:cNvPicPr>
            <a:picLocks noChangeAspect="1"/>
          </p:cNvPicPr>
          <p:nvPr>
            <p:ph sz="half" idx="2"/>
          </p:nvPr>
        </p:nvPicPr>
        <p:blipFill>
          <a:blip r:embed="rId1"/>
          <a:stretch>
            <a:fillRect/>
          </a:stretch>
        </p:blipFill>
        <p:spPr>
          <a:xfrm>
            <a:off x="6793865" y="2255520"/>
            <a:ext cx="4191000" cy="27908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b="1" i="1">
                <a:solidFill>
                  <a:srgbClr val="FF0000"/>
                </a:solidFill>
              </a:rPr>
              <a:t>Touchscreen-ul</a:t>
            </a:r>
            <a:endParaRPr lang="en-US" sz="4000" b="1" i="1">
              <a:solidFill>
                <a:srgbClr val="FF0000"/>
              </a:solidFill>
            </a:endParaRPr>
          </a:p>
        </p:txBody>
      </p:sp>
      <p:sp>
        <p:nvSpPr>
          <p:cNvPr id="5" name="Content Placeholder 4"/>
          <p:cNvSpPr>
            <a:spLocks noGrp="1"/>
          </p:cNvSpPr>
          <p:nvPr>
            <p:ph sz="half" idx="1"/>
          </p:nvPr>
        </p:nvSpPr>
        <p:spPr>
          <a:xfrm>
            <a:off x="609600" y="2825115"/>
            <a:ext cx="5384800" cy="1652270"/>
          </a:xfrm>
        </p:spPr>
        <p:txBody>
          <a:bodyPr/>
          <a:p>
            <a:pPr marL="0" indent="0">
              <a:buNone/>
            </a:pPr>
            <a:r>
              <a:rPr lang="en-US" altLang="en-US" sz="2400"/>
              <a:t>Touchscreen-ul este dispozitiv ce permite selectarea prin atingere a unor opţiuni afişate pe ecranul dotat cu senzori.</a:t>
            </a:r>
            <a:endParaRPr lang="en-US" altLang="en-US" sz="2400"/>
          </a:p>
        </p:txBody>
      </p:sp>
      <p:pic>
        <p:nvPicPr>
          <p:cNvPr id="4" name="Content Placeholder 3"/>
          <p:cNvPicPr>
            <a:picLocks noChangeAspect="1"/>
          </p:cNvPicPr>
          <p:nvPr>
            <p:ph sz="half" idx="2"/>
          </p:nvPr>
        </p:nvPicPr>
        <p:blipFill>
          <a:blip r:embed="rId1"/>
          <a:stretch>
            <a:fillRect/>
          </a:stretch>
        </p:blipFill>
        <p:spPr>
          <a:xfrm>
            <a:off x="6099175" y="1560195"/>
            <a:ext cx="5384800" cy="41821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b="1" i="1">
                <a:solidFill>
                  <a:srgbClr val="FF0000"/>
                </a:solidFill>
              </a:rPr>
              <a:t>Placa de sunet</a:t>
            </a:r>
            <a:endParaRPr lang="en-US" sz="4000" b="1" i="1">
              <a:solidFill>
                <a:srgbClr val="FF0000"/>
              </a:solidFill>
            </a:endParaRPr>
          </a:p>
        </p:txBody>
      </p:sp>
      <p:sp>
        <p:nvSpPr>
          <p:cNvPr id="5" name="Content Placeholder 4"/>
          <p:cNvSpPr>
            <a:spLocks noGrp="1"/>
          </p:cNvSpPr>
          <p:nvPr>
            <p:ph sz="half" idx="1"/>
          </p:nvPr>
        </p:nvSpPr>
        <p:spPr>
          <a:xfrm>
            <a:off x="609600" y="2825115"/>
            <a:ext cx="5384800" cy="1652270"/>
          </a:xfrm>
        </p:spPr>
        <p:txBody>
          <a:bodyPr/>
          <a:p>
            <a:pPr marL="0" indent="0">
              <a:buNone/>
            </a:pPr>
            <a:r>
              <a:rPr lang="en-US" altLang="en-US" sz="2400"/>
              <a:t>Placa de sunet permite calculatorului să redea sunete prin intermediul difuzorului, sau să înregistreze sunete prin intermediul unui microfon.</a:t>
            </a:r>
            <a:endParaRPr lang="en-US" altLang="en-US" sz="2400"/>
          </a:p>
        </p:txBody>
      </p:sp>
      <p:pic>
        <p:nvPicPr>
          <p:cNvPr id="6" name="Content Placeholder 5"/>
          <p:cNvPicPr>
            <a:picLocks noChangeAspect="1"/>
          </p:cNvPicPr>
          <p:nvPr>
            <p:ph sz="half" idx="2"/>
          </p:nvPr>
        </p:nvPicPr>
        <p:blipFill>
          <a:blip r:embed="rId1"/>
          <a:stretch>
            <a:fillRect/>
          </a:stretch>
        </p:blipFill>
        <p:spPr>
          <a:xfrm>
            <a:off x="6633845" y="2359660"/>
            <a:ext cx="4565650" cy="25831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noChangeArrowheads="1"/>
          </p:cNvSpPr>
          <p:nvPr>
            <p:ph type="ctrTitle"/>
          </p:nvPr>
        </p:nvSpPr>
        <p:spPr/>
        <p:txBody>
          <a:bodyPr/>
          <a:p>
            <a:pPr algn="ctr"/>
            <a:r>
              <a:rPr lang="" altLang="en-US" b="1" i="1"/>
              <a:t>Bibliografie</a:t>
            </a:r>
            <a:endParaRPr lang="" altLang="en-US" b="1" i="1"/>
          </a:p>
        </p:txBody>
      </p:sp>
      <p:sp>
        <p:nvSpPr>
          <p:cNvPr id="6" name="Subtitle 5"/>
          <p:cNvSpPr>
            <a:spLocks noGrp="1" noChangeArrowheads="1"/>
          </p:cNvSpPr>
          <p:nvPr>
            <p:ph type="subTitle" idx="1"/>
          </p:nvPr>
        </p:nvSpPr>
        <p:spPr>
          <a:xfrm>
            <a:off x="2063750" y="2351405"/>
            <a:ext cx="9218295" cy="1980565"/>
          </a:xfrm>
        </p:spPr>
        <p:txBody>
          <a:bodyPr/>
          <a:p>
            <a:pPr algn="l"/>
            <a:r>
              <a:rPr lang="en-US" sz="1800">
                <a:hlinkClick r:id="rId1" tooltip="" action="ppaction://hlinksldjump"/>
              </a:rPr>
              <a:t>https://www.gimnaziu.info/dispozitive-periferice-de-intrare-de-iesire-de-intrare-iesire</a:t>
            </a:r>
            <a:endParaRPr lang="en-US" sz="1800">
              <a:hlinkClick r:id="rId1" tooltip="" action="ppaction://hlinksldjump"/>
            </a:endParaRPr>
          </a:p>
          <a:p>
            <a:pPr algn="l"/>
            <a:endParaRPr lang="en-US" sz="1800"/>
          </a:p>
          <a:p>
            <a:pPr algn="l"/>
            <a:endParaRPr lang="en-US" sz="1800"/>
          </a:p>
          <a:p>
            <a:pPr algn="l"/>
            <a:r>
              <a:rPr lang="en-US" sz="1800">
                <a:hlinkClick r:id="rId1" tooltip="" action="ppaction://hlinksldjump"/>
              </a:rPr>
              <a:t>http://www.informaticainscoli.ro/lib/exe/fetch.php?media=2.4.tipuri_de_dispozitive_de_intrare_de_iesire_de_intrare-iesire_de_stocare_a_datelor.pd</a:t>
            </a:r>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 altLang="en-US" b="1" i="1">
                <a:solidFill>
                  <a:srgbClr val="FF0000"/>
                </a:solidFill>
              </a:rPr>
              <a:t>Clasificarea dispozitivelor periferice</a:t>
            </a:r>
            <a:endParaRPr lang="" altLang="en-US" b="1" i="1">
              <a:solidFill>
                <a:srgbClr val="FF0000"/>
              </a:solidFill>
            </a:endParaRPr>
          </a:p>
        </p:txBody>
      </p:sp>
      <p:sp>
        <p:nvSpPr>
          <p:cNvPr id="3" name="Content Placeholder 2"/>
          <p:cNvSpPr>
            <a:spLocks noGrp="1"/>
          </p:cNvSpPr>
          <p:nvPr>
            <p:ph idx="1"/>
          </p:nvPr>
        </p:nvSpPr>
        <p:spPr/>
        <p:txBody>
          <a:bodyPr/>
          <a:p>
            <a:r>
              <a:rPr lang="en-US"/>
              <a:t>– Dispozitive periferice de intrare: tastatură, mouse, scanner, trackball, tabletă grafică, joystick, cameră video, microfon.</a:t>
            </a:r>
            <a:endParaRPr lang="en-US"/>
          </a:p>
          <a:p>
            <a:r>
              <a:rPr lang="en-US"/>
              <a:t>– Dispozitive periferice de ieşire: monitor, imprimantă, plotter.</a:t>
            </a:r>
            <a:endParaRPr lang="en-US"/>
          </a:p>
          <a:p>
            <a:r>
              <a:rPr lang="en-US"/>
              <a:t>– Dispozitive periferice de intrare-ieşire: touchscreen, modem, placă de sunet.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6990"/>
            <a:ext cx="10515600" cy="802640"/>
          </a:xfrm>
        </p:spPr>
        <p:txBody>
          <a:bodyPr/>
          <a:p>
            <a:pPr algn="ctr"/>
            <a:r>
              <a:rPr lang="en-US" sz="4000" b="1" i="1">
                <a:solidFill>
                  <a:srgbClr val="FF0000"/>
                </a:solidFill>
              </a:rPr>
              <a:t>Dispozitive periferice de intrare</a:t>
            </a:r>
            <a:endParaRPr lang="en-US" sz="4000" b="1" i="1">
              <a:solidFill>
                <a:srgbClr val="FF0000"/>
              </a:solidFill>
            </a:endParaRPr>
          </a:p>
        </p:txBody>
      </p:sp>
      <p:sp>
        <p:nvSpPr>
          <p:cNvPr id="4" name="Text Placeholder 3"/>
          <p:cNvSpPr>
            <a:spLocks noGrp="1"/>
          </p:cNvSpPr>
          <p:nvPr>
            <p:ph type="body" sz="half" idx="2"/>
          </p:nvPr>
        </p:nvSpPr>
        <p:spPr>
          <a:xfrm>
            <a:off x="840105" y="3041650"/>
            <a:ext cx="3932555" cy="1835150"/>
          </a:xfrm>
        </p:spPr>
        <p:txBody>
          <a:bodyPr/>
          <a:p>
            <a:r>
              <a:rPr lang="en-US" sz="2400">
                <a:sym typeface="+mn-ea"/>
              </a:rPr>
              <a:t>Dispozitivele periferice de intrare au rolul de a prelua datele şi de a le introduce în calculator.</a:t>
            </a:r>
            <a:endParaRPr lang="en-US" sz="2400"/>
          </a:p>
          <a:p>
            <a:endParaRPr lang="en-US" sz="2400"/>
          </a:p>
        </p:txBody>
      </p:sp>
      <p:pic>
        <p:nvPicPr>
          <p:cNvPr id="5" name="Content Placeholder 4"/>
          <p:cNvPicPr>
            <a:picLocks noChangeAspect="1"/>
          </p:cNvPicPr>
          <p:nvPr>
            <p:ph idx="1"/>
          </p:nvPr>
        </p:nvPicPr>
        <p:blipFill>
          <a:blip r:embed="rId1"/>
          <a:stretch>
            <a:fillRect/>
          </a:stretch>
        </p:blipFill>
        <p:spPr>
          <a:xfrm>
            <a:off x="5486400" y="2057400"/>
            <a:ext cx="5565775" cy="38036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6990"/>
            <a:ext cx="10515600" cy="802640"/>
          </a:xfrm>
        </p:spPr>
        <p:txBody>
          <a:bodyPr/>
          <a:p>
            <a:pPr algn="ctr"/>
            <a:r>
              <a:rPr lang="" altLang="en-US" sz="4000" b="1" i="1">
                <a:solidFill>
                  <a:srgbClr val="FF0000"/>
                </a:solidFill>
              </a:rPr>
              <a:t>Tastatura</a:t>
            </a:r>
            <a:endParaRPr lang="" altLang="en-US" sz="4000" b="1" i="1">
              <a:solidFill>
                <a:srgbClr val="FF0000"/>
              </a:solidFill>
            </a:endParaRPr>
          </a:p>
        </p:txBody>
      </p:sp>
      <p:sp>
        <p:nvSpPr>
          <p:cNvPr id="4" name="Text Placeholder 3"/>
          <p:cNvSpPr>
            <a:spLocks noGrp="1"/>
          </p:cNvSpPr>
          <p:nvPr>
            <p:ph type="body" sz="half" idx="2"/>
          </p:nvPr>
        </p:nvSpPr>
        <p:spPr>
          <a:xfrm>
            <a:off x="440690" y="1648460"/>
            <a:ext cx="4720590" cy="4416425"/>
          </a:xfrm>
        </p:spPr>
        <p:txBody>
          <a:bodyPr/>
          <a:p>
            <a:r>
              <a:rPr lang="en-US" sz="2000"/>
              <a:t>Tastatura are rolul de a permite introducerea datelor în calculator prin apăsarea tastelor. Este cel mai cunoscut dispozitiv şi are 104/105 taste grupate astfel:</a:t>
            </a:r>
            <a:endParaRPr lang="en-US" sz="2000"/>
          </a:p>
          <a:p>
            <a:r>
              <a:rPr lang="en-US" sz="2000"/>
              <a:t>– taste funcţionale: F1, F2, … F12</a:t>
            </a:r>
            <a:endParaRPr lang="en-US" sz="2000"/>
          </a:p>
          <a:p>
            <a:r>
              <a:rPr lang="en-US" sz="2000"/>
              <a:t>– taste numerice: 1, 2, … 12, +, -, =, /, *</a:t>
            </a:r>
            <a:endParaRPr lang="en-US" sz="2000"/>
          </a:p>
          <a:p>
            <a:r>
              <a:rPr lang="en-US" sz="2000"/>
              <a:t>– taste de deplasare: sageţi ← ↓ → ↑</a:t>
            </a:r>
            <a:endParaRPr lang="en-US" sz="2000"/>
          </a:p>
          <a:p>
            <a:r>
              <a:rPr lang="en-US" sz="2000"/>
              <a:t>– taste speciale pentru lucrul cu documente: Insert, Home, Page Down, Page Up</a:t>
            </a:r>
            <a:endParaRPr lang="en-US" sz="2000"/>
          </a:p>
          <a:p>
            <a:r>
              <a:rPr lang="en-US" sz="2000"/>
              <a:t>– taste alfanumerice: alfabetul + simboluri.</a:t>
            </a:r>
            <a:endParaRPr lang="en-US" sz="2000"/>
          </a:p>
        </p:txBody>
      </p:sp>
      <p:pic>
        <p:nvPicPr>
          <p:cNvPr id="6" name="Content Placeholder 5"/>
          <p:cNvPicPr>
            <a:picLocks noChangeAspect="1"/>
          </p:cNvPicPr>
          <p:nvPr>
            <p:ph idx="1"/>
          </p:nvPr>
        </p:nvPicPr>
        <p:blipFill>
          <a:blip r:embed="rId1"/>
          <a:stretch>
            <a:fillRect/>
          </a:stretch>
        </p:blipFill>
        <p:spPr>
          <a:xfrm>
            <a:off x="6120130" y="1469390"/>
            <a:ext cx="4726940" cy="47269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6990"/>
            <a:ext cx="10515600" cy="802640"/>
          </a:xfrm>
        </p:spPr>
        <p:txBody>
          <a:bodyPr/>
          <a:p>
            <a:pPr algn="ctr"/>
            <a:r>
              <a:rPr lang="en-US" altLang="en-US" sz="4000" b="1" i="1">
                <a:solidFill>
                  <a:srgbClr val="FF0000"/>
                </a:solidFill>
              </a:rPr>
              <a:t>Mouse-ul</a:t>
            </a:r>
            <a:endParaRPr lang="en-US" altLang="en-US" sz="4000" b="1" i="1">
              <a:solidFill>
                <a:srgbClr val="FF0000"/>
              </a:solidFill>
            </a:endParaRPr>
          </a:p>
        </p:txBody>
      </p:sp>
      <p:sp>
        <p:nvSpPr>
          <p:cNvPr id="4" name="Text Placeholder 3"/>
          <p:cNvSpPr>
            <a:spLocks noGrp="1"/>
          </p:cNvSpPr>
          <p:nvPr>
            <p:ph type="body" sz="half" idx="2"/>
          </p:nvPr>
        </p:nvSpPr>
        <p:spPr>
          <a:xfrm>
            <a:off x="354330" y="2252980"/>
            <a:ext cx="4720590" cy="3530600"/>
          </a:xfrm>
        </p:spPr>
        <p:txBody>
          <a:bodyPr/>
          <a:p>
            <a:r>
              <a:rPr lang="en-US" sz="2000"/>
              <a:t>Denumirea acestui dispozitiv vine de la asemănarea cu un şoarece atât din punct de vedere al formei căt şi al mişcărilor sale. Cu ajutorul său ne putem deplasa pe ecran, putem apela programe, sau putem alege meniuri şi opţiuni ale programelor sau documentelor.</a:t>
            </a:r>
            <a:endParaRPr lang="en-US" sz="2000"/>
          </a:p>
        </p:txBody>
      </p:sp>
      <p:pic>
        <p:nvPicPr>
          <p:cNvPr id="5" name="Content Placeholder 4"/>
          <p:cNvPicPr>
            <a:picLocks noChangeAspect="1"/>
          </p:cNvPicPr>
          <p:nvPr>
            <p:ph idx="1"/>
          </p:nvPr>
        </p:nvPicPr>
        <p:blipFill>
          <a:blip r:embed="rId1"/>
          <a:stretch>
            <a:fillRect/>
          </a:stretch>
        </p:blipFill>
        <p:spPr>
          <a:xfrm>
            <a:off x="5805805" y="1621790"/>
            <a:ext cx="5179060" cy="38804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6990"/>
            <a:ext cx="10515600" cy="802640"/>
          </a:xfrm>
        </p:spPr>
        <p:txBody>
          <a:bodyPr/>
          <a:p>
            <a:pPr algn="ctr"/>
            <a:r>
              <a:rPr lang="en-US" altLang="en-US" sz="4000" b="1" i="1">
                <a:solidFill>
                  <a:srgbClr val="FF0000"/>
                </a:solidFill>
              </a:rPr>
              <a:t>Scanner-ul</a:t>
            </a:r>
            <a:endParaRPr lang="en-US" altLang="en-US" sz="4000" b="1" i="1">
              <a:solidFill>
                <a:srgbClr val="FF0000"/>
              </a:solidFill>
            </a:endParaRPr>
          </a:p>
        </p:txBody>
      </p:sp>
      <p:sp>
        <p:nvSpPr>
          <p:cNvPr id="4" name="Text Placeholder 3"/>
          <p:cNvSpPr>
            <a:spLocks noGrp="1"/>
          </p:cNvSpPr>
          <p:nvPr>
            <p:ph type="body" sz="half" idx="2"/>
          </p:nvPr>
        </p:nvSpPr>
        <p:spPr>
          <a:xfrm>
            <a:off x="354330" y="2575560"/>
            <a:ext cx="4720590" cy="1972310"/>
          </a:xfrm>
        </p:spPr>
        <p:txBody>
          <a:bodyPr/>
          <a:p>
            <a:r>
              <a:rPr lang="en-US" sz="2000"/>
              <a:t>Scanner-ul este un dispozitiv ce permite digitizarea imaginilor şi introducerea lor în calculator. Scannerele pot fi fixe sau mobile.</a:t>
            </a:r>
            <a:endParaRPr lang="en-US" sz="2000"/>
          </a:p>
        </p:txBody>
      </p:sp>
      <p:pic>
        <p:nvPicPr>
          <p:cNvPr id="6" name="Content Placeholder 5"/>
          <p:cNvPicPr>
            <a:picLocks noChangeAspect="1"/>
          </p:cNvPicPr>
          <p:nvPr>
            <p:ph idx="1"/>
          </p:nvPr>
        </p:nvPicPr>
        <p:blipFill>
          <a:blip r:embed="rId1"/>
          <a:stretch>
            <a:fillRect/>
          </a:stretch>
        </p:blipFill>
        <p:spPr>
          <a:xfrm>
            <a:off x="5141595" y="2397125"/>
            <a:ext cx="6564630" cy="25984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6990"/>
            <a:ext cx="10515600" cy="802640"/>
          </a:xfrm>
        </p:spPr>
        <p:txBody>
          <a:bodyPr/>
          <a:p>
            <a:pPr algn="ctr"/>
            <a:r>
              <a:rPr lang="en-US" altLang="en-US" sz="4000" b="1" i="1">
                <a:solidFill>
                  <a:srgbClr val="FF0000"/>
                </a:solidFill>
              </a:rPr>
              <a:t>Tableta grafică</a:t>
            </a:r>
            <a:endParaRPr lang="en-US" altLang="en-US" sz="4000" b="1" i="1">
              <a:solidFill>
                <a:srgbClr val="FF0000"/>
              </a:solidFill>
            </a:endParaRPr>
          </a:p>
        </p:txBody>
      </p:sp>
      <p:sp>
        <p:nvSpPr>
          <p:cNvPr id="4" name="Text Placeholder 3"/>
          <p:cNvSpPr>
            <a:spLocks noGrp="1"/>
          </p:cNvSpPr>
          <p:nvPr>
            <p:ph type="body" sz="half" idx="2"/>
          </p:nvPr>
        </p:nvSpPr>
        <p:spPr>
          <a:xfrm>
            <a:off x="354330" y="2575560"/>
            <a:ext cx="4720590" cy="2420620"/>
          </a:xfrm>
        </p:spPr>
        <p:txBody>
          <a:bodyPr/>
          <a:p>
            <a:r>
              <a:rPr lang="en-US" sz="2000"/>
              <a:t>Tableta grafică este un dispozitiv ce permite introducerea facilă a desenelor şi schiţelor. Este alcătuită dintr-un creion cu vârf electronic şi o plăcuţă electronică, capabilă să detecteze mişcările creionului şi să le transmită calculatorului.</a:t>
            </a:r>
            <a:endParaRPr lang="en-US" sz="2000"/>
          </a:p>
          <a:p>
            <a:endParaRPr lang="en-US" sz="2000"/>
          </a:p>
        </p:txBody>
      </p:sp>
      <p:pic>
        <p:nvPicPr>
          <p:cNvPr id="5" name="Content Placeholder 4"/>
          <p:cNvPicPr>
            <a:picLocks noChangeAspect="1"/>
          </p:cNvPicPr>
          <p:nvPr>
            <p:ph idx="1"/>
          </p:nvPr>
        </p:nvPicPr>
        <p:blipFill>
          <a:blip r:embed="rId1"/>
          <a:stretch>
            <a:fillRect/>
          </a:stretch>
        </p:blipFill>
        <p:spPr>
          <a:xfrm>
            <a:off x="5832475" y="1912620"/>
            <a:ext cx="4873625" cy="39484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6990"/>
            <a:ext cx="10515600" cy="802640"/>
          </a:xfrm>
        </p:spPr>
        <p:txBody>
          <a:bodyPr/>
          <a:p>
            <a:pPr algn="ctr"/>
            <a:r>
              <a:rPr lang="en-US" sz="4000" b="1" i="1">
                <a:solidFill>
                  <a:srgbClr val="FF0000"/>
                </a:solidFill>
              </a:rPr>
              <a:t>Dispozitive periferice de ieşire</a:t>
            </a:r>
            <a:endParaRPr lang="en-US" sz="4000" b="1" i="1">
              <a:solidFill>
                <a:srgbClr val="FF0000"/>
              </a:solidFill>
            </a:endParaRPr>
          </a:p>
        </p:txBody>
      </p:sp>
      <p:sp>
        <p:nvSpPr>
          <p:cNvPr id="4" name="Text Placeholder 3"/>
          <p:cNvSpPr>
            <a:spLocks noGrp="1"/>
          </p:cNvSpPr>
          <p:nvPr>
            <p:ph type="body" sz="half" idx="2"/>
          </p:nvPr>
        </p:nvSpPr>
        <p:spPr>
          <a:xfrm>
            <a:off x="840105" y="3041650"/>
            <a:ext cx="3932555" cy="1835150"/>
          </a:xfrm>
        </p:spPr>
        <p:txBody>
          <a:bodyPr/>
          <a:p>
            <a:r>
              <a:rPr lang="" altLang="en-US" sz="2400"/>
              <a:t>Dispozitivele periferice de ieşire permit extragerea informaţiilor dintr-un sistem de calcul.</a:t>
            </a:r>
            <a:endParaRPr lang="" altLang="en-US" sz="2400"/>
          </a:p>
          <a:p>
            <a:endParaRPr lang="en-US" sz="2400"/>
          </a:p>
        </p:txBody>
      </p:sp>
      <p:pic>
        <p:nvPicPr>
          <p:cNvPr id="7" name="Content Placeholder 6"/>
          <p:cNvPicPr>
            <a:picLocks noChangeAspect="1"/>
          </p:cNvPicPr>
          <p:nvPr>
            <p:ph idx="1"/>
          </p:nvPr>
        </p:nvPicPr>
        <p:blipFill>
          <a:blip r:embed="rId1"/>
          <a:stretch>
            <a:fillRect/>
          </a:stretch>
        </p:blipFill>
        <p:spPr>
          <a:xfrm>
            <a:off x="5476875" y="2287905"/>
            <a:ext cx="5715000" cy="3905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6990"/>
            <a:ext cx="10515600" cy="802640"/>
          </a:xfrm>
        </p:spPr>
        <p:txBody>
          <a:bodyPr/>
          <a:p>
            <a:pPr algn="ctr"/>
            <a:r>
              <a:rPr lang="en-US" altLang="en-US" sz="4000" b="1" i="1">
                <a:solidFill>
                  <a:srgbClr val="FF0000"/>
                </a:solidFill>
              </a:rPr>
              <a:t>Monitorul</a:t>
            </a:r>
            <a:endParaRPr lang="en-US" altLang="en-US" sz="4000" b="1" i="1">
              <a:solidFill>
                <a:srgbClr val="FF0000"/>
              </a:solidFill>
            </a:endParaRPr>
          </a:p>
        </p:txBody>
      </p:sp>
      <p:sp>
        <p:nvSpPr>
          <p:cNvPr id="4" name="Text Placeholder 3"/>
          <p:cNvSpPr>
            <a:spLocks noGrp="1"/>
          </p:cNvSpPr>
          <p:nvPr>
            <p:ph type="body" sz="half" idx="2"/>
          </p:nvPr>
        </p:nvSpPr>
        <p:spPr>
          <a:xfrm>
            <a:off x="354330" y="2575560"/>
            <a:ext cx="4720590" cy="2420620"/>
          </a:xfrm>
        </p:spPr>
        <p:txBody>
          <a:bodyPr/>
          <a:p>
            <a:r>
              <a:rPr lang="en-US" sz="2000"/>
              <a:t>Monitorul permite vizualizarea pe ecran a rezultatelor execuţiei programelor. Monitoarele diferă în funcţie de dimensiunea, rezoluţia şi definiţia ecranului, în funcţie de tipul semnalului, în funcţie de tehnologia de fabricaţie etc.</a:t>
            </a:r>
            <a:endParaRPr lang="en-US" sz="2000"/>
          </a:p>
        </p:txBody>
      </p:sp>
      <p:pic>
        <p:nvPicPr>
          <p:cNvPr id="6" name="Content Placeholder 5"/>
          <p:cNvPicPr>
            <a:picLocks noChangeAspect="1"/>
          </p:cNvPicPr>
          <p:nvPr>
            <p:ph idx="1"/>
          </p:nvPr>
        </p:nvPicPr>
        <p:blipFill>
          <a:blip r:embed="rId1"/>
          <a:stretch>
            <a:fillRect/>
          </a:stretch>
        </p:blipFill>
        <p:spPr>
          <a:xfrm>
            <a:off x="6044565" y="2090420"/>
            <a:ext cx="4514850" cy="33909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2915</Words>
  <Application>WPS Presentation</Application>
  <PresentationFormat>Widescreen</PresentationFormat>
  <Paragraphs>78</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15</vt:i4>
      </vt:variant>
    </vt:vector>
  </HeadingPairs>
  <TitlesOfParts>
    <vt:vector size="26" baseType="lpstr">
      <vt:lpstr>Arial</vt:lpstr>
      <vt:lpstr>SimSun</vt:lpstr>
      <vt:lpstr>Wingdings</vt:lpstr>
      <vt:lpstr>Calibri Light</vt:lpstr>
      <vt:lpstr>Calibri</vt:lpstr>
      <vt:lpstr>Microsoft YaHei</vt:lpstr>
      <vt:lpstr/>
      <vt:lpstr>Arial Unicode MS</vt:lpstr>
      <vt:lpstr>Segoe Print</vt:lpstr>
      <vt:lpstr>Office Theme</vt:lpstr>
      <vt:lpstr>Data Pie Charts</vt:lpstr>
      <vt:lpstr>PowerPoint 演示文稿</vt:lpstr>
      <vt:lpstr>PowerPoint 演示文稿</vt:lpstr>
      <vt:lpstr>Dispozitive periferice de intrare</vt:lpstr>
      <vt:lpstr>Dispozitive periferice de intrare</vt:lpstr>
      <vt:lpstr>Tastatura</vt:lpstr>
      <vt:lpstr>Mouse-ul</vt:lpstr>
      <vt:lpstr>Scanner-ul</vt:lpstr>
      <vt:lpstr>PowerPoint 演示文稿</vt:lpstr>
      <vt:lpstr>Tableta grafică</vt:lpstr>
      <vt:lpstr>Monitorul</vt:lpstr>
      <vt:lpstr>Imprimanta</vt:lpstr>
      <vt:lpstr>Dispozitive periferice de ieşire</vt:lpstr>
      <vt:lpstr>Dispozitive periferice de intrare-ieşire</vt:lpstr>
      <vt:lpstr>Touchscreen-ul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Dispozitive de intrare și ieșire</dc:title>
  <dc:creator/>
  <cp:lastModifiedBy>Dan</cp:lastModifiedBy>
  <cp:revision>1</cp:revision>
  <dcterms:created xsi:type="dcterms:W3CDTF">2019-04-30T21:59:30Z</dcterms:created>
  <dcterms:modified xsi:type="dcterms:W3CDTF">2019-04-30T21:59:30Z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1033-11.2.0.8339</vt:lpwstr>
  </property>
</Properties>
</file>