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4" r:id="rId5"/>
    <p:sldId id="257" r:id="rId6"/>
    <p:sldId id="258" r:id="rId7"/>
    <p:sldId id="259" r:id="rId8"/>
    <p:sldId id="260" r:id="rId9"/>
    <p:sldId id="261" r:id="rId10"/>
    <p:sldId id="262" r:id="rId11"/>
    <p:sldId id="265" r:id="rId12"/>
    <p:sldId id="263"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11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2F288E0-7875-42C4-84C8-98DBBD3BF4D2}"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82F288E0-7875-42C4-84C8-98DBBD3BF4D2}"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Light" panose="020B0502040204020203" charset="-122"/>
                <a:ea typeface="Microsoft YaHei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Light" panose="020B0502040204020203" charset="-122"/>
                <a:ea typeface="Microsoft YaHei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Light" panose="020B0502040204020203" charset="-122"/>
                <a:ea typeface="Microsoft YaHei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Microsoft YaHei" panose="020B0503020204020204" charset="-122"/>
          <a:ea typeface="Microsoft YaHei"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Microsoft YaHei" panose="020B0503020204020204" charset="-122"/>
          <a:ea typeface="Microsoft YaHei"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Microsoft YaHei" panose="020B0503020204020204" charset="-122"/>
          <a:ea typeface="Microsoft YaHei"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Microsoft YaHei" panose="020B0503020204020204" charset="-122"/>
          <a:ea typeface="Microsoft YaHei"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Microsoft YaHei" panose="020B0503020204020204" charset="-122"/>
          <a:ea typeface="Microsoft YaHei"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Microsoft YaHei" panose="020B0503020204020204" charset="-122"/>
          <a:ea typeface="Microsoft YaHei"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2F288E0-7875-42C4-84C8-98DBBD3BF4D2}"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hyperlink" Target="aitemplate.ppt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5052" y="486728"/>
            <a:ext cx="10943167" cy="1082675"/>
          </a:xfrm>
          <a:ln>
            <a:solidFill>
              <a:schemeClr val="accent1"/>
            </a:solidFill>
          </a:ln>
        </p:spPr>
        <p:txBody>
          <a:bodyPr/>
          <a:lstStyle/>
          <a:p>
            <a:pPr algn="ctr"/>
            <a:r>
              <a:rPr lang="" altLang="zh-CN" sz="4000" b="1" i="1">
                <a:ln/>
                <a:solidFill>
                  <a:srgbClr val="00B050"/>
                </a:solidFill>
                <a:effectLst>
                  <a:outerShdw blurRad="38100" dist="25400" dir="5400000" algn="ctr" rotWithShape="0">
                    <a:srgbClr val="6E747A">
                      <a:alpha val="43000"/>
                    </a:srgbClr>
                  </a:outerShdw>
                </a:effectLst>
              </a:rPr>
              <a:t>Clasificarea calculatoarelor</a:t>
            </a:r>
            <a:endParaRPr lang="" altLang="zh-CN" sz="4000" b="1" i="1">
              <a:ln/>
              <a:solidFill>
                <a:srgbClr val="00B050"/>
              </a:solidFill>
              <a:effectLst>
                <a:outerShdw blurRad="38100" dist="25400" dir="5400000" algn="ctr" rotWithShape="0">
                  <a:srgbClr val="6E747A">
                    <a:alpha val="43000"/>
                  </a:srgbClr>
                </a:outerShdw>
              </a:effectLst>
            </a:endParaRPr>
          </a:p>
        </p:txBody>
      </p:sp>
      <p:sp>
        <p:nvSpPr>
          <p:cNvPr id="3" name="副标题 2"/>
          <p:cNvSpPr>
            <a:spLocks noGrp="1"/>
          </p:cNvSpPr>
          <p:nvPr>
            <p:ph type="subTitle" idx="1"/>
          </p:nvPr>
        </p:nvSpPr>
        <p:spPr>
          <a:xfrm>
            <a:off x="7522845" y="5375275"/>
            <a:ext cx="4044950" cy="1090295"/>
          </a:xfrm>
        </p:spPr>
        <p:txBody>
          <a:bodyPr/>
          <a:lstStyle/>
          <a:p>
            <a:r>
              <a:rPr lang="" altLang="zh-CN" sz="1600"/>
              <a:t>Proiect realizat de Dan Bordei, clasa X „C”</a:t>
            </a:r>
            <a:endParaRPr lang="" altLang="zh-CN" sz="1600"/>
          </a:p>
          <a:p>
            <a:r>
              <a:rPr lang="" altLang="zh-CN" sz="1600"/>
              <a:t>IPLT „Spiru Haret”</a:t>
            </a:r>
            <a:endParaRPr lang="" altLang="zh-CN" sz="1600"/>
          </a:p>
          <a:p>
            <a:r>
              <a:rPr lang="" altLang="zh-CN" sz="1600"/>
              <a:t>Profesor: Guțu Maria</a:t>
            </a:r>
            <a:endParaRPr lang="" altLang="zh-CN" sz="1600"/>
          </a:p>
        </p:txBody>
      </p:sp>
    </p:spTree>
    <p:custDataLst>
      <p:tags r:id="rId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noChangeArrowheads="1"/>
          </p:cNvSpPr>
          <p:nvPr>
            <p:ph type="ctrTitle"/>
          </p:nvPr>
        </p:nvSpPr>
        <p:spPr>
          <a:xfrm>
            <a:off x="624205" y="621030"/>
            <a:ext cx="10942955" cy="836930"/>
          </a:xfrm>
        </p:spPr>
        <p:txBody>
          <a:bodyPr/>
          <a:p>
            <a:pPr algn="ctr"/>
            <a:r>
              <a:rPr lang="" altLang="en-US" sz="4000" b="1" i="1">
                <a:solidFill>
                  <a:srgbClr val="00B050"/>
                </a:solidFill>
              </a:rPr>
              <a:t>Bibliografie</a:t>
            </a:r>
            <a:endParaRPr lang="" altLang="en-US" sz="4000" b="1" i="1">
              <a:solidFill>
                <a:srgbClr val="00B050"/>
              </a:solidFill>
            </a:endParaRPr>
          </a:p>
        </p:txBody>
      </p:sp>
      <p:sp>
        <p:nvSpPr>
          <p:cNvPr id="6" name="Subtitle 5"/>
          <p:cNvSpPr>
            <a:spLocks noGrp="1" noChangeArrowheads="1"/>
          </p:cNvSpPr>
          <p:nvPr>
            <p:ph type="subTitle" idx="1"/>
          </p:nvPr>
        </p:nvSpPr>
        <p:spPr>
          <a:xfrm>
            <a:off x="626745" y="1843405"/>
            <a:ext cx="10949305" cy="2466340"/>
          </a:xfrm>
        </p:spPr>
        <p:txBody>
          <a:bodyPr/>
          <a:p>
            <a:r>
              <a:rPr lang="en-US" sz="2400">
                <a:hlinkClick r:id="rId1" tooltip="" action="ppaction://hlinkfile"/>
              </a:rPr>
              <a:t>http://cristilaurentiuoprea.blogspot.com/p/clasificarea-calculatoarelor.html</a:t>
            </a:r>
            <a:endParaRPr lang="en-US" sz="2400"/>
          </a:p>
          <a:p>
            <a:endParaRPr lang="en-US" sz="2400"/>
          </a:p>
          <a:p>
            <a:endParaRPr lang="en-US" sz="2400"/>
          </a:p>
          <a:p>
            <a:endParaRPr lang="en-US" sz="2400"/>
          </a:p>
          <a:p>
            <a:r>
              <a:rPr lang="en-US" sz="2400">
                <a:hlinkClick r:id="rId1" tooltip="" action="ppaction://hlinkfile"/>
              </a:rPr>
              <a:t>http://licentainf.blogspot.com/p/clasificarea-calculatoarelor.html</a:t>
            </a:r>
            <a:endParaRPr lang="en-US" sz="240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 altLang="en-US" sz="4000" b="1" i="1">
                <a:solidFill>
                  <a:srgbClr val="00B050"/>
                </a:solidFill>
              </a:rPr>
              <a:t>Obiective</a:t>
            </a:r>
            <a:endParaRPr lang="" altLang="en-US" sz="4000" b="1" i="1">
              <a:solidFill>
                <a:srgbClr val="00B050"/>
              </a:solidFill>
            </a:endParaRPr>
          </a:p>
        </p:txBody>
      </p:sp>
      <p:sp>
        <p:nvSpPr>
          <p:cNvPr id="3" name="Content Placeholder 2"/>
          <p:cNvSpPr>
            <a:spLocks noGrp="1"/>
          </p:cNvSpPr>
          <p:nvPr>
            <p:ph idx="1"/>
          </p:nvPr>
        </p:nvSpPr>
        <p:spPr/>
        <p:txBody>
          <a:bodyPr/>
          <a:p>
            <a:r>
              <a:rPr lang="" altLang="en-US"/>
              <a:t>Determinarea caracteristicilor de diferețiere a calculatoarelor</a:t>
            </a:r>
            <a:endParaRPr lang="" altLang="en-US"/>
          </a:p>
          <a:p>
            <a:r>
              <a:rPr lang="" altLang="en-US"/>
              <a:t>Determinarea tipurilor de calculatoarele</a:t>
            </a:r>
            <a:endParaRPr lang="" altLang="en-US"/>
          </a:p>
          <a:p>
            <a:r>
              <a:rPr lang="" altLang="en-US"/>
              <a:t>Formarea unei concluzii</a:t>
            </a:r>
            <a:endParaRPr lang=""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4780" y="22225"/>
            <a:ext cx="10972800" cy="1503045"/>
          </a:xfrm>
        </p:spPr>
        <p:txBody>
          <a:bodyPr/>
          <a:p>
            <a:pPr algn="ctr"/>
            <a:r>
              <a:rPr lang="en-US" b="1" i="1">
                <a:solidFill>
                  <a:srgbClr val="00B050"/>
                </a:solidFill>
                <a:sym typeface="+mn-ea"/>
              </a:rPr>
              <a:t>Caracteristica generală a unui calculator include următoarle date:</a:t>
            </a:r>
            <a:br>
              <a:rPr lang="en-US" b="1" i="1"/>
            </a:br>
            <a:endParaRPr lang="en-US" b="1" i="1"/>
          </a:p>
        </p:txBody>
      </p:sp>
      <p:sp>
        <p:nvSpPr>
          <p:cNvPr id="3" name="Content Placeholder 2"/>
          <p:cNvSpPr>
            <a:spLocks noGrp="1"/>
          </p:cNvSpPr>
          <p:nvPr>
            <p:ph idx="1"/>
          </p:nvPr>
        </p:nvSpPr>
        <p:spPr/>
        <p:txBody>
          <a:bodyPr/>
          <a:p>
            <a:endParaRPr lang="en-US"/>
          </a:p>
          <a:p>
            <a:r>
              <a:rPr lang="en-US" sz="2800"/>
              <a:t>- viteza de operare;</a:t>
            </a:r>
            <a:endParaRPr lang="en-US" sz="2800"/>
          </a:p>
          <a:p>
            <a:r>
              <a:rPr lang="en-US" sz="2800"/>
              <a:t>- capacitatea memoriei interne;</a:t>
            </a:r>
            <a:endParaRPr lang="en-US" sz="2800"/>
          </a:p>
          <a:p>
            <a:r>
              <a:rPr lang="en-US" sz="2800"/>
              <a:t>- componența, capacitatea și timpul de acces ale unităților de memorie externă;</a:t>
            </a:r>
            <a:endParaRPr lang="en-US" sz="2800"/>
          </a:p>
          <a:p>
            <a:r>
              <a:rPr lang="en-US" sz="2800"/>
              <a:t>- componența și parametrii tehnici respectivi ai echipamnetelor periferice;</a:t>
            </a:r>
            <a:endParaRPr lang="en-US" sz="2800"/>
          </a:p>
          <a:p>
            <a:r>
              <a:rPr lang="en-US" sz="2800"/>
              <a:t>- parametrii de bază și gabarit;</a:t>
            </a:r>
            <a:endParaRPr lang="en-US" sz="2800"/>
          </a:p>
          <a:p>
            <a:r>
              <a:rPr lang="en-US" sz="2800"/>
              <a:t>- costul.</a:t>
            </a:r>
            <a:endParaRPr lang="en-US" sz="280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12725"/>
            <a:ext cx="10972800" cy="582613"/>
          </a:xfrm>
        </p:spPr>
        <p:txBody>
          <a:bodyPr/>
          <a:p>
            <a:pPr algn="ctr"/>
            <a:r>
              <a:rPr lang="en-US" b="1" i="1">
                <a:solidFill>
                  <a:srgbClr val="00B050"/>
                </a:solidFill>
                <a:sym typeface="+mn-ea"/>
              </a:rPr>
              <a:t>Calculatoarele se </a:t>
            </a:r>
            <a:r>
              <a:rPr lang="" altLang="en-US" b="1" i="1">
                <a:solidFill>
                  <a:srgbClr val="00B050"/>
                </a:solidFill>
                <a:sym typeface="+mn-ea"/>
              </a:rPr>
              <a:t>î</a:t>
            </a:r>
            <a:r>
              <a:rPr lang="en-US" b="1" i="1">
                <a:solidFill>
                  <a:srgbClr val="00B050"/>
                </a:solidFill>
                <a:sym typeface="+mn-ea"/>
              </a:rPr>
              <a:t>mpart in 4 mari categorii:</a:t>
            </a:r>
            <a:endParaRPr lang="en-US" b="1" i="1">
              <a:solidFill>
                <a:srgbClr val="00B050"/>
              </a:solidFill>
              <a:sym typeface="+mn-ea"/>
            </a:endParaRPr>
          </a:p>
        </p:txBody>
      </p:sp>
      <p:sp>
        <p:nvSpPr>
          <p:cNvPr id="3" name="Content Placeholder 2"/>
          <p:cNvSpPr>
            <a:spLocks noGrp="1"/>
          </p:cNvSpPr>
          <p:nvPr>
            <p:ph idx="1"/>
          </p:nvPr>
        </p:nvSpPr>
        <p:spPr/>
        <p:txBody>
          <a:bodyPr/>
          <a:p>
            <a:pPr marL="0" indent="0">
              <a:buNone/>
            </a:pPr>
            <a:endParaRPr lang="en-US"/>
          </a:p>
          <a:p>
            <a:r>
              <a:rPr lang="en-US"/>
              <a:t>-supercalculatoare</a:t>
            </a:r>
            <a:endParaRPr lang="en-US"/>
          </a:p>
          <a:p>
            <a:r>
              <a:rPr lang="en-US"/>
              <a:t>-calculatoare mari</a:t>
            </a:r>
            <a:endParaRPr lang="en-US"/>
          </a:p>
          <a:p>
            <a:r>
              <a:rPr lang="en-US"/>
              <a:t>-minicalculatoare</a:t>
            </a:r>
            <a:endParaRPr lang="en-US"/>
          </a:p>
          <a:p>
            <a:r>
              <a:rPr lang="en-US"/>
              <a:t>-microcalculatoare</a:t>
            </a:r>
            <a:endParaRPr 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9100" y="157480"/>
            <a:ext cx="11308080" cy="596265"/>
          </a:xfrm>
        </p:spPr>
        <p:txBody>
          <a:bodyPr/>
          <a:p>
            <a:pPr algn="ctr"/>
            <a:r>
              <a:rPr lang="" altLang="en-US" sz="3600" b="1" i="1">
                <a:solidFill>
                  <a:srgbClr val="00B050"/>
                </a:solidFill>
              </a:rPr>
              <a:t>Supercalculatoarele</a:t>
            </a:r>
            <a:endParaRPr lang="" altLang="en-US" sz="3600" b="1" i="1">
              <a:solidFill>
                <a:srgbClr val="00B050"/>
              </a:solidFill>
            </a:endParaRPr>
          </a:p>
        </p:txBody>
      </p:sp>
      <p:sp>
        <p:nvSpPr>
          <p:cNvPr id="4" name="Text Placeholder 3"/>
          <p:cNvSpPr>
            <a:spLocks noGrp="1"/>
          </p:cNvSpPr>
          <p:nvPr>
            <p:ph type="body" sz="half" idx="2"/>
          </p:nvPr>
        </p:nvSpPr>
        <p:spPr>
          <a:xfrm>
            <a:off x="840105" y="753745"/>
            <a:ext cx="3932555" cy="5126355"/>
          </a:xfrm>
        </p:spPr>
        <p:txBody>
          <a:bodyPr/>
          <a:p>
            <a:r>
              <a:rPr lang="en-US" sz="1800">
                <a:sym typeface="+mn-ea"/>
              </a:rPr>
              <a:t>Un supercalculator este un computer special complex, compus din mai multe procesoare care accesează aceeași memorie centrală și care funcționează concomitent și coordonat, în cooperație strânsă, astfel încât supercomputerul poate atinge o mare performanță totală de calcul. Modul de calcul al supercomputerelor se numește "calcul paralel". Numărul de procesoare interconectate ale unui supercomputer depășește la anumite modele chiar și 100.000. Pentru comparație, un computer normal, numit de tip "scalar", conține un singur procesor central.</a:t>
            </a:r>
            <a:endParaRPr lang="en-US"/>
          </a:p>
          <a:p>
            <a:endParaRPr lang="en-US"/>
          </a:p>
        </p:txBody>
      </p:sp>
      <p:pic>
        <p:nvPicPr>
          <p:cNvPr id="5" name="Content Placeholder 4"/>
          <p:cNvPicPr>
            <a:picLocks noChangeAspect="1"/>
          </p:cNvPicPr>
          <p:nvPr>
            <p:ph idx="1"/>
          </p:nvPr>
        </p:nvPicPr>
        <p:blipFill>
          <a:blip r:embed="rId1"/>
          <a:stretch>
            <a:fillRect/>
          </a:stretch>
        </p:blipFill>
        <p:spPr>
          <a:xfrm>
            <a:off x="5240020" y="1409065"/>
            <a:ext cx="6057900" cy="4029075"/>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102235"/>
            <a:ext cx="10481945" cy="702945"/>
          </a:xfrm>
        </p:spPr>
        <p:txBody>
          <a:bodyPr/>
          <a:p>
            <a:pPr algn="ctr"/>
            <a:r>
              <a:rPr lang="" altLang="en-US" sz="3600" b="1" i="1">
                <a:solidFill>
                  <a:srgbClr val="00B050"/>
                </a:solidFill>
              </a:rPr>
              <a:t>Calculatoarele mari</a:t>
            </a:r>
            <a:endParaRPr lang="" altLang="en-US" sz="3600" b="1" i="1">
              <a:solidFill>
                <a:srgbClr val="00B050"/>
              </a:solidFill>
            </a:endParaRPr>
          </a:p>
        </p:txBody>
      </p:sp>
      <p:sp>
        <p:nvSpPr>
          <p:cNvPr id="4" name="Text Placeholder 3"/>
          <p:cNvSpPr>
            <a:spLocks noGrp="1"/>
          </p:cNvSpPr>
          <p:nvPr>
            <p:ph type="body" sz="half" idx="2"/>
          </p:nvPr>
        </p:nvSpPr>
        <p:spPr>
          <a:xfrm>
            <a:off x="840105" y="804545"/>
            <a:ext cx="3932555" cy="5241290"/>
          </a:xfrm>
        </p:spPr>
        <p:txBody>
          <a:bodyPr/>
          <a:p>
            <a:r>
              <a:rPr lang="en-US" sz="2000"/>
              <a:t>Calculatoarele mari pot executa 1 </a:t>
            </a:r>
            <a:r>
              <a:rPr lang="" altLang="en-US" sz="2000"/>
              <a:t>miliard</a:t>
            </a:r>
            <a:r>
              <a:rPr lang="en-US" sz="2000"/>
              <a:t> de operații pe secundă, prețul variind între 20 de mii și cîteva milioane de dolari. Calculatoarele mari includ zeci de unități de disc magnetic și imprimante, sute de console aflate la diferite distanțe de unitatea centrală. Aceste calculatoare se utilizează în cadrul unor mari centre de calcul și funcționează în regim non-stop. Pricipalele firme producătoare de calculatoare mari sînt IBM, UNYSIS, HONEYWELL etc.</a:t>
            </a:r>
            <a:endParaRPr lang="en-US" sz="2000"/>
          </a:p>
        </p:txBody>
      </p:sp>
      <p:pic>
        <p:nvPicPr>
          <p:cNvPr id="5" name="Content Placeholder 4"/>
          <p:cNvPicPr>
            <a:picLocks noChangeAspect="1"/>
          </p:cNvPicPr>
          <p:nvPr>
            <p:ph idx="1"/>
          </p:nvPr>
        </p:nvPicPr>
        <p:blipFill>
          <a:blip r:embed="rId1"/>
          <a:stretch>
            <a:fillRect/>
          </a:stretch>
        </p:blipFill>
        <p:spPr>
          <a:xfrm>
            <a:off x="5149850" y="1278255"/>
            <a:ext cx="6172200" cy="4116705"/>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72820" y="147320"/>
            <a:ext cx="10383520" cy="603250"/>
          </a:xfrm>
        </p:spPr>
        <p:txBody>
          <a:bodyPr/>
          <a:p>
            <a:pPr algn="ctr"/>
            <a:r>
              <a:rPr lang="" altLang="en-US" sz="3600" b="1" i="1">
                <a:solidFill>
                  <a:srgbClr val="00B050"/>
                </a:solidFill>
              </a:rPr>
              <a:t>Minicalculatoarele</a:t>
            </a:r>
            <a:endParaRPr lang="" altLang="en-US" sz="3600" b="1" i="1">
              <a:solidFill>
                <a:srgbClr val="00B050"/>
              </a:solidFill>
            </a:endParaRPr>
          </a:p>
        </p:txBody>
      </p:sp>
      <p:sp>
        <p:nvSpPr>
          <p:cNvPr id="4" name="Text Placeholder 3"/>
          <p:cNvSpPr>
            <a:spLocks noGrp="1"/>
          </p:cNvSpPr>
          <p:nvPr>
            <p:ph type="body" sz="half" idx="2"/>
          </p:nvPr>
        </p:nvSpPr>
        <p:spPr>
          <a:xfrm>
            <a:off x="840105" y="886460"/>
            <a:ext cx="3932555" cy="5184775"/>
          </a:xfrm>
        </p:spPr>
        <p:txBody>
          <a:bodyPr/>
          <a:p>
            <a:r>
              <a:rPr lang="en-US" sz="1800"/>
              <a:t>Minicalcultoarele pot efctua sute de milioane de operații pe secundă, iar prețul lor nu depășește 200-300 de mii de dolari. Echipamentele periferice ale unui minicalculator includ cîteva discuri magnetice, una sau două imprimante, mai multe console. Minicalculatoarele sînt mai ușor de utilizat și operat decît calculatoarele mari și se utilizează în proiectarea asisată de calculator, în automatizări industriale, pentru prelucrarea datelor în experimentele științifice etc. Dintre firmele producătoare de minicalculatoare vom remarca IBM, Wang, Texas Instruments, Data General, DEC, Hewlett-Packard etc.</a:t>
            </a:r>
            <a:endParaRPr lang="en-US" sz="1800"/>
          </a:p>
        </p:txBody>
      </p:sp>
      <p:pic>
        <p:nvPicPr>
          <p:cNvPr id="7" name="Content Placeholder 6"/>
          <p:cNvPicPr>
            <a:picLocks noChangeAspect="1"/>
          </p:cNvPicPr>
          <p:nvPr>
            <p:ph idx="1"/>
          </p:nvPr>
        </p:nvPicPr>
        <p:blipFill>
          <a:blip r:embed="rId1"/>
          <a:stretch>
            <a:fillRect/>
          </a:stretch>
        </p:blipFill>
        <p:spPr>
          <a:xfrm>
            <a:off x="7053580" y="987425"/>
            <a:ext cx="2430780" cy="4873625"/>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144780"/>
            <a:ext cx="10515600" cy="530225"/>
          </a:xfrm>
        </p:spPr>
        <p:txBody>
          <a:bodyPr/>
          <a:p>
            <a:pPr algn="ctr"/>
            <a:r>
              <a:rPr lang="" altLang="en-US" sz="3600" b="1" i="1">
                <a:solidFill>
                  <a:srgbClr val="00B050"/>
                </a:solidFill>
              </a:rPr>
              <a:t>Microcalculatoarele</a:t>
            </a:r>
            <a:endParaRPr lang="" altLang="en-US" sz="3600" b="1" i="1">
              <a:solidFill>
                <a:srgbClr val="00B050"/>
              </a:solidFill>
            </a:endParaRPr>
          </a:p>
        </p:txBody>
      </p:sp>
      <p:sp>
        <p:nvSpPr>
          <p:cNvPr id="4" name="Text Placeholder 3"/>
          <p:cNvSpPr>
            <a:spLocks noGrp="1"/>
          </p:cNvSpPr>
          <p:nvPr>
            <p:ph type="body" sz="half" idx="2"/>
          </p:nvPr>
        </p:nvSpPr>
        <p:spPr>
          <a:xfrm>
            <a:off x="840105" y="816610"/>
            <a:ext cx="5429885" cy="5264785"/>
          </a:xfrm>
        </p:spPr>
        <p:txBody>
          <a:bodyPr/>
          <a:p>
            <a:r>
              <a:rPr lang="en-US" sz="2000"/>
              <a:t>Reprezintă tipul de calculator care utilizează un microprocesor ca unitate centrală de prelucrare (UCP) şi care poate fi folosit numai de către o singură persoană la un moment dat.</a:t>
            </a:r>
            <a:endParaRPr lang="en-US" sz="2000"/>
          </a:p>
          <a:p>
            <a:r>
              <a:rPr lang="en-US" sz="2000"/>
              <a:t>- Staţiile de lucru (workstations) sunt destinate lucrului individual, dar sunt proiectate pentru a rula aplicaţii profesionale, de complexitate mare, cum ar fi: grafică 3D, prelucrări audio si video, aplicaţii de tip CAD sau GIS, prelucrări de date numerice, etc.</a:t>
            </a:r>
            <a:endParaRPr lang="en-US" sz="2000"/>
          </a:p>
          <a:p>
            <a:r>
              <a:rPr lang="en-US" sz="2000"/>
              <a:t>- Sistemele desktop intră în categoria calculatoarelor personale, care pot fi folosite pentru aplicaţii de birou (editare de texte, calcul tabelar, baze de date de dimensiuni reduse etc.) sau pentru jocuri. Sunt în principiu cele mai ieftine calculatoare si din acest motiv cele mai accesibile publicului larg.</a:t>
            </a:r>
            <a:endParaRPr lang="en-US" sz="2000"/>
          </a:p>
        </p:txBody>
      </p:sp>
      <p:pic>
        <p:nvPicPr>
          <p:cNvPr id="5" name="Content Placeholder 4"/>
          <p:cNvPicPr>
            <a:picLocks noChangeAspect="1"/>
          </p:cNvPicPr>
          <p:nvPr>
            <p:ph idx="1"/>
          </p:nvPr>
        </p:nvPicPr>
        <p:blipFill>
          <a:blip r:embed="rId1"/>
          <a:stretch>
            <a:fillRect/>
          </a:stretch>
        </p:blipFill>
        <p:spPr>
          <a:xfrm>
            <a:off x="7117080" y="1985010"/>
            <a:ext cx="4450715" cy="295402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noChangeArrowheads="1"/>
          </p:cNvSpPr>
          <p:nvPr>
            <p:ph type="ctrTitle"/>
          </p:nvPr>
        </p:nvSpPr>
        <p:spPr/>
        <p:txBody>
          <a:bodyPr/>
          <a:p>
            <a:pPr algn="ctr"/>
            <a:r>
              <a:rPr lang="" altLang="en-US" sz="4000" b="1" i="1">
                <a:solidFill>
                  <a:srgbClr val="00B050"/>
                </a:solidFill>
              </a:rPr>
              <a:t>Concluzie</a:t>
            </a:r>
            <a:endParaRPr lang="" altLang="en-US" sz="4000" b="1" i="1">
              <a:solidFill>
                <a:srgbClr val="00B050"/>
              </a:solidFill>
            </a:endParaRPr>
          </a:p>
        </p:txBody>
      </p:sp>
      <p:sp>
        <p:nvSpPr>
          <p:cNvPr id="6" name="Subtitle 5"/>
          <p:cNvSpPr>
            <a:spLocks noGrp="1" noChangeArrowheads="1"/>
          </p:cNvSpPr>
          <p:nvPr>
            <p:ph type="subTitle" idx="1"/>
          </p:nvPr>
        </p:nvSpPr>
        <p:spPr>
          <a:xfrm>
            <a:off x="626745" y="1843405"/>
            <a:ext cx="10949305" cy="2478405"/>
          </a:xfrm>
        </p:spPr>
        <p:txBody>
          <a:bodyPr/>
          <a:p>
            <a:r>
              <a:rPr lang="" altLang="en-US"/>
              <a:t>Sunt o varietate de calculatoare ce pot fi diferențiate după dimesiuni, preț, componente, producător, anul producerii.</a:t>
            </a:r>
            <a:endParaRPr lang="" altLang="en-US"/>
          </a:p>
          <a:p>
            <a:r>
              <a:rPr lang="" altLang="en-US"/>
              <a:t>Astfel determinăm tipul și caracteristicile de deosebire a calculatoarelor</a:t>
            </a:r>
            <a:endParaRPr lang="" altLang="en-US"/>
          </a:p>
        </p:txBody>
      </p:sp>
    </p:spTree>
  </p:cSld>
  <p:clrMapOvr>
    <a:masterClrMapping/>
  </p:clrMapOvr>
  <p:transition>
    <p:fade/>
  </p:transition>
</p:sld>
</file>

<file path=ppt/tags/tag1.xml><?xml version="1.0" encoding="utf-8"?>
<p:tagLst xmlns:p="http://schemas.openxmlformats.org/presentationml/2006/main">
  <p:tag name="KSO_WM_TEMPLATE_NEWDOCAI"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3465</Words>
  <Application>WPS Presentation</Application>
  <PresentationFormat>Widescreen</PresentationFormat>
  <Paragraphs>60</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Arial</vt:lpstr>
      <vt:lpstr>SimSun</vt:lpstr>
      <vt:lpstr>Wingdings</vt:lpstr>
      <vt:lpstr>Microsoft YaHei Light</vt:lpstr>
      <vt:lpstr>Microsoft YaHei</vt:lpstr>
      <vt:lpstr/>
      <vt:lpstr>Arial Unicode MS</vt:lpstr>
      <vt:lpstr>Calibri</vt:lpstr>
      <vt:lpstr>Segoe Print</vt:lpstr>
      <vt:lpstr>Office 主题</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c:title>
  <dc:creator>擦鞋强</dc:creator>
  <cp:lastModifiedBy>daninthefire</cp:lastModifiedBy>
  <cp:revision>126</cp:revision>
  <dcterms:created xsi:type="dcterms:W3CDTF">2017-08-03T09:01:00Z</dcterms:created>
  <dcterms:modified xsi:type="dcterms:W3CDTF">2019-04-30T21:06:52Z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1033-11.2.0.8333</vt:lpwstr>
  </property>
  <property fmtid="{D5CDD505-2E9C-101B-9397-08002B2CF9AE}" pid="3" name="KSORubyTemplateID">
    <vt:lpwstr>2</vt:lpwstr>
  </property>
</Properties>
</file>