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c99ad4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c99ad4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c99ad4d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c99ad4d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5247902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5247902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52479027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52479027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52479027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52479027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52479027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52479027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52479027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52479027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52479027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52479027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52479027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52479027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52479027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52479027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Arrays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rPr>
              <a:t>Collections of values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310375" y="274925"/>
            <a:ext cx="7705500" cy="96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900">
                <a:solidFill>
                  <a:schemeClr val="dk1"/>
                </a:solidFill>
              </a:rPr>
              <a:t>Exercise 1: Accessing Elements</a:t>
            </a:r>
            <a:endParaRPr b="1" sz="1900">
              <a:solidFill>
                <a:schemeClr val="dk1"/>
              </a:solidFill>
            </a:endParaRPr>
          </a:p>
          <a:p>
            <a:pPr indent="0" lvl="0" marL="0" rtl="0" algn="l">
              <a:lnSpc>
                <a:spcPct val="115000"/>
              </a:lnSpc>
              <a:spcBef>
                <a:spcPts val="1200"/>
              </a:spcBef>
              <a:spcAft>
                <a:spcPts val="1200"/>
              </a:spcAft>
              <a:buNone/>
            </a:pPr>
            <a:r>
              <a:rPr b="1" lang="en-GB" sz="1900">
                <a:solidFill>
                  <a:schemeClr val="dk1"/>
                </a:solidFill>
              </a:rPr>
              <a:t>Given the following array of books:</a:t>
            </a:r>
            <a:endParaRPr b="1" sz="1900">
              <a:solidFill>
                <a:schemeClr val="dk1"/>
              </a:solidFill>
            </a:endParaRPr>
          </a:p>
        </p:txBody>
      </p:sp>
      <p:sp>
        <p:nvSpPr>
          <p:cNvPr id="133" name="Google Shape;133;p22"/>
          <p:cNvSpPr txBox="1"/>
          <p:nvPr/>
        </p:nvSpPr>
        <p:spPr>
          <a:xfrm>
            <a:off x="372450" y="1729275"/>
            <a:ext cx="7253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dk1"/>
                </a:solidFill>
              </a:rPr>
              <a:t>const books = ["Frankenstein", "Lord of the Rings", "The Hobbit"];</a:t>
            </a:r>
            <a:endParaRPr sz="1700">
              <a:solidFill>
                <a:schemeClr val="dk1"/>
              </a:solidFill>
            </a:endParaRPr>
          </a:p>
          <a:p>
            <a:pPr indent="0" lvl="0" marL="0" rtl="0" algn="l">
              <a:spcBef>
                <a:spcPts val="0"/>
              </a:spcBef>
              <a:spcAft>
                <a:spcPts val="0"/>
              </a:spcAft>
              <a:buNone/>
            </a:pPr>
            <a:r>
              <a:t/>
            </a:r>
            <a:endParaRPr>
              <a:solidFill>
                <a:schemeClr val="dk1"/>
              </a:solidFill>
            </a:endParaRPr>
          </a:p>
        </p:txBody>
      </p:sp>
      <p:sp>
        <p:nvSpPr>
          <p:cNvPr id="134" name="Google Shape;134;p22"/>
          <p:cNvSpPr txBox="1"/>
          <p:nvPr/>
        </p:nvSpPr>
        <p:spPr>
          <a:xfrm>
            <a:off x="425700" y="2749100"/>
            <a:ext cx="5115900" cy="114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GB" sz="1900">
                <a:solidFill>
                  <a:schemeClr val="dk1"/>
                </a:solidFill>
              </a:rPr>
              <a:t>Log the first book to the console.</a:t>
            </a:r>
            <a:endParaRPr sz="19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900">
                <a:solidFill>
                  <a:schemeClr val="dk1"/>
                </a:solidFill>
              </a:rPr>
              <a:t>Log the last book to the console.</a:t>
            </a:r>
            <a:endParaRPr sz="19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900">
                <a:solidFill>
                  <a:schemeClr val="dk1"/>
                </a:solidFill>
              </a:rPr>
              <a:t>Log the second book to the console.</a:t>
            </a:r>
            <a:endParaRPr sz="1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body"/>
          </p:nvPr>
        </p:nvSpPr>
        <p:spPr>
          <a:xfrm>
            <a:off x="311700" y="41642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700">
                <a:solidFill>
                  <a:schemeClr val="dk1"/>
                </a:solidFill>
              </a:rPr>
              <a:t>Exercise 2: Updating Values</a:t>
            </a:r>
            <a:br>
              <a:rPr b="1" lang="en-GB" sz="1700">
                <a:solidFill>
                  <a:schemeClr val="dk1"/>
                </a:solidFill>
              </a:rPr>
            </a:br>
            <a:br>
              <a:rPr b="1" lang="en-GB" sz="1700">
                <a:solidFill>
                  <a:schemeClr val="dk1"/>
                </a:solidFill>
              </a:rPr>
            </a:br>
            <a:r>
              <a:rPr lang="en-GB" sz="1700">
                <a:solidFill>
                  <a:schemeClr val="dk1"/>
                </a:solidFill>
              </a:rPr>
              <a:t>const books = ["Frankenstein", "Lord of the Rings", "The Hobbit"];</a:t>
            </a:r>
            <a:endParaRPr b="1" sz="1700">
              <a:solidFill>
                <a:schemeClr val="dk1"/>
              </a:solidFill>
            </a:endParaRPr>
          </a:p>
          <a:p>
            <a:pPr indent="0" lvl="0" marL="0" rtl="0" algn="l">
              <a:spcBef>
                <a:spcPts val="1200"/>
              </a:spcBef>
              <a:spcAft>
                <a:spcPts val="0"/>
              </a:spcAft>
              <a:buNone/>
            </a:pPr>
            <a:r>
              <a:rPr lang="en-GB" sz="1700">
                <a:solidFill>
                  <a:schemeClr val="dk1"/>
                </a:solidFill>
              </a:rPr>
              <a:t>Using the same </a:t>
            </a:r>
            <a:r>
              <a:rPr lang="en-GB" sz="1700">
                <a:solidFill>
                  <a:schemeClr val="dk1"/>
                </a:solidFill>
                <a:latin typeface="Roboto Mono"/>
                <a:ea typeface="Roboto Mono"/>
                <a:cs typeface="Roboto Mono"/>
                <a:sym typeface="Roboto Mono"/>
              </a:rPr>
              <a:t>books</a:t>
            </a:r>
            <a:r>
              <a:rPr lang="en-GB" sz="1700">
                <a:solidFill>
                  <a:schemeClr val="dk1"/>
                </a:solidFill>
              </a:rPr>
              <a:t> array:</a:t>
            </a:r>
            <a:endParaRPr sz="1700">
              <a:solidFill>
                <a:schemeClr val="dk1"/>
              </a:solidFill>
            </a:endParaRPr>
          </a:p>
          <a:p>
            <a:pPr indent="-336550" lvl="0" marL="457200" rtl="0" algn="l">
              <a:spcBef>
                <a:spcPts val="1200"/>
              </a:spcBef>
              <a:spcAft>
                <a:spcPts val="0"/>
              </a:spcAft>
              <a:buClr>
                <a:schemeClr val="dk1"/>
              </a:buClr>
              <a:buSzPts val="1700"/>
              <a:buChar char="●"/>
            </a:pPr>
            <a:r>
              <a:rPr lang="en-GB" sz="1700">
                <a:solidFill>
                  <a:schemeClr val="dk1"/>
                </a:solidFill>
              </a:rPr>
              <a:t>Change </a:t>
            </a:r>
            <a:r>
              <a:rPr lang="en-GB" sz="1700">
                <a:solidFill>
                  <a:schemeClr val="dk1"/>
                </a:solidFill>
              </a:rPr>
              <a:t>"Frankenstein"</a:t>
            </a:r>
            <a:r>
              <a:rPr lang="en-GB" sz="1700">
                <a:solidFill>
                  <a:schemeClr val="dk1"/>
                </a:solidFill>
              </a:rPr>
              <a:t> to </a:t>
            </a:r>
            <a:r>
              <a:rPr lang="en-GB" sz="1700">
                <a:solidFill>
                  <a:schemeClr val="dk1"/>
                </a:solidFill>
                <a:latin typeface="Roboto Mono"/>
                <a:ea typeface="Roboto Mono"/>
                <a:cs typeface="Roboto Mono"/>
                <a:sym typeface="Roboto Mono"/>
              </a:rPr>
              <a:t>"</a:t>
            </a:r>
            <a:r>
              <a:rPr lang="en-GB" sz="1700">
                <a:solidFill>
                  <a:schemeClr val="dk1"/>
                </a:solidFill>
              </a:rPr>
              <a:t>Percy Jackson</a:t>
            </a:r>
            <a:r>
              <a:rPr lang="en-GB" sz="1700">
                <a:solidFill>
                  <a:schemeClr val="dk1"/>
                </a:solidFill>
                <a:latin typeface="Roboto Mono"/>
                <a:ea typeface="Roboto Mono"/>
                <a:cs typeface="Roboto Mono"/>
                <a:sym typeface="Roboto Mono"/>
              </a:rPr>
              <a:t>"</a:t>
            </a:r>
            <a:r>
              <a:rPr lang="en-GB"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Log the updated array to the console.</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an array?</a:t>
            </a:r>
            <a:endParaRPr/>
          </a:p>
        </p:txBody>
      </p:sp>
      <p:sp>
        <p:nvSpPr>
          <p:cNvPr id="61" name="Google Shape;61;p14"/>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An array is a list of values stored in order.</a:t>
            </a:r>
            <a:endParaRPr>
              <a:solidFill>
                <a:schemeClr val="dk1"/>
              </a:solidFill>
            </a:endParaRPr>
          </a:p>
        </p:txBody>
      </p:sp>
      <p:pic>
        <p:nvPicPr>
          <p:cNvPr id="62" name="Google Shape;62;p14"/>
          <p:cNvPicPr preferRelativeResize="0"/>
          <p:nvPr/>
        </p:nvPicPr>
        <p:blipFill rotWithShape="1">
          <a:blip r:embed="rId3">
            <a:alphaModFix/>
          </a:blip>
          <a:srcRect b="48267" l="0" r="0" t="18917"/>
          <a:stretch/>
        </p:blipFill>
        <p:spPr>
          <a:xfrm>
            <a:off x="2482663" y="2060888"/>
            <a:ext cx="4178675" cy="1021725"/>
          </a:xfrm>
          <a:prstGeom prst="rect">
            <a:avLst/>
          </a:prstGeom>
          <a:noFill/>
          <a:ln>
            <a:noFill/>
          </a:ln>
        </p:spPr>
      </p:pic>
      <p:sp>
        <p:nvSpPr>
          <p:cNvPr id="63" name="Google Shape;63;p14"/>
          <p:cNvSpPr txBox="1"/>
          <p:nvPr>
            <p:ph idx="1" type="body"/>
          </p:nvPr>
        </p:nvSpPr>
        <p:spPr>
          <a:xfrm>
            <a:off x="311700" y="3418350"/>
            <a:ext cx="8520600" cy="129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We can think about it like a shelf with books. Having one book after the other lets us ask for the books according to where they’re positioned. We can ask for the first book, or the last, or the 3rd one starting from the left, for example.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an array?</a:t>
            </a:r>
            <a:endParaRPr/>
          </a:p>
        </p:txBody>
      </p:sp>
      <p:sp>
        <p:nvSpPr>
          <p:cNvPr id="69" name="Google Shape;69;p15"/>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In JavaScript, we can define arrays like so:</a:t>
            </a:r>
            <a:endParaRPr>
              <a:solidFill>
                <a:schemeClr val="dk1"/>
              </a:solidFill>
            </a:endParaRPr>
          </a:p>
        </p:txBody>
      </p:sp>
      <p:pic>
        <p:nvPicPr>
          <p:cNvPr id="70" name="Google Shape;70;p15"/>
          <p:cNvPicPr preferRelativeResize="0"/>
          <p:nvPr/>
        </p:nvPicPr>
        <p:blipFill>
          <a:blip r:embed="rId3">
            <a:alphaModFix/>
          </a:blip>
          <a:stretch>
            <a:fillRect/>
          </a:stretch>
        </p:blipFill>
        <p:spPr>
          <a:xfrm>
            <a:off x="391350" y="1859925"/>
            <a:ext cx="8361301" cy="413301"/>
          </a:xfrm>
          <a:prstGeom prst="rect">
            <a:avLst/>
          </a:prstGeom>
          <a:noFill/>
          <a:ln>
            <a:noFill/>
          </a:ln>
        </p:spPr>
      </p:pic>
      <p:sp>
        <p:nvSpPr>
          <p:cNvPr id="71" name="Google Shape;71;p15"/>
          <p:cNvSpPr txBox="1"/>
          <p:nvPr>
            <p:ph idx="1" type="body"/>
          </p:nvPr>
        </p:nvSpPr>
        <p:spPr>
          <a:xfrm>
            <a:off x="311700" y="2407975"/>
            <a:ext cx="8520600" cy="185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We are declaring a constant called ‘books’, which will have an array as value.</a:t>
            </a:r>
            <a:endParaRPr>
              <a:solidFill>
                <a:schemeClr val="dk1"/>
              </a:solidFill>
            </a:endParaRPr>
          </a:p>
          <a:p>
            <a:pPr indent="0" lvl="0" marL="0" rtl="0" algn="l">
              <a:spcBef>
                <a:spcPts val="1200"/>
              </a:spcBef>
              <a:spcAft>
                <a:spcPts val="0"/>
              </a:spcAft>
              <a:buNone/>
            </a:pPr>
            <a:r>
              <a:rPr lang="en-GB">
                <a:solidFill>
                  <a:schemeClr val="dk1"/>
                </a:solidFill>
              </a:rPr>
              <a:t>The array will consist of 3 strings, each separated by commas.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GB">
                <a:solidFill>
                  <a:schemeClr val="dk1"/>
                </a:solidFill>
              </a:rPr>
              <a:t>We can store any type of values we could have in a variable.</a:t>
            </a:r>
            <a:endParaRPr>
              <a:solidFill>
                <a:schemeClr val="dk1"/>
              </a:solidFill>
            </a:endParaRPr>
          </a:p>
        </p:txBody>
      </p:sp>
      <p:pic>
        <p:nvPicPr>
          <p:cNvPr id="72" name="Google Shape;72;p15"/>
          <p:cNvPicPr preferRelativeResize="0"/>
          <p:nvPr/>
        </p:nvPicPr>
        <p:blipFill>
          <a:blip r:embed="rId4">
            <a:alphaModFix/>
          </a:blip>
          <a:stretch>
            <a:fillRect/>
          </a:stretch>
        </p:blipFill>
        <p:spPr>
          <a:xfrm>
            <a:off x="391350" y="4168850"/>
            <a:ext cx="4269950" cy="371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Accessing array elements</a:t>
            </a:r>
            <a:endParaRPr/>
          </a:p>
        </p:txBody>
      </p:sp>
      <p:sp>
        <p:nvSpPr>
          <p:cNvPr id="78" name="Google Shape;78;p16"/>
          <p:cNvSpPr txBox="1"/>
          <p:nvPr>
            <p:ph idx="1" type="body"/>
          </p:nvPr>
        </p:nvSpPr>
        <p:spPr>
          <a:xfrm>
            <a:off x="311700" y="1152475"/>
            <a:ext cx="8520600" cy="140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How do we get the element we want out of the array?</a:t>
            </a:r>
            <a:endParaRPr>
              <a:solidFill>
                <a:schemeClr val="dk1"/>
              </a:solidFill>
            </a:endParaRPr>
          </a:p>
          <a:p>
            <a:pPr indent="0" lvl="0" marL="0" rtl="0" algn="l">
              <a:spcBef>
                <a:spcPts val="1200"/>
              </a:spcBef>
              <a:spcAft>
                <a:spcPts val="0"/>
              </a:spcAft>
              <a:buNone/>
            </a:pPr>
            <a:r>
              <a:rPr lang="en-GB">
                <a:solidFill>
                  <a:schemeClr val="dk1"/>
                </a:solidFill>
              </a:rPr>
              <a:t>First, we have to know the position the element is in. </a:t>
            </a:r>
            <a:endParaRPr>
              <a:solidFill>
                <a:schemeClr val="dk1"/>
              </a:solidFill>
            </a:endParaRPr>
          </a:p>
          <a:p>
            <a:pPr indent="0" lvl="0" marL="0" rtl="0" algn="l">
              <a:spcBef>
                <a:spcPts val="1200"/>
              </a:spcBef>
              <a:spcAft>
                <a:spcPts val="1200"/>
              </a:spcAft>
              <a:buNone/>
            </a:pPr>
            <a:r>
              <a:rPr lang="en-GB">
                <a:solidFill>
                  <a:schemeClr val="dk1"/>
                </a:solidFill>
              </a:rPr>
              <a:t>Keep in mind that most sequences in computer science start with 0 instead of 1.</a:t>
            </a:r>
            <a:endParaRPr>
              <a:solidFill>
                <a:schemeClr val="dk1"/>
              </a:solidFill>
            </a:endParaRPr>
          </a:p>
        </p:txBody>
      </p:sp>
      <p:pic>
        <p:nvPicPr>
          <p:cNvPr id="79" name="Google Shape;79;p16"/>
          <p:cNvPicPr preferRelativeResize="0"/>
          <p:nvPr/>
        </p:nvPicPr>
        <p:blipFill>
          <a:blip r:embed="rId3">
            <a:alphaModFix/>
          </a:blip>
          <a:stretch>
            <a:fillRect/>
          </a:stretch>
        </p:blipFill>
        <p:spPr>
          <a:xfrm>
            <a:off x="391350" y="2989375"/>
            <a:ext cx="8361301" cy="413301"/>
          </a:xfrm>
          <a:prstGeom prst="rect">
            <a:avLst/>
          </a:prstGeom>
          <a:noFill/>
          <a:ln>
            <a:noFill/>
          </a:ln>
        </p:spPr>
      </p:pic>
      <p:sp>
        <p:nvSpPr>
          <p:cNvPr id="80" name="Google Shape;80;p16"/>
          <p:cNvSpPr txBox="1"/>
          <p:nvPr/>
        </p:nvSpPr>
        <p:spPr>
          <a:xfrm>
            <a:off x="3250525" y="3402675"/>
            <a:ext cx="3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0</a:t>
            </a:r>
            <a:endParaRPr sz="1800">
              <a:solidFill>
                <a:schemeClr val="lt2"/>
              </a:solidFill>
            </a:endParaRPr>
          </a:p>
        </p:txBody>
      </p:sp>
      <p:sp>
        <p:nvSpPr>
          <p:cNvPr id="81" name="Google Shape;81;p16"/>
          <p:cNvSpPr txBox="1"/>
          <p:nvPr/>
        </p:nvSpPr>
        <p:spPr>
          <a:xfrm>
            <a:off x="5153050" y="3402675"/>
            <a:ext cx="3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1</a:t>
            </a:r>
            <a:endParaRPr sz="1800">
              <a:solidFill>
                <a:schemeClr val="lt2"/>
              </a:solidFill>
            </a:endParaRPr>
          </a:p>
        </p:txBody>
      </p:sp>
      <p:sp>
        <p:nvSpPr>
          <p:cNvPr id="82" name="Google Shape;82;p16"/>
          <p:cNvSpPr txBox="1"/>
          <p:nvPr/>
        </p:nvSpPr>
        <p:spPr>
          <a:xfrm>
            <a:off x="7160750" y="3402675"/>
            <a:ext cx="3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2</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Accessing array elements</a:t>
            </a:r>
            <a:endParaRPr/>
          </a:p>
        </p:txBody>
      </p:sp>
      <p:sp>
        <p:nvSpPr>
          <p:cNvPr id="88" name="Google Shape;88;p17"/>
          <p:cNvSpPr txBox="1"/>
          <p:nvPr>
            <p:ph idx="1" type="body"/>
          </p:nvPr>
        </p:nvSpPr>
        <p:spPr>
          <a:xfrm>
            <a:off x="311700" y="2571750"/>
            <a:ext cx="8520600" cy="780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solidFill>
                  <a:schemeClr val="dk1"/>
                </a:solidFill>
              </a:rPr>
              <a:t>Then we can get the element from the position we want with the syntax called bracket notation:</a:t>
            </a:r>
            <a:endParaRPr>
              <a:solidFill>
                <a:schemeClr val="dk1"/>
              </a:solidFill>
            </a:endParaRPr>
          </a:p>
        </p:txBody>
      </p:sp>
      <p:pic>
        <p:nvPicPr>
          <p:cNvPr id="89" name="Google Shape;89;p17"/>
          <p:cNvPicPr preferRelativeResize="0"/>
          <p:nvPr/>
        </p:nvPicPr>
        <p:blipFill>
          <a:blip r:embed="rId3">
            <a:alphaModFix/>
          </a:blip>
          <a:stretch>
            <a:fillRect/>
          </a:stretch>
        </p:blipFill>
        <p:spPr>
          <a:xfrm>
            <a:off x="391350" y="1316300"/>
            <a:ext cx="8361301" cy="413301"/>
          </a:xfrm>
          <a:prstGeom prst="rect">
            <a:avLst/>
          </a:prstGeom>
          <a:noFill/>
          <a:ln>
            <a:noFill/>
          </a:ln>
        </p:spPr>
      </p:pic>
      <p:sp>
        <p:nvSpPr>
          <p:cNvPr id="90" name="Google Shape;90;p17"/>
          <p:cNvSpPr txBox="1"/>
          <p:nvPr/>
        </p:nvSpPr>
        <p:spPr>
          <a:xfrm>
            <a:off x="3250525" y="1729600"/>
            <a:ext cx="3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0</a:t>
            </a:r>
            <a:endParaRPr sz="1800">
              <a:solidFill>
                <a:schemeClr val="lt2"/>
              </a:solidFill>
            </a:endParaRPr>
          </a:p>
        </p:txBody>
      </p:sp>
      <p:sp>
        <p:nvSpPr>
          <p:cNvPr id="91" name="Google Shape;91;p17"/>
          <p:cNvSpPr txBox="1"/>
          <p:nvPr/>
        </p:nvSpPr>
        <p:spPr>
          <a:xfrm>
            <a:off x="5153050" y="1729600"/>
            <a:ext cx="3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1</a:t>
            </a:r>
            <a:endParaRPr sz="1800">
              <a:solidFill>
                <a:schemeClr val="lt2"/>
              </a:solidFill>
            </a:endParaRPr>
          </a:p>
        </p:txBody>
      </p:sp>
      <p:sp>
        <p:nvSpPr>
          <p:cNvPr id="92" name="Google Shape;92;p17"/>
          <p:cNvSpPr txBox="1"/>
          <p:nvPr/>
        </p:nvSpPr>
        <p:spPr>
          <a:xfrm>
            <a:off x="7160750" y="1729600"/>
            <a:ext cx="3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2</a:t>
            </a:r>
            <a:endParaRPr sz="1800">
              <a:solidFill>
                <a:schemeClr val="lt2"/>
              </a:solidFill>
            </a:endParaRPr>
          </a:p>
        </p:txBody>
      </p:sp>
      <p:pic>
        <p:nvPicPr>
          <p:cNvPr id="93" name="Google Shape;93;p17"/>
          <p:cNvPicPr preferRelativeResize="0"/>
          <p:nvPr/>
        </p:nvPicPr>
        <p:blipFill>
          <a:blip r:embed="rId4">
            <a:alphaModFix/>
          </a:blip>
          <a:stretch>
            <a:fillRect/>
          </a:stretch>
        </p:blipFill>
        <p:spPr>
          <a:xfrm>
            <a:off x="3829050" y="3413900"/>
            <a:ext cx="14859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Accessing array elements</a:t>
            </a:r>
            <a:endParaRPr/>
          </a:p>
        </p:txBody>
      </p:sp>
      <p:pic>
        <p:nvPicPr>
          <p:cNvPr id="99" name="Google Shape;99;p18"/>
          <p:cNvPicPr preferRelativeResize="0"/>
          <p:nvPr/>
        </p:nvPicPr>
        <p:blipFill>
          <a:blip r:embed="rId3">
            <a:alphaModFix/>
          </a:blip>
          <a:stretch>
            <a:fillRect/>
          </a:stretch>
        </p:blipFill>
        <p:spPr>
          <a:xfrm>
            <a:off x="311700" y="1170125"/>
            <a:ext cx="8520599" cy="1837153"/>
          </a:xfrm>
          <a:prstGeom prst="rect">
            <a:avLst/>
          </a:prstGeom>
          <a:noFill/>
          <a:ln>
            <a:noFill/>
          </a:ln>
        </p:spPr>
      </p:pic>
      <p:pic>
        <p:nvPicPr>
          <p:cNvPr id="100" name="Google Shape;100;p18"/>
          <p:cNvPicPr preferRelativeResize="0"/>
          <p:nvPr/>
        </p:nvPicPr>
        <p:blipFill>
          <a:blip r:embed="rId4">
            <a:alphaModFix/>
          </a:blip>
          <a:stretch>
            <a:fillRect/>
          </a:stretch>
        </p:blipFill>
        <p:spPr>
          <a:xfrm>
            <a:off x="2876550" y="3456078"/>
            <a:ext cx="3390900" cy="1276350"/>
          </a:xfrm>
          <a:prstGeom prst="rect">
            <a:avLst/>
          </a:prstGeom>
          <a:noFill/>
          <a:ln>
            <a:noFill/>
          </a:ln>
        </p:spPr>
      </p:pic>
      <p:cxnSp>
        <p:nvCxnSpPr>
          <p:cNvPr id="101" name="Google Shape;101;p18"/>
          <p:cNvCxnSpPr>
            <a:stCxn id="99" idx="2"/>
            <a:endCxn id="100" idx="0"/>
          </p:cNvCxnSpPr>
          <p:nvPr/>
        </p:nvCxnSpPr>
        <p:spPr>
          <a:xfrm>
            <a:off x="4572000" y="3007278"/>
            <a:ext cx="0" cy="448800"/>
          </a:xfrm>
          <a:prstGeom prst="straightConnector1">
            <a:avLst/>
          </a:prstGeom>
          <a:noFill/>
          <a:ln cap="flat" cmpd="sng" w="19050">
            <a:solidFill>
              <a:schemeClr val="lt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Accessing values</a:t>
            </a:r>
            <a:endParaRPr/>
          </a:p>
        </p:txBody>
      </p:sp>
      <p:sp>
        <p:nvSpPr>
          <p:cNvPr id="107" name="Google Shape;107;p19"/>
          <p:cNvSpPr txBox="1"/>
          <p:nvPr>
            <p:ph idx="1" type="body"/>
          </p:nvPr>
        </p:nvSpPr>
        <p:spPr>
          <a:xfrm>
            <a:off x="311700" y="1152475"/>
            <a:ext cx="8520600" cy="10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Accessing values this way will not modify the array.</a:t>
            </a:r>
            <a:endParaRPr>
              <a:solidFill>
                <a:schemeClr val="lt1"/>
              </a:solidFill>
            </a:endParaRPr>
          </a:p>
          <a:p>
            <a:pPr indent="0" lvl="0" marL="0" rtl="0" algn="l">
              <a:spcBef>
                <a:spcPts val="1200"/>
              </a:spcBef>
              <a:spcAft>
                <a:spcPts val="1200"/>
              </a:spcAft>
              <a:buNone/>
            </a:pPr>
            <a:r>
              <a:rPr lang="en-GB">
                <a:solidFill>
                  <a:schemeClr val="lt1"/>
                </a:solidFill>
              </a:rPr>
              <a:t>This will be important later.</a:t>
            </a:r>
            <a:endParaRPr>
              <a:solidFill>
                <a:schemeClr val="lt1"/>
              </a:solidFill>
            </a:endParaRPr>
          </a:p>
        </p:txBody>
      </p:sp>
      <p:pic>
        <p:nvPicPr>
          <p:cNvPr id="108" name="Google Shape;108;p19"/>
          <p:cNvPicPr preferRelativeResize="0"/>
          <p:nvPr/>
        </p:nvPicPr>
        <p:blipFill>
          <a:blip r:embed="rId3">
            <a:alphaModFix/>
          </a:blip>
          <a:stretch>
            <a:fillRect/>
          </a:stretch>
        </p:blipFill>
        <p:spPr>
          <a:xfrm>
            <a:off x="471000" y="2198875"/>
            <a:ext cx="8116801" cy="1319925"/>
          </a:xfrm>
          <a:prstGeom prst="rect">
            <a:avLst/>
          </a:prstGeom>
          <a:noFill/>
          <a:ln>
            <a:noFill/>
          </a:ln>
        </p:spPr>
      </p:pic>
      <p:cxnSp>
        <p:nvCxnSpPr>
          <p:cNvPr id="109" name="Google Shape;109;p19"/>
          <p:cNvCxnSpPr>
            <a:stCxn id="108" idx="2"/>
            <a:endCxn id="110" idx="0"/>
          </p:cNvCxnSpPr>
          <p:nvPr/>
        </p:nvCxnSpPr>
        <p:spPr>
          <a:xfrm>
            <a:off x="4529400" y="3518800"/>
            <a:ext cx="0" cy="438600"/>
          </a:xfrm>
          <a:prstGeom prst="straightConnector1">
            <a:avLst/>
          </a:prstGeom>
          <a:noFill/>
          <a:ln cap="flat" cmpd="sng" w="19050">
            <a:solidFill>
              <a:schemeClr val="lt2"/>
            </a:solidFill>
            <a:prstDash val="solid"/>
            <a:round/>
            <a:headEnd len="med" w="med" type="none"/>
            <a:tailEnd len="med" w="med" type="triangle"/>
          </a:ln>
        </p:spPr>
      </p:cxnSp>
      <p:pic>
        <p:nvPicPr>
          <p:cNvPr id="111" name="Google Shape;111;p19"/>
          <p:cNvPicPr preferRelativeResize="0"/>
          <p:nvPr/>
        </p:nvPicPr>
        <p:blipFill>
          <a:blip r:embed="rId4">
            <a:alphaModFix/>
          </a:blip>
          <a:stretch>
            <a:fillRect/>
          </a:stretch>
        </p:blipFill>
        <p:spPr>
          <a:xfrm>
            <a:off x="700350" y="3957400"/>
            <a:ext cx="7658100" cy="81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Updating values</a:t>
            </a:r>
            <a:endParaRPr/>
          </a:p>
        </p:txBody>
      </p:sp>
      <p:sp>
        <p:nvSpPr>
          <p:cNvPr id="117" name="Google Shape;117;p20"/>
          <p:cNvSpPr txBox="1"/>
          <p:nvPr>
            <p:ph idx="1" type="body"/>
          </p:nvPr>
        </p:nvSpPr>
        <p:spPr>
          <a:xfrm>
            <a:off x="311700" y="1152475"/>
            <a:ext cx="8520600" cy="934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What if we want to change a value in the array?</a:t>
            </a:r>
            <a:endParaRPr>
              <a:solidFill>
                <a:schemeClr val="dk1"/>
              </a:solidFill>
            </a:endParaRPr>
          </a:p>
          <a:p>
            <a:pPr indent="0" lvl="0" marL="0" rtl="0" algn="l">
              <a:spcBef>
                <a:spcPts val="1200"/>
              </a:spcBef>
              <a:spcAft>
                <a:spcPts val="1200"/>
              </a:spcAft>
              <a:buNone/>
            </a:pPr>
            <a:r>
              <a:rPr lang="en-GB">
                <a:solidFill>
                  <a:schemeClr val="dk1"/>
                </a:solidFill>
              </a:rPr>
              <a:t>We can use bracket notation to do so:</a:t>
            </a:r>
            <a:endParaRPr>
              <a:solidFill>
                <a:schemeClr val="dk1"/>
              </a:solidFill>
            </a:endParaRPr>
          </a:p>
        </p:txBody>
      </p:sp>
      <p:pic>
        <p:nvPicPr>
          <p:cNvPr id="118" name="Google Shape;118;p20"/>
          <p:cNvPicPr preferRelativeResize="0"/>
          <p:nvPr/>
        </p:nvPicPr>
        <p:blipFill>
          <a:blip r:embed="rId3">
            <a:alphaModFix/>
          </a:blip>
          <a:stretch>
            <a:fillRect/>
          </a:stretch>
        </p:blipFill>
        <p:spPr>
          <a:xfrm>
            <a:off x="2552700" y="2571750"/>
            <a:ext cx="4038600" cy="49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Updating values</a:t>
            </a:r>
            <a:endParaRPr/>
          </a:p>
        </p:txBody>
      </p:sp>
      <p:sp>
        <p:nvSpPr>
          <p:cNvPr id="124" name="Google Shape;124;p21"/>
          <p:cNvSpPr txBox="1"/>
          <p:nvPr>
            <p:ph idx="1" type="body"/>
          </p:nvPr>
        </p:nvSpPr>
        <p:spPr>
          <a:xfrm>
            <a:off x="311700" y="1152475"/>
            <a:ext cx="85206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solidFill>
                  <a:schemeClr val="dk1"/>
                </a:solidFill>
              </a:rPr>
              <a:t>For example:</a:t>
            </a:r>
            <a:endParaRPr>
              <a:solidFill>
                <a:schemeClr val="dk1"/>
              </a:solidFill>
            </a:endParaRPr>
          </a:p>
        </p:txBody>
      </p:sp>
      <p:pic>
        <p:nvPicPr>
          <p:cNvPr id="125" name="Google Shape;125;p21"/>
          <p:cNvPicPr preferRelativeResize="0"/>
          <p:nvPr/>
        </p:nvPicPr>
        <p:blipFill>
          <a:blip r:embed="rId3">
            <a:alphaModFix/>
          </a:blip>
          <a:stretch>
            <a:fillRect/>
          </a:stretch>
        </p:blipFill>
        <p:spPr>
          <a:xfrm>
            <a:off x="356875" y="1705488"/>
            <a:ext cx="8316124" cy="1732525"/>
          </a:xfrm>
          <a:prstGeom prst="rect">
            <a:avLst/>
          </a:prstGeom>
          <a:noFill/>
          <a:ln>
            <a:noFill/>
          </a:ln>
        </p:spPr>
      </p:pic>
      <p:pic>
        <p:nvPicPr>
          <p:cNvPr id="126" name="Google Shape;126;p21"/>
          <p:cNvPicPr preferRelativeResize="0"/>
          <p:nvPr/>
        </p:nvPicPr>
        <p:blipFill>
          <a:blip r:embed="rId4">
            <a:alphaModFix/>
          </a:blip>
          <a:stretch>
            <a:fillRect/>
          </a:stretch>
        </p:blipFill>
        <p:spPr>
          <a:xfrm>
            <a:off x="419175" y="3953712"/>
            <a:ext cx="8191500" cy="495300"/>
          </a:xfrm>
          <a:prstGeom prst="rect">
            <a:avLst/>
          </a:prstGeom>
          <a:noFill/>
          <a:ln>
            <a:noFill/>
          </a:ln>
        </p:spPr>
      </p:pic>
      <p:cxnSp>
        <p:nvCxnSpPr>
          <p:cNvPr id="127" name="Google Shape;127;p21"/>
          <p:cNvCxnSpPr>
            <a:stCxn id="125" idx="2"/>
            <a:endCxn id="126" idx="0"/>
          </p:cNvCxnSpPr>
          <p:nvPr/>
        </p:nvCxnSpPr>
        <p:spPr>
          <a:xfrm>
            <a:off x="4514937" y="3438012"/>
            <a:ext cx="0" cy="515700"/>
          </a:xfrm>
          <a:prstGeom prst="straightConnector1">
            <a:avLst/>
          </a:prstGeom>
          <a:noFill/>
          <a:ln cap="flat" cmpd="sng" w="19050">
            <a:solidFill>
              <a:schemeClr val="lt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