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f62adada2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f62adada2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62adada2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f62adada2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f62adada2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f62adada2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f62adada2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f62adada2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f62adada2b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f62adada2b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f62adada2b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f62adada2b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f62adada2b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f62adada2b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f62adada2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f62adada2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f62adada2b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f62adada2b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Length starts at 1 instead of 0</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f62adada2b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f62adada2b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62adada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62adada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f62adada2b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f62adada2b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f60383ed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f60383ed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f60383edc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f60383edc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f60383edc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f60383edc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f60383edc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f60383edc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f60383edc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f60383edc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f60383edc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f60383edc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f60383edc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f60383edc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f62adada2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f62adada2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62adada2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62adada2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f62adada2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f62adada2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f62adada2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f62adada2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f62adada2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f62adada2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f62adada2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f62adada2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62adada2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f62adada2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Let’s try this together in the console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7.png"/><Relationship Id="rId4" Type="http://schemas.openxmlformats.org/officeDocument/2006/relationships/image" Target="../media/image17.png"/><Relationship Id="rId5"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19.png"/><Relationship Id="rId5"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9.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9.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8.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Loops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Do something many times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are loops?</a:t>
            </a:r>
            <a:endParaRPr/>
          </a:p>
        </p:txBody>
      </p:sp>
      <p:sp>
        <p:nvSpPr>
          <p:cNvPr id="149" name="Google Shape;149;p22"/>
          <p:cNvSpPr txBox="1"/>
          <p:nvPr>
            <p:ph idx="1" type="body"/>
          </p:nvPr>
        </p:nvSpPr>
        <p:spPr>
          <a:xfrm>
            <a:off x="311700" y="1549650"/>
            <a:ext cx="7805100" cy="1571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t>This will keep happening over and over, until </a:t>
            </a:r>
            <a:r>
              <a:rPr i="1" lang="en-GB"/>
              <a:t>counter </a:t>
            </a:r>
            <a:r>
              <a:rPr lang="en-GB"/>
              <a:t>is </a:t>
            </a:r>
            <a:r>
              <a:rPr lang="en-GB">
                <a:solidFill>
                  <a:srgbClr val="B4A7D6"/>
                </a:solidFill>
              </a:rPr>
              <a:t>5</a:t>
            </a:r>
            <a:r>
              <a:rPr lang="en-GB"/>
              <a:t>. At this point, the condition will be </a:t>
            </a:r>
            <a:r>
              <a:rPr lang="en-GB">
                <a:solidFill>
                  <a:srgbClr val="B4A7D6"/>
                </a:solidFill>
              </a:rPr>
              <a:t>false</a:t>
            </a:r>
            <a:r>
              <a:rPr lang="en-GB"/>
              <a:t>, because </a:t>
            </a:r>
            <a:r>
              <a:rPr lang="en-GB">
                <a:solidFill>
                  <a:srgbClr val="B4A7D6"/>
                </a:solidFill>
              </a:rPr>
              <a:t>5</a:t>
            </a:r>
            <a:r>
              <a:rPr lang="en-GB"/>
              <a:t> is not less than </a:t>
            </a:r>
            <a:r>
              <a:rPr lang="en-GB">
                <a:solidFill>
                  <a:srgbClr val="B4A7D6"/>
                </a:solidFill>
              </a:rPr>
              <a:t>5</a:t>
            </a:r>
            <a:r>
              <a:rPr lang="en-GB"/>
              <a:t>.</a:t>
            </a:r>
            <a:endParaRPr/>
          </a:p>
          <a:p>
            <a:pPr indent="0" lvl="0" marL="0" rtl="0" algn="l">
              <a:spcBef>
                <a:spcPts val="1200"/>
              </a:spcBef>
              <a:spcAft>
                <a:spcPts val="1200"/>
              </a:spcAft>
              <a:buNone/>
            </a:pPr>
            <a:r>
              <a:rPr lang="en-GB"/>
              <a:t>The code block will be skipped and the computer will continue executing whatever code might be written below the loop.</a:t>
            </a:r>
            <a:endParaRPr/>
          </a:p>
        </p:txBody>
      </p:sp>
      <p:sp>
        <p:nvSpPr>
          <p:cNvPr id="150" name="Google Shape;150;p22"/>
          <p:cNvSpPr txBox="1"/>
          <p:nvPr/>
        </p:nvSpPr>
        <p:spPr>
          <a:xfrm>
            <a:off x="9522175" y="391975"/>
            <a:ext cx="5506800" cy="642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solidFill>
                <a:schemeClr val="lt2"/>
              </a:solidFill>
            </a:endParaRPr>
          </a:p>
        </p:txBody>
      </p:sp>
      <p:pic>
        <p:nvPicPr>
          <p:cNvPr id="151" name="Google Shape;151;p22"/>
          <p:cNvPicPr preferRelativeResize="0"/>
          <p:nvPr/>
        </p:nvPicPr>
        <p:blipFill>
          <a:blip r:embed="rId3">
            <a:alphaModFix/>
          </a:blip>
          <a:stretch>
            <a:fillRect/>
          </a:stretch>
        </p:blipFill>
        <p:spPr>
          <a:xfrm>
            <a:off x="3334900" y="225700"/>
            <a:ext cx="5809100" cy="975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Loops and arrays</a:t>
            </a:r>
            <a:endParaRPr/>
          </a:p>
        </p:txBody>
      </p:sp>
      <p:sp>
        <p:nvSpPr>
          <p:cNvPr id="157" name="Google Shape;157;p23"/>
          <p:cNvSpPr txBox="1"/>
          <p:nvPr>
            <p:ph idx="1" type="body"/>
          </p:nvPr>
        </p:nvSpPr>
        <p:spPr>
          <a:xfrm>
            <a:off x="311700" y="1034575"/>
            <a:ext cx="7805100" cy="1252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t>Loops and arrays are best friends.</a:t>
            </a:r>
            <a:endParaRPr/>
          </a:p>
          <a:p>
            <a:pPr indent="0" lvl="0" marL="0" rtl="0" algn="l">
              <a:spcBef>
                <a:spcPts val="1200"/>
              </a:spcBef>
              <a:spcAft>
                <a:spcPts val="1200"/>
              </a:spcAft>
              <a:buNone/>
            </a:pPr>
            <a:r>
              <a:rPr lang="en-GB"/>
              <a:t>For example, let’s say we have an array and we want to log every element to the console.</a:t>
            </a:r>
            <a:endParaRPr/>
          </a:p>
        </p:txBody>
      </p:sp>
      <p:sp>
        <p:nvSpPr>
          <p:cNvPr id="158" name="Google Shape;158;p23"/>
          <p:cNvSpPr txBox="1"/>
          <p:nvPr/>
        </p:nvSpPr>
        <p:spPr>
          <a:xfrm>
            <a:off x="9522175" y="391975"/>
            <a:ext cx="5506800" cy="642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solidFill>
                <a:schemeClr val="lt2"/>
              </a:solidFill>
            </a:endParaRPr>
          </a:p>
        </p:txBody>
      </p:sp>
      <p:pic>
        <p:nvPicPr>
          <p:cNvPr id="159" name="Google Shape;159;p23"/>
          <p:cNvPicPr preferRelativeResize="0"/>
          <p:nvPr/>
        </p:nvPicPr>
        <p:blipFill>
          <a:blip r:embed="rId3">
            <a:alphaModFix/>
          </a:blip>
          <a:stretch>
            <a:fillRect/>
          </a:stretch>
        </p:blipFill>
        <p:spPr>
          <a:xfrm>
            <a:off x="372275" y="2939200"/>
            <a:ext cx="8031301" cy="335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Loops and arrays</a:t>
            </a:r>
            <a:endParaRPr/>
          </a:p>
        </p:txBody>
      </p:sp>
      <p:sp>
        <p:nvSpPr>
          <p:cNvPr id="165" name="Google Shape;165;p24"/>
          <p:cNvSpPr txBox="1"/>
          <p:nvPr>
            <p:ph idx="1" type="body"/>
          </p:nvPr>
        </p:nvSpPr>
        <p:spPr>
          <a:xfrm>
            <a:off x="311700" y="1034575"/>
            <a:ext cx="7805100" cy="7803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GB"/>
              <a:t>This code works, but if we want to add or remove items, we would have to manually write the code to reflect the change.</a:t>
            </a:r>
            <a:endParaRPr/>
          </a:p>
        </p:txBody>
      </p:sp>
      <p:sp>
        <p:nvSpPr>
          <p:cNvPr id="166" name="Google Shape;166;p24"/>
          <p:cNvSpPr txBox="1"/>
          <p:nvPr/>
        </p:nvSpPr>
        <p:spPr>
          <a:xfrm>
            <a:off x="9522175" y="391975"/>
            <a:ext cx="5506800" cy="642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solidFill>
                <a:schemeClr val="lt2"/>
              </a:solidFill>
            </a:endParaRPr>
          </a:p>
        </p:txBody>
      </p:sp>
      <p:pic>
        <p:nvPicPr>
          <p:cNvPr id="167" name="Google Shape;167;p24"/>
          <p:cNvPicPr preferRelativeResize="0"/>
          <p:nvPr/>
        </p:nvPicPr>
        <p:blipFill>
          <a:blip r:embed="rId3">
            <a:alphaModFix/>
          </a:blip>
          <a:stretch>
            <a:fillRect/>
          </a:stretch>
        </p:blipFill>
        <p:spPr>
          <a:xfrm>
            <a:off x="152400" y="2105150"/>
            <a:ext cx="8839198" cy="23859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Loops and arrays</a:t>
            </a:r>
            <a:endParaRPr/>
          </a:p>
        </p:txBody>
      </p:sp>
      <p:sp>
        <p:nvSpPr>
          <p:cNvPr id="173" name="Google Shape;173;p25"/>
          <p:cNvSpPr txBox="1"/>
          <p:nvPr>
            <p:ph idx="1" type="body"/>
          </p:nvPr>
        </p:nvSpPr>
        <p:spPr>
          <a:xfrm>
            <a:off x="311700" y="1034575"/>
            <a:ext cx="7805100" cy="4617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GB"/>
              <a:t>Instead, this code is a lot more concise (shorter).</a:t>
            </a:r>
            <a:endParaRPr/>
          </a:p>
        </p:txBody>
      </p:sp>
      <p:sp>
        <p:nvSpPr>
          <p:cNvPr id="174" name="Google Shape;174;p25"/>
          <p:cNvSpPr txBox="1"/>
          <p:nvPr/>
        </p:nvSpPr>
        <p:spPr>
          <a:xfrm>
            <a:off x="9522175" y="391975"/>
            <a:ext cx="5506800" cy="642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solidFill>
                <a:schemeClr val="lt2"/>
              </a:solidFill>
            </a:endParaRPr>
          </a:p>
        </p:txBody>
      </p:sp>
      <p:pic>
        <p:nvPicPr>
          <p:cNvPr id="175" name="Google Shape;175;p25"/>
          <p:cNvPicPr preferRelativeResize="0"/>
          <p:nvPr/>
        </p:nvPicPr>
        <p:blipFill>
          <a:blip r:embed="rId3">
            <a:alphaModFix/>
          </a:blip>
          <a:stretch>
            <a:fillRect/>
          </a:stretch>
        </p:blipFill>
        <p:spPr>
          <a:xfrm>
            <a:off x="124213" y="1929173"/>
            <a:ext cx="8895576" cy="16851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Loops and arrays</a:t>
            </a:r>
            <a:endParaRPr/>
          </a:p>
        </p:txBody>
      </p:sp>
      <p:sp>
        <p:nvSpPr>
          <p:cNvPr id="181" name="Google Shape;181;p26"/>
          <p:cNvSpPr txBox="1"/>
          <p:nvPr/>
        </p:nvSpPr>
        <p:spPr>
          <a:xfrm>
            <a:off x="9522175" y="391975"/>
            <a:ext cx="5506800" cy="642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solidFill>
                <a:schemeClr val="lt2"/>
              </a:solidFill>
            </a:endParaRPr>
          </a:p>
        </p:txBody>
      </p:sp>
      <p:pic>
        <p:nvPicPr>
          <p:cNvPr id="182" name="Google Shape;182;p26"/>
          <p:cNvPicPr preferRelativeResize="0"/>
          <p:nvPr/>
        </p:nvPicPr>
        <p:blipFill>
          <a:blip r:embed="rId3">
            <a:alphaModFix/>
          </a:blip>
          <a:stretch>
            <a:fillRect/>
          </a:stretch>
        </p:blipFill>
        <p:spPr>
          <a:xfrm>
            <a:off x="152400" y="1170125"/>
            <a:ext cx="8839200" cy="337803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Loops and arrays</a:t>
            </a:r>
            <a:endParaRPr/>
          </a:p>
        </p:txBody>
      </p:sp>
      <p:sp>
        <p:nvSpPr>
          <p:cNvPr id="188" name="Google Shape;188;p27"/>
          <p:cNvSpPr txBox="1"/>
          <p:nvPr>
            <p:ph idx="1" type="body"/>
          </p:nvPr>
        </p:nvSpPr>
        <p:spPr>
          <a:xfrm>
            <a:off x="311700" y="1034575"/>
            <a:ext cx="7805100" cy="1252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t>Also, it can </a:t>
            </a:r>
            <a:r>
              <a:rPr lang="en-GB"/>
              <a:t>accommodate</a:t>
            </a:r>
            <a:r>
              <a:rPr lang="en-GB"/>
              <a:t> changes to the array much easier. </a:t>
            </a:r>
            <a:r>
              <a:rPr lang="en-GB"/>
              <a:t>For example, if we pushed a new element into the array.</a:t>
            </a:r>
            <a:endParaRPr/>
          </a:p>
          <a:p>
            <a:pPr indent="0" lvl="0" marL="0" rtl="0" algn="l">
              <a:spcBef>
                <a:spcPts val="1200"/>
              </a:spcBef>
              <a:spcAft>
                <a:spcPts val="1200"/>
              </a:spcAft>
              <a:buNone/>
            </a:pPr>
            <a:r>
              <a:t/>
            </a:r>
            <a:endParaRPr/>
          </a:p>
        </p:txBody>
      </p:sp>
      <p:sp>
        <p:nvSpPr>
          <p:cNvPr id="189" name="Google Shape;189;p27"/>
          <p:cNvSpPr txBox="1"/>
          <p:nvPr/>
        </p:nvSpPr>
        <p:spPr>
          <a:xfrm>
            <a:off x="9522175" y="391975"/>
            <a:ext cx="5506800" cy="642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solidFill>
                <a:schemeClr val="lt2"/>
              </a:solidFill>
            </a:endParaRPr>
          </a:p>
        </p:txBody>
      </p:sp>
      <p:pic>
        <p:nvPicPr>
          <p:cNvPr id="190" name="Google Shape;190;p27"/>
          <p:cNvPicPr preferRelativeResize="0"/>
          <p:nvPr/>
        </p:nvPicPr>
        <p:blipFill>
          <a:blip r:embed="rId3">
            <a:alphaModFix/>
          </a:blip>
          <a:stretch>
            <a:fillRect/>
          </a:stretch>
        </p:blipFill>
        <p:spPr>
          <a:xfrm>
            <a:off x="152400" y="2057350"/>
            <a:ext cx="8839199" cy="24048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Loops and arrays</a:t>
            </a:r>
            <a:endParaRPr/>
          </a:p>
        </p:txBody>
      </p:sp>
      <p:sp>
        <p:nvSpPr>
          <p:cNvPr id="196" name="Google Shape;196;p28"/>
          <p:cNvSpPr txBox="1"/>
          <p:nvPr/>
        </p:nvSpPr>
        <p:spPr>
          <a:xfrm>
            <a:off x="9522175" y="391975"/>
            <a:ext cx="5506800" cy="642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solidFill>
                <a:schemeClr val="lt2"/>
              </a:solidFill>
            </a:endParaRPr>
          </a:p>
        </p:txBody>
      </p:sp>
      <p:pic>
        <p:nvPicPr>
          <p:cNvPr id="197" name="Google Shape;197;p28"/>
          <p:cNvPicPr preferRelativeResize="0"/>
          <p:nvPr/>
        </p:nvPicPr>
        <p:blipFill>
          <a:blip r:embed="rId3">
            <a:alphaModFix/>
          </a:blip>
          <a:stretch>
            <a:fillRect/>
          </a:stretch>
        </p:blipFill>
        <p:spPr>
          <a:xfrm>
            <a:off x="179750" y="1074525"/>
            <a:ext cx="8784497" cy="382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Loops and arrays</a:t>
            </a:r>
            <a:endParaRPr/>
          </a:p>
        </p:txBody>
      </p:sp>
      <p:sp>
        <p:nvSpPr>
          <p:cNvPr id="203" name="Google Shape;203;p29"/>
          <p:cNvSpPr txBox="1"/>
          <p:nvPr>
            <p:ph idx="1" type="body"/>
          </p:nvPr>
        </p:nvSpPr>
        <p:spPr>
          <a:xfrm>
            <a:off x="311700" y="1034575"/>
            <a:ext cx="7805100" cy="10158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Let’s break this one down.</a:t>
            </a:r>
            <a:endParaRPr/>
          </a:p>
          <a:p>
            <a:pPr indent="0" lvl="0" marL="0" rtl="0" algn="l">
              <a:lnSpc>
                <a:spcPct val="100000"/>
              </a:lnSpc>
              <a:spcBef>
                <a:spcPts val="0"/>
              </a:spcBef>
              <a:spcAft>
                <a:spcPts val="0"/>
              </a:spcAft>
              <a:buNone/>
            </a:pPr>
            <a:r>
              <a:rPr lang="en-GB"/>
              <a:t>In this case, we name the variable </a:t>
            </a:r>
            <a:r>
              <a:rPr i="1" lang="en-GB"/>
              <a:t>i </a:t>
            </a:r>
            <a:r>
              <a:rPr lang="en-GB"/>
              <a:t>as short for “index”.</a:t>
            </a:r>
            <a:endParaRPr/>
          </a:p>
          <a:p>
            <a:pPr indent="0" lvl="0" marL="0" rtl="0" algn="l">
              <a:lnSpc>
                <a:spcPct val="100000"/>
              </a:lnSpc>
              <a:spcBef>
                <a:spcPts val="0"/>
              </a:spcBef>
              <a:spcAft>
                <a:spcPts val="0"/>
              </a:spcAft>
              <a:buNone/>
            </a:pPr>
            <a:r>
              <a:rPr lang="en-GB"/>
              <a:t>“Index” is the position of an element in a list (1st, 2nd, 3rd, …)</a:t>
            </a:r>
            <a:endParaRPr/>
          </a:p>
        </p:txBody>
      </p:sp>
      <p:sp>
        <p:nvSpPr>
          <p:cNvPr id="204" name="Google Shape;204;p29"/>
          <p:cNvSpPr txBox="1"/>
          <p:nvPr/>
        </p:nvSpPr>
        <p:spPr>
          <a:xfrm>
            <a:off x="9522175" y="391975"/>
            <a:ext cx="5506800" cy="642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solidFill>
                <a:schemeClr val="lt2"/>
              </a:solidFill>
            </a:endParaRPr>
          </a:p>
        </p:txBody>
      </p:sp>
      <p:pic>
        <p:nvPicPr>
          <p:cNvPr id="205" name="Google Shape;205;p29"/>
          <p:cNvPicPr preferRelativeResize="0"/>
          <p:nvPr/>
        </p:nvPicPr>
        <p:blipFill>
          <a:blip r:embed="rId3">
            <a:alphaModFix/>
          </a:blip>
          <a:stretch>
            <a:fillRect/>
          </a:stretch>
        </p:blipFill>
        <p:spPr>
          <a:xfrm>
            <a:off x="152400" y="2512075"/>
            <a:ext cx="8839202" cy="1754960"/>
          </a:xfrm>
          <a:prstGeom prst="rect">
            <a:avLst/>
          </a:prstGeom>
          <a:noFill/>
          <a:ln>
            <a:noFill/>
          </a:ln>
        </p:spPr>
      </p:pic>
      <p:sp>
        <p:nvSpPr>
          <p:cNvPr id="206" name="Google Shape;206;p29"/>
          <p:cNvSpPr txBox="1"/>
          <p:nvPr/>
        </p:nvSpPr>
        <p:spPr>
          <a:xfrm>
            <a:off x="372850" y="4130100"/>
            <a:ext cx="827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endParaRPr>
          </a:p>
        </p:txBody>
      </p:sp>
      <p:sp>
        <p:nvSpPr>
          <p:cNvPr id="207" name="Google Shape;207;p29"/>
          <p:cNvSpPr txBox="1"/>
          <p:nvPr/>
        </p:nvSpPr>
        <p:spPr>
          <a:xfrm>
            <a:off x="1061200" y="2050375"/>
            <a:ext cx="121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lt2"/>
                </a:solidFill>
              </a:rPr>
              <a:t>Index:</a:t>
            </a:r>
            <a:endParaRPr sz="1800">
              <a:solidFill>
                <a:schemeClr val="lt2"/>
              </a:solidFill>
            </a:endParaRPr>
          </a:p>
        </p:txBody>
      </p:sp>
      <p:sp>
        <p:nvSpPr>
          <p:cNvPr id="208" name="Google Shape;208;p29"/>
          <p:cNvSpPr txBox="1"/>
          <p:nvPr/>
        </p:nvSpPr>
        <p:spPr>
          <a:xfrm>
            <a:off x="3001975" y="2050375"/>
            <a:ext cx="306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lt2"/>
                </a:solidFill>
              </a:rPr>
              <a:t>0</a:t>
            </a:r>
            <a:endParaRPr sz="1800">
              <a:solidFill>
                <a:schemeClr val="lt2"/>
              </a:solidFill>
            </a:endParaRPr>
          </a:p>
        </p:txBody>
      </p:sp>
      <p:sp>
        <p:nvSpPr>
          <p:cNvPr id="209" name="Google Shape;209;p29"/>
          <p:cNvSpPr txBox="1"/>
          <p:nvPr/>
        </p:nvSpPr>
        <p:spPr>
          <a:xfrm>
            <a:off x="4266000" y="2050375"/>
            <a:ext cx="306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lt2"/>
                </a:solidFill>
              </a:rPr>
              <a:t>1</a:t>
            </a:r>
            <a:endParaRPr sz="1800">
              <a:solidFill>
                <a:schemeClr val="lt2"/>
              </a:solidFill>
            </a:endParaRPr>
          </a:p>
        </p:txBody>
      </p:sp>
      <p:sp>
        <p:nvSpPr>
          <p:cNvPr id="210" name="Google Shape;210;p29"/>
          <p:cNvSpPr txBox="1"/>
          <p:nvPr/>
        </p:nvSpPr>
        <p:spPr>
          <a:xfrm>
            <a:off x="5530025" y="2050375"/>
            <a:ext cx="306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lt2"/>
                </a:solidFill>
              </a:rPr>
              <a:t>2</a:t>
            </a:r>
            <a:endParaRPr sz="1800">
              <a:solidFill>
                <a:schemeClr val="lt2"/>
              </a:solidFill>
            </a:endParaRPr>
          </a:p>
        </p:txBody>
      </p:sp>
      <p:sp>
        <p:nvSpPr>
          <p:cNvPr id="211" name="Google Shape;211;p29"/>
          <p:cNvSpPr txBox="1"/>
          <p:nvPr/>
        </p:nvSpPr>
        <p:spPr>
          <a:xfrm>
            <a:off x="6794050" y="2050375"/>
            <a:ext cx="306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lt2"/>
                </a:solidFill>
              </a:rPr>
              <a:t>3</a:t>
            </a:r>
            <a:endParaRPr sz="1800">
              <a:solidFill>
                <a:schemeClr val="lt2"/>
              </a:solidFill>
            </a:endParaRPr>
          </a:p>
        </p:txBody>
      </p:sp>
      <p:sp>
        <p:nvSpPr>
          <p:cNvPr id="212" name="Google Shape;212;p29"/>
          <p:cNvSpPr txBox="1"/>
          <p:nvPr/>
        </p:nvSpPr>
        <p:spPr>
          <a:xfrm>
            <a:off x="8058075" y="2050375"/>
            <a:ext cx="306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lt2"/>
                </a:solidFill>
              </a:rPr>
              <a:t>4</a:t>
            </a:r>
            <a:endParaRPr sz="1800">
              <a:solidFill>
                <a:schemeClr val="lt2"/>
              </a:solidFill>
            </a:endParaRPr>
          </a:p>
        </p:txBody>
      </p:sp>
      <p:pic>
        <p:nvPicPr>
          <p:cNvPr id="213" name="Google Shape;213;p29"/>
          <p:cNvPicPr preferRelativeResize="0"/>
          <p:nvPr/>
        </p:nvPicPr>
        <p:blipFill>
          <a:blip r:embed="rId4">
            <a:alphaModFix/>
          </a:blip>
          <a:stretch>
            <a:fillRect/>
          </a:stretch>
        </p:blipFill>
        <p:spPr>
          <a:xfrm>
            <a:off x="124213" y="2522675"/>
            <a:ext cx="8895568" cy="1733750"/>
          </a:xfrm>
          <a:prstGeom prst="rect">
            <a:avLst/>
          </a:prstGeom>
          <a:noFill/>
          <a:ln>
            <a:noFill/>
          </a:ln>
        </p:spPr>
      </p:pic>
      <p:pic>
        <p:nvPicPr>
          <p:cNvPr id="214" name="Google Shape;214;p29"/>
          <p:cNvPicPr preferRelativeResize="0"/>
          <p:nvPr/>
        </p:nvPicPr>
        <p:blipFill>
          <a:blip r:embed="rId5">
            <a:alphaModFix/>
          </a:blip>
          <a:stretch>
            <a:fillRect/>
          </a:stretch>
        </p:blipFill>
        <p:spPr>
          <a:xfrm>
            <a:off x="152400" y="2552317"/>
            <a:ext cx="8839199" cy="1674458"/>
          </a:xfrm>
          <a:prstGeom prst="rect">
            <a:avLst/>
          </a:prstGeom>
          <a:noFill/>
          <a:ln>
            <a:noFill/>
          </a:ln>
        </p:spPr>
      </p:pic>
      <p:sp>
        <p:nvSpPr>
          <p:cNvPr id="215" name="Google Shape;215;p29"/>
          <p:cNvSpPr txBox="1"/>
          <p:nvPr/>
        </p:nvSpPr>
        <p:spPr>
          <a:xfrm>
            <a:off x="439775" y="4292625"/>
            <a:ext cx="783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lt2"/>
                </a:solidFill>
              </a:rPr>
              <a:t>We initialize it to </a:t>
            </a:r>
            <a:r>
              <a:rPr lang="en-GB" sz="1800">
                <a:solidFill>
                  <a:srgbClr val="B4A7D6"/>
                </a:solidFill>
              </a:rPr>
              <a:t>0</a:t>
            </a:r>
            <a:r>
              <a:rPr lang="en-GB" sz="1800">
                <a:solidFill>
                  <a:schemeClr val="lt2"/>
                </a:solidFill>
              </a:rPr>
              <a:t> since our first product has an index of </a:t>
            </a:r>
            <a:r>
              <a:rPr lang="en-GB" sz="1800">
                <a:solidFill>
                  <a:srgbClr val="B4A7D6"/>
                </a:solidFill>
              </a:rPr>
              <a:t>0</a:t>
            </a:r>
            <a:endParaRPr sz="1800">
              <a:solidFill>
                <a:srgbClr val="B4A7D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0"/>
          <p:cNvSpPr txBox="1"/>
          <p:nvPr>
            <p:ph idx="1" type="body"/>
          </p:nvPr>
        </p:nvSpPr>
        <p:spPr>
          <a:xfrm>
            <a:off x="311700" y="1034575"/>
            <a:ext cx="7805100" cy="7389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And the condition, instead of having a “hardcoded” value, will include the length of the array.</a:t>
            </a:r>
            <a:endParaRPr/>
          </a:p>
        </p:txBody>
      </p:sp>
      <p:sp>
        <p:nvSpPr>
          <p:cNvPr id="221" name="Google Shape;22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Loops and arrays</a:t>
            </a:r>
            <a:endParaRPr/>
          </a:p>
        </p:txBody>
      </p:sp>
      <p:sp>
        <p:nvSpPr>
          <p:cNvPr id="222" name="Google Shape;222;p30"/>
          <p:cNvSpPr txBox="1"/>
          <p:nvPr/>
        </p:nvSpPr>
        <p:spPr>
          <a:xfrm>
            <a:off x="9522175" y="391975"/>
            <a:ext cx="5506800" cy="642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solidFill>
                <a:schemeClr val="lt2"/>
              </a:solidFill>
            </a:endParaRPr>
          </a:p>
        </p:txBody>
      </p:sp>
      <p:sp>
        <p:nvSpPr>
          <p:cNvPr id="223" name="Google Shape;223;p30"/>
          <p:cNvSpPr txBox="1"/>
          <p:nvPr/>
        </p:nvSpPr>
        <p:spPr>
          <a:xfrm>
            <a:off x="311700" y="3910225"/>
            <a:ext cx="7696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lt2"/>
                </a:solidFill>
              </a:rPr>
              <a:t>This way the loop will run as many times as items we have in the array, regardless of how many </a:t>
            </a:r>
            <a:r>
              <a:rPr lang="en-GB" sz="1800">
                <a:solidFill>
                  <a:schemeClr val="lt2"/>
                </a:solidFill>
              </a:rPr>
              <a:t>elements there are.</a:t>
            </a:r>
            <a:endParaRPr sz="1800">
              <a:solidFill>
                <a:schemeClr val="lt2"/>
              </a:solidFill>
            </a:endParaRPr>
          </a:p>
        </p:txBody>
      </p:sp>
      <p:pic>
        <p:nvPicPr>
          <p:cNvPr id="224" name="Google Shape;224;p30"/>
          <p:cNvPicPr preferRelativeResize="0"/>
          <p:nvPr/>
        </p:nvPicPr>
        <p:blipFill>
          <a:blip r:embed="rId3">
            <a:alphaModFix/>
          </a:blip>
          <a:stretch>
            <a:fillRect/>
          </a:stretch>
        </p:blipFill>
        <p:spPr>
          <a:xfrm>
            <a:off x="152400" y="1966367"/>
            <a:ext cx="8839199" cy="1674458"/>
          </a:xfrm>
          <a:prstGeom prst="rect">
            <a:avLst/>
          </a:prstGeom>
          <a:noFill/>
          <a:ln>
            <a:noFill/>
          </a:ln>
        </p:spPr>
      </p:pic>
      <p:cxnSp>
        <p:nvCxnSpPr>
          <p:cNvPr id="225" name="Google Shape;225;p30"/>
          <p:cNvCxnSpPr/>
          <p:nvPr/>
        </p:nvCxnSpPr>
        <p:spPr>
          <a:xfrm flipH="1" rot="10800000">
            <a:off x="2968250" y="2954350"/>
            <a:ext cx="2060700" cy="9000"/>
          </a:xfrm>
          <a:prstGeom prst="straightConnector1">
            <a:avLst/>
          </a:prstGeom>
          <a:noFill/>
          <a:ln cap="flat" cmpd="sng" w="28575">
            <a:solidFill>
              <a:srgbClr val="E06666"/>
            </a:solidFill>
            <a:prstDash val="solid"/>
            <a:round/>
            <a:headEnd len="med" w="med" type="none"/>
            <a:tailEnd len="med" w="med" type="none"/>
          </a:ln>
        </p:spPr>
      </p:cxnSp>
      <p:sp>
        <p:nvSpPr>
          <p:cNvPr id="226" name="Google Shape;226;p30"/>
          <p:cNvSpPr txBox="1"/>
          <p:nvPr/>
        </p:nvSpPr>
        <p:spPr>
          <a:xfrm>
            <a:off x="3738125" y="2340900"/>
            <a:ext cx="640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E06666"/>
                </a:solidFill>
              </a:rPr>
              <a:t>5</a:t>
            </a:r>
            <a:endParaRPr sz="1800">
              <a:solidFill>
                <a:srgbClr val="E0666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1"/>
          <p:cNvSpPr txBox="1"/>
          <p:nvPr>
            <p:ph idx="1" type="body"/>
          </p:nvPr>
        </p:nvSpPr>
        <p:spPr>
          <a:xfrm>
            <a:off x="216125" y="1445675"/>
            <a:ext cx="7996200" cy="21240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The first time the loop runs </a:t>
            </a:r>
            <a:r>
              <a:rPr i="1" lang="en-GB"/>
              <a:t>i </a:t>
            </a:r>
            <a:r>
              <a:rPr lang="en-GB"/>
              <a:t>will equal </a:t>
            </a:r>
            <a:r>
              <a:rPr lang="en-GB">
                <a:solidFill>
                  <a:srgbClr val="B4A7D6"/>
                </a:solidFill>
              </a:rPr>
              <a:t>0</a:t>
            </a:r>
            <a:r>
              <a:rPr lang="en-GB"/>
              <a:t>. </a:t>
            </a:r>
            <a:endParaRPr/>
          </a:p>
          <a:p>
            <a:pPr indent="0" lvl="0" marL="0" rtl="0" algn="l">
              <a:lnSpc>
                <a:spcPct val="100000"/>
              </a:lnSpc>
              <a:spcBef>
                <a:spcPts val="0"/>
              </a:spcBef>
              <a:spcAft>
                <a:spcPts val="0"/>
              </a:spcAft>
              <a:buNone/>
            </a:pPr>
            <a:r>
              <a:rPr lang="en-GB"/>
              <a:t>Then, inside the code block we’re getting an element from </a:t>
            </a:r>
            <a:r>
              <a:rPr i="1" lang="en-GB"/>
              <a:t>products</a:t>
            </a:r>
            <a:r>
              <a:rPr lang="en-GB"/>
              <a:t> with bracket notation.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This time we’ll be getting the element in the first position, since indexes start with 0.</a:t>
            </a:r>
            <a:endParaRPr/>
          </a:p>
        </p:txBody>
      </p:sp>
      <p:sp>
        <p:nvSpPr>
          <p:cNvPr id="232" name="Google Shape;23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Loops and arrays</a:t>
            </a:r>
            <a:endParaRPr/>
          </a:p>
        </p:txBody>
      </p:sp>
      <p:sp>
        <p:nvSpPr>
          <p:cNvPr id="233" name="Google Shape;233;p31"/>
          <p:cNvSpPr txBox="1"/>
          <p:nvPr/>
        </p:nvSpPr>
        <p:spPr>
          <a:xfrm>
            <a:off x="9522175" y="391975"/>
            <a:ext cx="5506800" cy="642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solidFill>
                <a:schemeClr val="lt2"/>
              </a:solidFill>
            </a:endParaRPr>
          </a:p>
        </p:txBody>
      </p:sp>
      <p:pic>
        <p:nvPicPr>
          <p:cNvPr id="234" name="Google Shape;234;p31"/>
          <p:cNvPicPr preferRelativeResize="0"/>
          <p:nvPr/>
        </p:nvPicPr>
        <p:blipFill>
          <a:blip r:embed="rId3">
            <a:alphaModFix/>
          </a:blip>
          <a:stretch>
            <a:fillRect/>
          </a:stretch>
        </p:blipFill>
        <p:spPr>
          <a:xfrm>
            <a:off x="3928050" y="125325"/>
            <a:ext cx="6207576" cy="1175925"/>
          </a:xfrm>
          <a:prstGeom prst="rect">
            <a:avLst/>
          </a:prstGeom>
          <a:noFill/>
          <a:ln>
            <a:noFill/>
          </a:ln>
        </p:spPr>
      </p:pic>
      <p:pic>
        <p:nvPicPr>
          <p:cNvPr id="235" name="Google Shape;235;p31"/>
          <p:cNvPicPr preferRelativeResize="0"/>
          <p:nvPr/>
        </p:nvPicPr>
        <p:blipFill>
          <a:blip r:embed="rId4">
            <a:alphaModFix/>
          </a:blip>
          <a:stretch>
            <a:fillRect/>
          </a:stretch>
        </p:blipFill>
        <p:spPr>
          <a:xfrm>
            <a:off x="426425" y="2478275"/>
            <a:ext cx="1454165" cy="318100"/>
          </a:xfrm>
          <a:prstGeom prst="rect">
            <a:avLst/>
          </a:prstGeom>
          <a:noFill/>
          <a:ln>
            <a:noFill/>
          </a:ln>
        </p:spPr>
      </p:pic>
      <p:pic>
        <p:nvPicPr>
          <p:cNvPr id="236" name="Google Shape;236;p31"/>
          <p:cNvPicPr preferRelativeResize="0"/>
          <p:nvPr/>
        </p:nvPicPr>
        <p:blipFill>
          <a:blip r:embed="rId5">
            <a:alphaModFix/>
          </a:blip>
          <a:stretch>
            <a:fillRect/>
          </a:stretch>
        </p:blipFill>
        <p:spPr>
          <a:xfrm>
            <a:off x="1497200" y="3217000"/>
            <a:ext cx="5780228" cy="1075650"/>
          </a:xfrm>
          <a:prstGeom prst="rect">
            <a:avLst/>
          </a:prstGeom>
          <a:noFill/>
          <a:ln>
            <a:noFill/>
          </a:ln>
        </p:spPr>
      </p:pic>
      <p:sp>
        <p:nvSpPr>
          <p:cNvPr id="237" name="Google Shape;237;p31"/>
          <p:cNvSpPr txBox="1"/>
          <p:nvPr/>
        </p:nvSpPr>
        <p:spPr>
          <a:xfrm>
            <a:off x="7313725" y="3881575"/>
            <a:ext cx="112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lt2"/>
                </a:solidFill>
              </a:rPr>
              <a:t>…</a:t>
            </a:r>
            <a:endParaRPr sz="1800">
              <a:solidFill>
                <a:schemeClr val="lt2"/>
              </a:solidFill>
            </a:endParaRPr>
          </a:p>
        </p:txBody>
      </p:sp>
      <p:sp>
        <p:nvSpPr>
          <p:cNvPr id="238" name="Google Shape;238;p31"/>
          <p:cNvSpPr txBox="1"/>
          <p:nvPr/>
        </p:nvSpPr>
        <p:spPr>
          <a:xfrm>
            <a:off x="296375" y="4455150"/>
            <a:ext cx="8069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lt2"/>
                </a:solidFill>
              </a:rPr>
              <a:t>It’ll be logged to the console, and the action (</a:t>
            </a:r>
            <a:r>
              <a:rPr i="1" lang="en-GB" sz="1800">
                <a:solidFill>
                  <a:schemeClr val="lt2"/>
                </a:solidFill>
              </a:rPr>
              <a:t>i++</a:t>
            </a:r>
            <a:r>
              <a:rPr lang="en-GB" sz="1800">
                <a:solidFill>
                  <a:schemeClr val="lt2"/>
                </a:solidFill>
              </a:rPr>
              <a:t>) will be performed.</a:t>
            </a:r>
            <a:endParaRPr sz="180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are loops?</a:t>
            </a:r>
            <a:endParaRPr/>
          </a:p>
        </p:txBody>
      </p:sp>
      <p:sp>
        <p:nvSpPr>
          <p:cNvPr id="61" name="Google Shape;61;p14"/>
          <p:cNvSpPr txBox="1"/>
          <p:nvPr>
            <p:ph idx="1" type="body"/>
          </p:nvPr>
        </p:nvSpPr>
        <p:spPr>
          <a:xfrm>
            <a:off x="311700" y="1152475"/>
            <a:ext cx="8520600" cy="1252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t>Loops, together with conditionals and functions, form the core of any programming language.</a:t>
            </a:r>
            <a:endParaRPr/>
          </a:p>
          <a:p>
            <a:pPr indent="0" lvl="0" marL="0" rtl="0" algn="l">
              <a:spcBef>
                <a:spcPts val="1200"/>
              </a:spcBef>
              <a:spcAft>
                <a:spcPts val="1200"/>
              </a:spcAft>
              <a:buNone/>
            </a:pPr>
            <a:r>
              <a:rPr lang="en-GB"/>
              <a:t>They allow us to run a block of code many times, but write it just once.</a:t>
            </a:r>
            <a:endParaRPr/>
          </a:p>
        </p:txBody>
      </p:sp>
      <p:pic>
        <p:nvPicPr>
          <p:cNvPr id="62" name="Google Shape;62;p14"/>
          <p:cNvPicPr preferRelativeResize="0"/>
          <p:nvPr/>
        </p:nvPicPr>
        <p:blipFill>
          <a:blip r:embed="rId3">
            <a:alphaModFix/>
          </a:blip>
          <a:stretch>
            <a:fillRect/>
          </a:stretch>
        </p:blipFill>
        <p:spPr>
          <a:xfrm>
            <a:off x="600075" y="2571750"/>
            <a:ext cx="7943850" cy="1333500"/>
          </a:xfrm>
          <a:prstGeom prst="rect">
            <a:avLst/>
          </a:prstGeom>
          <a:noFill/>
          <a:ln>
            <a:noFill/>
          </a:ln>
        </p:spPr>
      </p:pic>
      <p:sp>
        <p:nvSpPr>
          <p:cNvPr id="63" name="Google Shape;63;p14"/>
          <p:cNvSpPr txBox="1"/>
          <p:nvPr/>
        </p:nvSpPr>
        <p:spPr>
          <a:xfrm>
            <a:off x="9522175" y="391975"/>
            <a:ext cx="5506800" cy="642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solidFill>
                <a:schemeClr val="lt2"/>
              </a:solidFill>
            </a:endParaRPr>
          </a:p>
        </p:txBody>
      </p:sp>
      <p:sp>
        <p:nvSpPr>
          <p:cNvPr id="64" name="Google Shape;64;p14"/>
          <p:cNvSpPr txBox="1"/>
          <p:nvPr/>
        </p:nvSpPr>
        <p:spPr>
          <a:xfrm>
            <a:off x="449350" y="4177900"/>
            <a:ext cx="817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lt2"/>
                </a:solidFill>
              </a:rPr>
              <a:t>It looks very intimidating. Let’s break it down.</a:t>
            </a:r>
            <a:endParaRPr sz="1800">
              <a:solidFill>
                <a:schemeClr val="l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2"/>
          <p:cNvSpPr txBox="1"/>
          <p:nvPr>
            <p:ph idx="1" type="body"/>
          </p:nvPr>
        </p:nvSpPr>
        <p:spPr>
          <a:xfrm>
            <a:off x="216125" y="1445675"/>
            <a:ext cx="7996200" cy="29553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The second time: </a:t>
            </a:r>
            <a:endParaRPr/>
          </a:p>
          <a:p>
            <a:pPr indent="-342900" lvl="0" marL="457200" rtl="0" algn="l">
              <a:lnSpc>
                <a:spcPct val="100000"/>
              </a:lnSpc>
              <a:spcBef>
                <a:spcPts val="0"/>
              </a:spcBef>
              <a:spcAft>
                <a:spcPts val="0"/>
              </a:spcAft>
              <a:buSzPts val="1800"/>
              <a:buChar char="-"/>
            </a:pPr>
            <a:r>
              <a:rPr lang="en-GB"/>
              <a:t>Condition is checked: </a:t>
            </a:r>
            <a:r>
              <a:rPr lang="en-GB">
                <a:solidFill>
                  <a:srgbClr val="B4A7D6"/>
                </a:solidFill>
              </a:rPr>
              <a:t>true</a:t>
            </a:r>
            <a:endParaRPr>
              <a:solidFill>
                <a:srgbClr val="B4A7D6"/>
              </a:solidFill>
            </a:endParaRPr>
          </a:p>
          <a:p>
            <a:pPr indent="-342900" lvl="0" marL="457200" rtl="0" algn="l">
              <a:lnSpc>
                <a:spcPct val="100000"/>
              </a:lnSpc>
              <a:spcBef>
                <a:spcPts val="0"/>
              </a:spcBef>
              <a:spcAft>
                <a:spcPts val="0"/>
              </a:spcAft>
              <a:buSzPts val="1800"/>
              <a:buChar char="-"/>
            </a:pPr>
            <a:r>
              <a:rPr lang="en-GB"/>
              <a:t> </a:t>
            </a:r>
            <a:r>
              <a:rPr i="1" lang="en-GB"/>
              <a:t>i </a:t>
            </a:r>
            <a:r>
              <a:rPr lang="en-GB"/>
              <a:t>will equal </a:t>
            </a:r>
            <a:r>
              <a:rPr lang="en-GB">
                <a:solidFill>
                  <a:srgbClr val="B4A7D6"/>
                </a:solidFill>
              </a:rPr>
              <a:t>1</a:t>
            </a:r>
            <a:r>
              <a:rPr lang="en-GB"/>
              <a:t> </a:t>
            </a:r>
            <a:endParaRPr/>
          </a:p>
          <a:p>
            <a:pPr indent="-342900" lvl="0" marL="457200" rtl="0" algn="l">
              <a:lnSpc>
                <a:spcPct val="100000"/>
              </a:lnSpc>
              <a:spcBef>
                <a:spcPts val="0"/>
              </a:spcBef>
              <a:spcAft>
                <a:spcPts val="0"/>
              </a:spcAft>
              <a:buSzPts val="1800"/>
              <a:buChar char="-"/>
            </a:pPr>
            <a:r>
              <a:rPr lang="en-GB"/>
              <a:t>Code block runs </a:t>
            </a:r>
            <a:endParaRPr/>
          </a:p>
          <a:p>
            <a:pPr indent="-342900" lvl="0" marL="457200" rtl="0" algn="l">
              <a:lnSpc>
                <a:spcPct val="100000"/>
              </a:lnSpc>
              <a:spcBef>
                <a:spcPts val="0"/>
              </a:spcBef>
              <a:spcAft>
                <a:spcPts val="0"/>
              </a:spcAft>
              <a:buSzPts val="1800"/>
              <a:buChar char="-"/>
            </a:pPr>
            <a:r>
              <a:rPr lang="en-GB"/>
              <a:t>Console logs </a:t>
            </a:r>
            <a:r>
              <a:rPr lang="en-GB">
                <a:solidFill>
                  <a:srgbClr val="93C47D"/>
                </a:solidFill>
              </a:rPr>
              <a:t>“Jacket”</a:t>
            </a:r>
            <a:endParaRPr/>
          </a:p>
          <a:p>
            <a:pPr indent="-342900" lvl="0" marL="457200" rtl="0" algn="l">
              <a:lnSpc>
                <a:spcPct val="100000"/>
              </a:lnSpc>
              <a:spcBef>
                <a:spcPts val="0"/>
              </a:spcBef>
              <a:spcAft>
                <a:spcPts val="0"/>
              </a:spcAft>
              <a:buSzPts val="1800"/>
              <a:buChar char="-"/>
            </a:pPr>
            <a:r>
              <a:rPr lang="en-GB"/>
              <a:t>Action is performed: </a:t>
            </a:r>
            <a:r>
              <a:rPr i="1" lang="en-GB"/>
              <a:t>i++ </a:t>
            </a:r>
            <a:r>
              <a:rPr lang="en-GB"/>
              <a:t>=&gt; </a:t>
            </a:r>
            <a:r>
              <a:rPr i="1" lang="en-GB"/>
              <a:t>i </a:t>
            </a:r>
            <a:r>
              <a:rPr lang="en-GB"/>
              <a:t>is now equal to </a:t>
            </a:r>
            <a:r>
              <a:rPr lang="en-GB">
                <a:solidFill>
                  <a:srgbClr val="B4A7D6"/>
                </a:solidFill>
              </a:rPr>
              <a:t>2</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This will be repeated </a:t>
            </a:r>
            <a:r>
              <a:rPr lang="en-GB"/>
              <a:t>until</a:t>
            </a:r>
            <a:r>
              <a:rPr lang="en-GB"/>
              <a:t> </a:t>
            </a:r>
            <a:r>
              <a:rPr i="1" lang="en-GB"/>
              <a:t>i</a:t>
            </a:r>
            <a:r>
              <a:rPr lang="en-GB"/>
              <a:t> </a:t>
            </a:r>
            <a:r>
              <a:rPr i="1" lang="en-GB"/>
              <a:t>===</a:t>
            </a:r>
            <a:r>
              <a:rPr lang="en-GB"/>
              <a:t> </a:t>
            </a:r>
            <a:r>
              <a:rPr lang="en-GB">
                <a:solidFill>
                  <a:srgbClr val="B4A7D6"/>
                </a:solidFill>
              </a:rPr>
              <a:t>5</a:t>
            </a:r>
            <a:r>
              <a:rPr lang="en-GB"/>
              <a:t>, which will make the condition </a:t>
            </a:r>
            <a:r>
              <a:rPr lang="en-GB">
                <a:solidFill>
                  <a:srgbClr val="B4A7D6"/>
                </a:solidFill>
              </a:rPr>
              <a:t>false</a:t>
            </a:r>
            <a:r>
              <a:rPr lang="en-GB"/>
              <a: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244" name="Google Shape;24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Loops and arrays</a:t>
            </a:r>
            <a:endParaRPr/>
          </a:p>
        </p:txBody>
      </p:sp>
      <p:sp>
        <p:nvSpPr>
          <p:cNvPr id="245" name="Google Shape;245;p32"/>
          <p:cNvSpPr txBox="1"/>
          <p:nvPr/>
        </p:nvSpPr>
        <p:spPr>
          <a:xfrm>
            <a:off x="9522175" y="391975"/>
            <a:ext cx="5506800" cy="642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solidFill>
                <a:schemeClr val="lt2"/>
              </a:solidFill>
            </a:endParaRPr>
          </a:p>
        </p:txBody>
      </p:sp>
      <p:pic>
        <p:nvPicPr>
          <p:cNvPr id="246" name="Google Shape;246;p32"/>
          <p:cNvPicPr preferRelativeResize="0"/>
          <p:nvPr/>
        </p:nvPicPr>
        <p:blipFill>
          <a:blip r:embed="rId3">
            <a:alphaModFix/>
          </a:blip>
          <a:stretch>
            <a:fillRect/>
          </a:stretch>
        </p:blipFill>
        <p:spPr>
          <a:xfrm>
            <a:off x="3928050" y="125325"/>
            <a:ext cx="6207576" cy="1175925"/>
          </a:xfrm>
          <a:prstGeom prst="rect">
            <a:avLst/>
          </a:prstGeom>
          <a:noFill/>
          <a:ln>
            <a:noFill/>
          </a:ln>
        </p:spPr>
      </p:pic>
      <p:pic>
        <p:nvPicPr>
          <p:cNvPr id="247" name="Google Shape;247;p32"/>
          <p:cNvPicPr preferRelativeResize="0"/>
          <p:nvPr/>
        </p:nvPicPr>
        <p:blipFill>
          <a:blip r:embed="rId4">
            <a:alphaModFix/>
          </a:blip>
          <a:stretch>
            <a:fillRect/>
          </a:stretch>
        </p:blipFill>
        <p:spPr>
          <a:xfrm>
            <a:off x="2485725" y="2328400"/>
            <a:ext cx="2738175" cy="348500"/>
          </a:xfrm>
          <a:prstGeom prst="rect">
            <a:avLst/>
          </a:prstGeom>
          <a:noFill/>
          <a:ln>
            <a:noFill/>
          </a:ln>
        </p:spPr>
      </p:pic>
      <p:pic>
        <p:nvPicPr>
          <p:cNvPr id="248" name="Google Shape;248;p32"/>
          <p:cNvPicPr preferRelativeResize="0"/>
          <p:nvPr/>
        </p:nvPicPr>
        <p:blipFill>
          <a:blip r:embed="rId5">
            <a:alphaModFix/>
          </a:blip>
          <a:stretch>
            <a:fillRect/>
          </a:stretch>
        </p:blipFill>
        <p:spPr>
          <a:xfrm>
            <a:off x="2819750" y="2903975"/>
            <a:ext cx="402100" cy="290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 case: calculate total price</a:t>
            </a:r>
            <a:endParaRPr/>
          </a:p>
        </p:txBody>
      </p:sp>
      <p:sp>
        <p:nvSpPr>
          <p:cNvPr id="254" name="Google Shape;254;p33"/>
          <p:cNvSpPr txBox="1"/>
          <p:nvPr>
            <p:ph idx="1" type="body"/>
          </p:nvPr>
        </p:nvSpPr>
        <p:spPr>
          <a:xfrm>
            <a:off x="311700" y="1152475"/>
            <a:ext cx="8520600" cy="200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 we have multiple values in an array.</a:t>
            </a:r>
            <a:endParaRPr/>
          </a:p>
          <a:p>
            <a:pPr indent="0" lvl="0" marL="0" rtl="0" algn="l">
              <a:spcBef>
                <a:spcPts val="1200"/>
              </a:spcBef>
              <a:spcAft>
                <a:spcPts val="0"/>
              </a:spcAft>
              <a:buNone/>
            </a:pPr>
            <a:r>
              <a:rPr lang="en-GB"/>
              <a:t>What can we do with it?</a:t>
            </a:r>
            <a:endParaRPr/>
          </a:p>
          <a:p>
            <a:pPr indent="0" lvl="0" marL="0" rtl="0" algn="l">
              <a:spcBef>
                <a:spcPts val="1200"/>
              </a:spcBef>
              <a:spcAft>
                <a:spcPts val="1200"/>
              </a:spcAft>
              <a:buNone/>
            </a:pPr>
            <a:r>
              <a:rPr lang="en-GB"/>
              <a:t>For example, if we have an e-commerce website, we could have a list with the prices of the products in our store</a:t>
            </a:r>
            <a:endParaRPr/>
          </a:p>
        </p:txBody>
      </p:sp>
      <p:pic>
        <p:nvPicPr>
          <p:cNvPr id="255" name="Google Shape;255;p33"/>
          <p:cNvPicPr preferRelativeResize="0"/>
          <p:nvPr/>
        </p:nvPicPr>
        <p:blipFill>
          <a:blip r:embed="rId3">
            <a:alphaModFix/>
          </a:blip>
          <a:stretch>
            <a:fillRect/>
          </a:stretch>
        </p:blipFill>
        <p:spPr>
          <a:xfrm>
            <a:off x="885825" y="3555950"/>
            <a:ext cx="7372350" cy="476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 case: calculate total price</a:t>
            </a:r>
            <a:endParaRPr/>
          </a:p>
        </p:txBody>
      </p:sp>
      <p:sp>
        <p:nvSpPr>
          <p:cNvPr id="261" name="Google Shape;261;p34"/>
          <p:cNvSpPr txBox="1"/>
          <p:nvPr>
            <p:ph idx="1" type="body"/>
          </p:nvPr>
        </p:nvSpPr>
        <p:spPr>
          <a:xfrm>
            <a:off x="311700" y="1152475"/>
            <a:ext cx="8520600" cy="112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Now, we want to list the total price of the item, which will be the price + taxes.</a:t>
            </a:r>
            <a:endParaRPr/>
          </a:p>
          <a:p>
            <a:pPr indent="0" lvl="0" marL="0" rtl="0" algn="l">
              <a:spcBef>
                <a:spcPts val="1200"/>
              </a:spcBef>
              <a:spcAft>
                <a:spcPts val="1200"/>
              </a:spcAft>
              <a:buNone/>
            </a:pPr>
            <a:r>
              <a:rPr lang="en-GB"/>
              <a:t>But what if, for example, we need to change the tax percentage?</a:t>
            </a:r>
            <a:endParaRPr/>
          </a:p>
        </p:txBody>
      </p:sp>
      <p:pic>
        <p:nvPicPr>
          <p:cNvPr id="262" name="Google Shape;262;p34"/>
          <p:cNvPicPr preferRelativeResize="0"/>
          <p:nvPr/>
        </p:nvPicPr>
        <p:blipFill>
          <a:blip r:embed="rId3">
            <a:alphaModFix/>
          </a:blip>
          <a:stretch>
            <a:fillRect/>
          </a:stretch>
        </p:blipFill>
        <p:spPr>
          <a:xfrm>
            <a:off x="311700" y="2274775"/>
            <a:ext cx="8259586" cy="2410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 case: calculate total price</a:t>
            </a:r>
            <a:endParaRPr/>
          </a:p>
        </p:txBody>
      </p:sp>
      <p:sp>
        <p:nvSpPr>
          <p:cNvPr id="268" name="Google Shape;268;p35"/>
          <p:cNvSpPr txBox="1"/>
          <p:nvPr>
            <p:ph idx="1" type="body"/>
          </p:nvPr>
        </p:nvSpPr>
        <p:spPr>
          <a:xfrm>
            <a:off x="311700" y="1152475"/>
            <a:ext cx="8520600" cy="184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We’ve already learn to reuse logic with functions. But what happens if we add or remove an item? We’d have to manually write a new console.log with the calculation…</a:t>
            </a:r>
            <a:endParaRPr/>
          </a:p>
        </p:txBody>
      </p:sp>
      <p:pic>
        <p:nvPicPr>
          <p:cNvPr id="269" name="Google Shape;269;p35"/>
          <p:cNvPicPr preferRelativeResize="0"/>
          <p:nvPr/>
        </p:nvPicPr>
        <p:blipFill>
          <a:blip r:embed="rId3">
            <a:alphaModFix/>
          </a:blip>
          <a:stretch>
            <a:fillRect/>
          </a:stretch>
        </p:blipFill>
        <p:spPr>
          <a:xfrm>
            <a:off x="2255700" y="2073325"/>
            <a:ext cx="6138350" cy="2869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 case: calculate total price</a:t>
            </a:r>
            <a:endParaRPr/>
          </a:p>
        </p:txBody>
      </p:sp>
      <p:sp>
        <p:nvSpPr>
          <p:cNvPr id="275" name="Google Shape;275;p36"/>
          <p:cNvSpPr txBox="1"/>
          <p:nvPr>
            <p:ph idx="1" type="body"/>
          </p:nvPr>
        </p:nvSpPr>
        <p:spPr>
          <a:xfrm>
            <a:off x="311700" y="1152475"/>
            <a:ext cx="8520600" cy="51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That’s where loops come in.</a:t>
            </a:r>
            <a:endParaRPr/>
          </a:p>
        </p:txBody>
      </p:sp>
      <p:pic>
        <p:nvPicPr>
          <p:cNvPr id="276" name="Google Shape;276;p36"/>
          <p:cNvPicPr preferRelativeResize="0"/>
          <p:nvPr/>
        </p:nvPicPr>
        <p:blipFill>
          <a:blip r:embed="rId3">
            <a:alphaModFix/>
          </a:blip>
          <a:stretch>
            <a:fillRect/>
          </a:stretch>
        </p:blipFill>
        <p:spPr>
          <a:xfrm>
            <a:off x="520500" y="1902475"/>
            <a:ext cx="7992474" cy="2610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7"/>
          <p:cNvSpPr txBox="1"/>
          <p:nvPr>
            <p:ph type="title"/>
          </p:nvPr>
        </p:nvSpPr>
        <p:spPr>
          <a:xfrm>
            <a:off x="311700" y="445025"/>
            <a:ext cx="2986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 case: calculate total price</a:t>
            </a:r>
            <a:endParaRPr/>
          </a:p>
          <a:p>
            <a:pPr indent="0" lvl="0" marL="0" rtl="0" algn="l">
              <a:spcBef>
                <a:spcPts val="0"/>
              </a:spcBef>
              <a:spcAft>
                <a:spcPts val="0"/>
              </a:spcAft>
              <a:buNone/>
            </a:pPr>
            <a:r>
              <a:t/>
            </a:r>
            <a:endParaRPr/>
          </a:p>
        </p:txBody>
      </p:sp>
      <p:sp>
        <p:nvSpPr>
          <p:cNvPr id="282" name="Google Shape;282;p37"/>
          <p:cNvSpPr txBox="1"/>
          <p:nvPr>
            <p:ph idx="1" type="body"/>
          </p:nvPr>
        </p:nvSpPr>
        <p:spPr>
          <a:xfrm>
            <a:off x="311700" y="2041400"/>
            <a:ext cx="8520600" cy="145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variable </a:t>
            </a:r>
            <a:r>
              <a:rPr i="1" lang="en-GB"/>
              <a:t>i </a:t>
            </a:r>
            <a:r>
              <a:rPr lang="en-GB"/>
              <a:t>will start with a value of </a:t>
            </a:r>
            <a:r>
              <a:rPr lang="en-GB">
                <a:solidFill>
                  <a:srgbClr val="B4A7D6"/>
                </a:solidFill>
              </a:rPr>
              <a:t>0</a:t>
            </a:r>
            <a:r>
              <a:rPr lang="en-GB"/>
              <a:t>.</a:t>
            </a:r>
            <a:endParaRPr/>
          </a:p>
          <a:p>
            <a:pPr indent="0" lvl="0" marL="0" rtl="0" algn="l">
              <a:spcBef>
                <a:spcPts val="1200"/>
              </a:spcBef>
              <a:spcAft>
                <a:spcPts val="0"/>
              </a:spcAft>
              <a:buNone/>
            </a:pPr>
            <a:r>
              <a:rPr lang="en-GB"/>
              <a:t>The condition is </a:t>
            </a:r>
            <a:r>
              <a:rPr lang="en-GB">
                <a:solidFill>
                  <a:srgbClr val="B4A7D6"/>
                </a:solidFill>
              </a:rPr>
              <a:t>true</a:t>
            </a:r>
            <a:r>
              <a:rPr i="1" lang="en-GB"/>
              <a:t>,</a:t>
            </a:r>
            <a:r>
              <a:rPr lang="en-GB"/>
              <a:t> since </a:t>
            </a:r>
            <a:r>
              <a:rPr i="1" lang="en-GB"/>
              <a:t>prices.length </a:t>
            </a:r>
            <a:r>
              <a:rPr lang="en-GB"/>
              <a:t>is </a:t>
            </a:r>
            <a:r>
              <a:rPr lang="en-GB">
                <a:solidFill>
                  <a:srgbClr val="B4A7D6"/>
                </a:solidFill>
              </a:rPr>
              <a:t>5</a:t>
            </a:r>
            <a:r>
              <a:rPr lang="en-GB"/>
              <a:t>, and </a:t>
            </a:r>
            <a:r>
              <a:rPr lang="en-GB">
                <a:solidFill>
                  <a:srgbClr val="B4A7D6"/>
                </a:solidFill>
              </a:rPr>
              <a:t>0</a:t>
            </a:r>
            <a:r>
              <a:rPr lang="en-GB"/>
              <a:t> is less than </a:t>
            </a:r>
            <a:r>
              <a:rPr lang="en-GB">
                <a:solidFill>
                  <a:srgbClr val="B4A7D6"/>
                </a:solidFill>
              </a:rPr>
              <a:t>5</a:t>
            </a:r>
            <a:r>
              <a:rPr lang="en-GB"/>
              <a:t>.</a:t>
            </a:r>
            <a:endParaRPr/>
          </a:p>
          <a:p>
            <a:pPr indent="0" lvl="0" marL="0" rtl="0" algn="l">
              <a:spcBef>
                <a:spcPts val="1200"/>
              </a:spcBef>
              <a:spcAft>
                <a:spcPts val="1200"/>
              </a:spcAft>
              <a:buNone/>
            </a:pPr>
            <a:r>
              <a:rPr lang="en-GB"/>
              <a:t>The first time it runs, the code block will be equal to this:</a:t>
            </a:r>
            <a:endParaRPr/>
          </a:p>
        </p:txBody>
      </p:sp>
      <p:pic>
        <p:nvPicPr>
          <p:cNvPr id="283" name="Google Shape;283;p37"/>
          <p:cNvPicPr preferRelativeResize="0"/>
          <p:nvPr/>
        </p:nvPicPr>
        <p:blipFill>
          <a:blip r:embed="rId3">
            <a:alphaModFix/>
          </a:blip>
          <a:stretch>
            <a:fillRect/>
          </a:stretch>
        </p:blipFill>
        <p:spPr>
          <a:xfrm>
            <a:off x="3518225" y="0"/>
            <a:ext cx="5625776" cy="1837175"/>
          </a:xfrm>
          <a:prstGeom prst="rect">
            <a:avLst/>
          </a:prstGeom>
          <a:noFill/>
          <a:ln>
            <a:noFill/>
          </a:ln>
        </p:spPr>
      </p:pic>
      <p:pic>
        <p:nvPicPr>
          <p:cNvPr id="284" name="Google Shape;284;p37"/>
          <p:cNvPicPr preferRelativeResize="0"/>
          <p:nvPr/>
        </p:nvPicPr>
        <p:blipFill>
          <a:blip r:embed="rId4">
            <a:alphaModFix/>
          </a:blip>
          <a:stretch>
            <a:fillRect/>
          </a:stretch>
        </p:blipFill>
        <p:spPr>
          <a:xfrm>
            <a:off x="857500" y="3613825"/>
            <a:ext cx="7428999" cy="410375"/>
          </a:xfrm>
          <a:prstGeom prst="rect">
            <a:avLst/>
          </a:prstGeom>
          <a:noFill/>
          <a:ln>
            <a:noFill/>
          </a:ln>
        </p:spPr>
      </p:pic>
      <p:sp>
        <p:nvSpPr>
          <p:cNvPr id="285" name="Google Shape;285;p37"/>
          <p:cNvSpPr txBox="1"/>
          <p:nvPr/>
        </p:nvSpPr>
        <p:spPr>
          <a:xfrm>
            <a:off x="311700" y="4311750"/>
            <a:ext cx="8430900" cy="669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GB" sz="1800">
                <a:solidFill>
                  <a:schemeClr val="lt2"/>
                </a:solidFill>
              </a:rPr>
              <a:t>After it runs, the action (</a:t>
            </a:r>
            <a:r>
              <a:rPr i="1" lang="en-GB" sz="1800">
                <a:solidFill>
                  <a:schemeClr val="lt2"/>
                </a:solidFill>
              </a:rPr>
              <a:t>i++</a:t>
            </a:r>
            <a:r>
              <a:rPr lang="en-GB" sz="1800">
                <a:solidFill>
                  <a:schemeClr val="lt2"/>
                </a:solidFill>
              </a:rPr>
              <a:t>) will be executed, bringing </a:t>
            </a:r>
            <a:r>
              <a:rPr i="1" lang="en-GB" sz="1800">
                <a:solidFill>
                  <a:schemeClr val="lt2"/>
                </a:solidFill>
              </a:rPr>
              <a:t>i </a:t>
            </a:r>
            <a:r>
              <a:rPr lang="en-GB" sz="1800">
                <a:solidFill>
                  <a:schemeClr val="lt2"/>
                </a:solidFill>
              </a:rPr>
              <a:t>to a value of </a:t>
            </a:r>
            <a:r>
              <a:rPr lang="en-GB" sz="1800">
                <a:solidFill>
                  <a:srgbClr val="B4A7D6"/>
                </a:solidFill>
              </a:rPr>
              <a:t>1</a:t>
            </a:r>
            <a:r>
              <a:rPr lang="en-GB" sz="1800">
                <a:solidFill>
                  <a:schemeClr val="lt2"/>
                </a:solidFill>
              </a:rPr>
              <a:t>.</a:t>
            </a:r>
            <a:endParaRPr sz="1800">
              <a:solidFill>
                <a:schemeClr val="lt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8"/>
          <p:cNvSpPr txBox="1"/>
          <p:nvPr>
            <p:ph type="title"/>
          </p:nvPr>
        </p:nvSpPr>
        <p:spPr>
          <a:xfrm>
            <a:off x="311700" y="445025"/>
            <a:ext cx="303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 case: calculate total price</a:t>
            </a:r>
            <a:endParaRPr/>
          </a:p>
          <a:p>
            <a:pPr indent="0" lvl="0" marL="0" rtl="0" algn="l">
              <a:spcBef>
                <a:spcPts val="0"/>
              </a:spcBef>
              <a:spcAft>
                <a:spcPts val="0"/>
              </a:spcAft>
              <a:buNone/>
            </a:pPr>
            <a:r>
              <a:t/>
            </a:r>
            <a:endParaRPr/>
          </a:p>
        </p:txBody>
      </p:sp>
      <p:sp>
        <p:nvSpPr>
          <p:cNvPr id="291" name="Google Shape;291;p38"/>
          <p:cNvSpPr txBox="1"/>
          <p:nvPr>
            <p:ph idx="1" type="body"/>
          </p:nvPr>
        </p:nvSpPr>
        <p:spPr>
          <a:xfrm>
            <a:off x="311700" y="1972069"/>
            <a:ext cx="8520600" cy="140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Then</a:t>
            </a:r>
            <a:r>
              <a:rPr lang="en-GB"/>
              <a:t>, line 8 will run again, but this time the value of </a:t>
            </a:r>
            <a:r>
              <a:rPr i="1" lang="en-GB"/>
              <a:t>i </a:t>
            </a:r>
            <a:r>
              <a:rPr lang="en-GB"/>
              <a:t>be</a:t>
            </a:r>
            <a:r>
              <a:rPr lang="en-GB"/>
              <a:t> </a:t>
            </a:r>
            <a:r>
              <a:rPr lang="en-GB">
                <a:solidFill>
                  <a:srgbClr val="B4A7D6"/>
                </a:solidFill>
              </a:rPr>
              <a:t>1</a:t>
            </a:r>
            <a:r>
              <a:rPr lang="en-GB"/>
              <a:t>.</a:t>
            </a:r>
            <a:endParaRPr/>
          </a:p>
          <a:p>
            <a:pPr indent="0" lvl="0" marL="0" rtl="0" algn="l">
              <a:spcBef>
                <a:spcPts val="1200"/>
              </a:spcBef>
              <a:spcAft>
                <a:spcPts val="0"/>
              </a:spcAft>
              <a:buNone/>
            </a:pPr>
            <a:r>
              <a:rPr lang="en-GB"/>
              <a:t>The condition is checked again, and still returns </a:t>
            </a:r>
            <a:r>
              <a:rPr lang="en-GB">
                <a:solidFill>
                  <a:srgbClr val="B4A7D6"/>
                </a:solidFill>
              </a:rPr>
              <a:t>true</a:t>
            </a:r>
            <a:r>
              <a:rPr lang="en-GB"/>
              <a:t> because </a:t>
            </a:r>
            <a:r>
              <a:rPr lang="en-GB">
                <a:solidFill>
                  <a:srgbClr val="B4A7D6"/>
                </a:solidFill>
              </a:rPr>
              <a:t>1</a:t>
            </a:r>
            <a:r>
              <a:rPr lang="en-GB"/>
              <a:t> &lt; </a:t>
            </a:r>
            <a:r>
              <a:rPr lang="en-GB">
                <a:solidFill>
                  <a:srgbClr val="B4A7D6"/>
                </a:solidFill>
              </a:rPr>
              <a:t>5</a:t>
            </a:r>
            <a:r>
              <a:rPr lang="en-GB"/>
              <a:t>.</a:t>
            </a:r>
            <a:endParaRPr/>
          </a:p>
          <a:p>
            <a:pPr indent="0" lvl="0" marL="0" rtl="0" algn="l">
              <a:spcBef>
                <a:spcPts val="1200"/>
              </a:spcBef>
              <a:spcAft>
                <a:spcPts val="1200"/>
              </a:spcAft>
              <a:buNone/>
            </a:pPr>
            <a:r>
              <a:rPr lang="en-GB"/>
              <a:t>The code block will now equal to this:</a:t>
            </a:r>
            <a:endParaRPr/>
          </a:p>
        </p:txBody>
      </p:sp>
      <p:pic>
        <p:nvPicPr>
          <p:cNvPr id="292" name="Google Shape;292;p38"/>
          <p:cNvPicPr preferRelativeResize="0"/>
          <p:nvPr/>
        </p:nvPicPr>
        <p:blipFill>
          <a:blip r:embed="rId3">
            <a:alphaModFix/>
          </a:blip>
          <a:stretch>
            <a:fillRect/>
          </a:stretch>
        </p:blipFill>
        <p:spPr>
          <a:xfrm>
            <a:off x="3518225" y="0"/>
            <a:ext cx="5625776" cy="1837175"/>
          </a:xfrm>
          <a:prstGeom prst="rect">
            <a:avLst/>
          </a:prstGeom>
          <a:noFill/>
          <a:ln>
            <a:noFill/>
          </a:ln>
        </p:spPr>
      </p:pic>
      <p:pic>
        <p:nvPicPr>
          <p:cNvPr id="293" name="Google Shape;293;p38"/>
          <p:cNvPicPr preferRelativeResize="0"/>
          <p:nvPr/>
        </p:nvPicPr>
        <p:blipFill>
          <a:blip r:embed="rId4">
            <a:alphaModFix/>
          </a:blip>
          <a:stretch>
            <a:fillRect/>
          </a:stretch>
        </p:blipFill>
        <p:spPr>
          <a:xfrm>
            <a:off x="857500" y="3499050"/>
            <a:ext cx="7429000" cy="353069"/>
          </a:xfrm>
          <a:prstGeom prst="rect">
            <a:avLst/>
          </a:prstGeom>
          <a:noFill/>
          <a:ln>
            <a:noFill/>
          </a:ln>
        </p:spPr>
      </p:pic>
      <p:sp>
        <p:nvSpPr>
          <p:cNvPr id="294" name="Google Shape;294;p38"/>
          <p:cNvSpPr txBox="1"/>
          <p:nvPr/>
        </p:nvSpPr>
        <p:spPr>
          <a:xfrm>
            <a:off x="311700" y="4168350"/>
            <a:ext cx="8430900" cy="669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GB" sz="1800">
                <a:solidFill>
                  <a:schemeClr val="lt2"/>
                </a:solidFill>
              </a:rPr>
              <a:t>And after running, the action (</a:t>
            </a:r>
            <a:r>
              <a:rPr i="1" lang="en-GB" sz="1800">
                <a:solidFill>
                  <a:schemeClr val="lt2"/>
                </a:solidFill>
              </a:rPr>
              <a:t>i++</a:t>
            </a:r>
            <a:r>
              <a:rPr lang="en-GB" sz="1800">
                <a:solidFill>
                  <a:schemeClr val="lt2"/>
                </a:solidFill>
              </a:rPr>
              <a:t>) will be executed again, bringing </a:t>
            </a:r>
            <a:r>
              <a:rPr i="1" lang="en-GB" sz="1800">
                <a:solidFill>
                  <a:schemeClr val="lt2"/>
                </a:solidFill>
              </a:rPr>
              <a:t>i </a:t>
            </a:r>
            <a:r>
              <a:rPr lang="en-GB" sz="1800">
                <a:solidFill>
                  <a:schemeClr val="lt2"/>
                </a:solidFill>
              </a:rPr>
              <a:t>to </a:t>
            </a:r>
            <a:r>
              <a:rPr lang="en-GB" sz="1800">
                <a:solidFill>
                  <a:srgbClr val="B4A7D6"/>
                </a:solidFill>
              </a:rPr>
              <a:t>2</a:t>
            </a:r>
            <a:r>
              <a:rPr lang="en-GB" sz="1800">
                <a:solidFill>
                  <a:schemeClr val="lt2"/>
                </a:solidFill>
              </a:rPr>
              <a:t>.</a:t>
            </a:r>
            <a:endParaRPr sz="1800">
              <a:solidFill>
                <a:schemeClr val="lt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9"/>
          <p:cNvSpPr txBox="1"/>
          <p:nvPr>
            <p:ph type="title"/>
          </p:nvPr>
        </p:nvSpPr>
        <p:spPr>
          <a:xfrm>
            <a:off x="311700" y="445025"/>
            <a:ext cx="3024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 case: calculate total price</a:t>
            </a:r>
            <a:endParaRPr/>
          </a:p>
          <a:p>
            <a:pPr indent="0" lvl="0" marL="0" rtl="0" algn="l">
              <a:spcBef>
                <a:spcPts val="0"/>
              </a:spcBef>
              <a:spcAft>
                <a:spcPts val="0"/>
              </a:spcAft>
              <a:buNone/>
            </a:pPr>
            <a:r>
              <a:t/>
            </a:r>
            <a:endParaRPr/>
          </a:p>
        </p:txBody>
      </p:sp>
      <p:sp>
        <p:nvSpPr>
          <p:cNvPr id="300" name="Google Shape;300;p39"/>
          <p:cNvSpPr txBox="1"/>
          <p:nvPr>
            <p:ph idx="1" type="body"/>
          </p:nvPr>
        </p:nvSpPr>
        <p:spPr>
          <a:xfrm>
            <a:off x="311700" y="2529950"/>
            <a:ext cx="8520600" cy="160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This will </a:t>
            </a:r>
            <a:r>
              <a:rPr lang="en-GB"/>
              <a:t>happen again and again until </a:t>
            </a:r>
            <a:r>
              <a:rPr i="1" lang="en-GB"/>
              <a:t>i </a:t>
            </a:r>
            <a:r>
              <a:rPr lang="en-GB"/>
              <a:t>is not less than </a:t>
            </a:r>
            <a:r>
              <a:rPr lang="en-GB">
                <a:solidFill>
                  <a:srgbClr val="B4A7D6"/>
                </a:solidFill>
              </a:rPr>
              <a:t>5</a:t>
            </a:r>
            <a:r>
              <a:rPr lang="en-GB"/>
              <a:t>, in which case the condition will equal </a:t>
            </a:r>
            <a:r>
              <a:rPr lang="en-GB">
                <a:solidFill>
                  <a:srgbClr val="B4A7D6"/>
                </a:solidFill>
              </a:rPr>
              <a:t>false</a:t>
            </a:r>
            <a:r>
              <a:rPr lang="en-GB"/>
              <a:t> and the code inside the loop won’t be executed anymore. The computer will then continue with the normal flow of the code, running the rest of the code below the loop.</a:t>
            </a:r>
            <a:endParaRPr/>
          </a:p>
        </p:txBody>
      </p:sp>
      <p:pic>
        <p:nvPicPr>
          <p:cNvPr id="301" name="Google Shape;301;p39"/>
          <p:cNvPicPr preferRelativeResize="0"/>
          <p:nvPr/>
        </p:nvPicPr>
        <p:blipFill>
          <a:blip r:embed="rId3">
            <a:alphaModFix/>
          </a:blip>
          <a:stretch>
            <a:fillRect/>
          </a:stretch>
        </p:blipFill>
        <p:spPr>
          <a:xfrm>
            <a:off x="3518225" y="0"/>
            <a:ext cx="5625776" cy="1837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are loops?</a:t>
            </a:r>
            <a:endParaRPr/>
          </a:p>
        </p:txBody>
      </p:sp>
      <p:sp>
        <p:nvSpPr>
          <p:cNvPr id="70" name="Google Shape;70;p15"/>
          <p:cNvSpPr txBox="1"/>
          <p:nvPr>
            <p:ph idx="1" type="body"/>
          </p:nvPr>
        </p:nvSpPr>
        <p:spPr>
          <a:xfrm>
            <a:off x="311700" y="1152475"/>
            <a:ext cx="8520600" cy="934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t>First, we use the          keyword to tell the computer we’re writing a loop.</a:t>
            </a:r>
            <a:endParaRPr/>
          </a:p>
          <a:p>
            <a:pPr indent="0" lvl="0" marL="0" rtl="0" algn="l">
              <a:spcBef>
                <a:spcPts val="1200"/>
              </a:spcBef>
              <a:spcAft>
                <a:spcPts val="1200"/>
              </a:spcAft>
              <a:buNone/>
            </a:pPr>
            <a:r>
              <a:rPr lang="en-GB"/>
              <a:t>After it, inside the parentheses we have 3 statements.</a:t>
            </a:r>
            <a:endParaRPr/>
          </a:p>
        </p:txBody>
      </p:sp>
      <p:sp>
        <p:nvSpPr>
          <p:cNvPr id="71" name="Google Shape;71;p15"/>
          <p:cNvSpPr txBox="1"/>
          <p:nvPr/>
        </p:nvSpPr>
        <p:spPr>
          <a:xfrm>
            <a:off x="9522175" y="391975"/>
            <a:ext cx="5506800" cy="642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solidFill>
                <a:schemeClr val="lt2"/>
              </a:solidFill>
            </a:endParaRPr>
          </a:p>
        </p:txBody>
      </p:sp>
      <p:pic>
        <p:nvPicPr>
          <p:cNvPr id="72" name="Google Shape;72;p15"/>
          <p:cNvPicPr preferRelativeResize="0"/>
          <p:nvPr/>
        </p:nvPicPr>
        <p:blipFill>
          <a:blip r:embed="rId3">
            <a:alphaModFix/>
          </a:blip>
          <a:stretch>
            <a:fillRect/>
          </a:stretch>
        </p:blipFill>
        <p:spPr>
          <a:xfrm>
            <a:off x="1634100" y="2365075"/>
            <a:ext cx="5765094" cy="2433425"/>
          </a:xfrm>
          <a:prstGeom prst="rect">
            <a:avLst/>
          </a:prstGeom>
          <a:noFill/>
          <a:ln>
            <a:noFill/>
          </a:ln>
        </p:spPr>
      </p:pic>
      <p:pic>
        <p:nvPicPr>
          <p:cNvPr id="73" name="Google Shape;73;p15"/>
          <p:cNvPicPr preferRelativeResize="0"/>
          <p:nvPr/>
        </p:nvPicPr>
        <p:blipFill>
          <a:blip r:embed="rId4">
            <a:alphaModFix/>
          </a:blip>
          <a:stretch>
            <a:fillRect/>
          </a:stretch>
        </p:blipFill>
        <p:spPr>
          <a:xfrm>
            <a:off x="2169650" y="1228863"/>
            <a:ext cx="504025" cy="308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are loops?</a:t>
            </a:r>
            <a:endParaRPr/>
          </a:p>
        </p:txBody>
      </p:sp>
      <p:sp>
        <p:nvSpPr>
          <p:cNvPr id="79" name="Google Shape;79;p16"/>
          <p:cNvSpPr txBox="1"/>
          <p:nvPr>
            <p:ph idx="1" type="body"/>
          </p:nvPr>
        </p:nvSpPr>
        <p:spPr>
          <a:xfrm>
            <a:off x="311700" y="942150"/>
            <a:ext cx="8091900" cy="40989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AutoNum type="arabicPeriod"/>
            </a:pPr>
            <a:r>
              <a:rPr lang="en-GB"/>
              <a:t>Variable declaration.</a:t>
            </a:r>
            <a:endParaRPr/>
          </a:p>
          <a:p>
            <a:pPr indent="0" lvl="0" marL="0" rtl="0" algn="l">
              <a:spcBef>
                <a:spcPts val="1200"/>
              </a:spcBef>
              <a:spcAft>
                <a:spcPts val="0"/>
              </a:spcAft>
              <a:buNone/>
            </a:pPr>
            <a:r>
              <a:rPr lang="en-GB"/>
              <a:t>We declare a variable that will change over time. </a:t>
            </a:r>
            <a:br>
              <a:rPr lang="en-GB"/>
            </a:br>
            <a:r>
              <a:rPr lang="en-GB"/>
              <a:t>In this example it starts with a value of </a:t>
            </a:r>
            <a:r>
              <a:rPr lang="en-GB">
                <a:solidFill>
                  <a:srgbClr val="B4A7D6"/>
                </a:solidFill>
              </a:rPr>
              <a:t>1</a:t>
            </a:r>
            <a:r>
              <a:rPr lang="en-GB"/>
              <a:t>.</a:t>
            </a:r>
            <a:endParaRPr/>
          </a:p>
          <a:p>
            <a:pPr indent="-342900" lvl="0" marL="457200" rtl="0" algn="l">
              <a:spcBef>
                <a:spcPts val="1200"/>
              </a:spcBef>
              <a:spcAft>
                <a:spcPts val="0"/>
              </a:spcAft>
              <a:buSzPts val="1800"/>
              <a:buAutoNum type="arabicPeriod"/>
            </a:pPr>
            <a:r>
              <a:rPr lang="en-GB"/>
              <a:t>Condition.</a:t>
            </a:r>
            <a:endParaRPr/>
          </a:p>
          <a:p>
            <a:pPr indent="0" lvl="0" marL="0" rtl="0" algn="l">
              <a:spcBef>
                <a:spcPts val="1200"/>
              </a:spcBef>
              <a:spcAft>
                <a:spcPts val="0"/>
              </a:spcAft>
              <a:buNone/>
            </a:pPr>
            <a:r>
              <a:rPr lang="en-GB"/>
              <a:t>Each time the loop runs, the condition will be checked. If it’s </a:t>
            </a:r>
            <a:r>
              <a:rPr lang="en-GB">
                <a:solidFill>
                  <a:srgbClr val="B4A7D6"/>
                </a:solidFill>
              </a:rPr>
              <a:t>true</a:t>
            </a:r>
            <a:r>
              <a:rPr lang="en-GB"/>
              <a:t>, the code inside the curly braces will be executed. If it’s </a:t>
            </a:r>
            <a:r>
              <a:rPr lang="en-GB">
                <a:solidFill>
                  <a:srgbClr val="B4A7D6"/>
                </a:solidFill>
              </a:rPr>
              <a:t>false</a:t>
            </a:r>
            <a:r>
              <a:rPr lang="en-GB"/>
              <a:t>, the code block will be skipped. Here, it’s </a:t>
            </a:r>
            <a:r>
              <a:rPr lang="en-GB"/>
              <a:t>if</a:t>
            </a:r>
            <a:r>
              <a:rPr lang="en-GB"/>
              <a:t> </a:t>
            </a:r>
            <a:r>
              <a:rPr i="1" lang="en-GB"/>
              <a:t>counter </a:t>
            </a:r>
            <a:r>
              <a:rPr lang="en-GB"/>
              <a:t>is </a:t>
            </a:r>
            <a:r>
              <a:rPr lang="en-GB">
                <a:solidFill>
                  <a:srgbClr val="B4A7D6"/>
                </a:solidFill>
              </a:rPr>
              <a:t>5</a:t>
            </a:r>
            <a:r>
              <a:rPr lang="en-GB"/>
              <a:t> or more.</a:t>
            </a:r>
            <a:endParaRPr/>
          </a:p>
          <a:p>
            <a:pPr indent="-342900" lvl="0" marL="457200" rtl="0" algn="l">
              <a:spcBef>
                <a:spcPts val="1200"/>
              </a:spcBef>
              <a:spcAft>
                <a:spcPts val="0"/>
              </a:spcAft>
              <a:buSzPts val="1800"/>
              <a:buAutoNum type="arabicPeriod"/>
            </a:pPr>
            <a:r>
              <a:rPr lang="en-GB"/>
              <a:t>Action</a:t>
            </a:r>
            <a:endParaRPr/>
          </a:p>
          <a:p>
            <a:pPr indent="0" lvl="0" marL="0" rtl="0" algn="l">
              <a:spcBef>
                <a:spcPts val="1200"/>
              </a:spcBef>
              <a:spcAft>
                <a:spcPts val="1200"/>
              </a:spcAft>
              <a:buNone/>
            </a:pPr>
            <a:r>
              <a:rPr lang="en-GB"/>
              <a:t>Everytime the loop runs, after the code block is executed, an action will be performed. In this case, we’re incrementing the value of our counter by </a:t>
            </a:r>
            <a:r>
              <a:rPr lang="en-GB">
                <a:solidFill>
                  <a:srgbClr val="B4A7D6"/>
                </a:solidFill>
              </a:rPr>
              <a:t>1</a:t>
            </a:r>
            <a:r>
              <a:rPr lang="en-GB"/>
              <a:t>.</a:t>
            </a:r>
            <a:endParaRPr/>
          </a:p>
        </p:txBody>
      </p:sp>
      <p:sp>
        <p:nvSpPr>
          <p:cNvPr id="80" name="Google Shape;80;p16"/>
          <p:cNvSpPr txBox="1"/>
          <p:nvPr/>
        </p:nvSpPr>
        <p:spPr>
          <a:xfrm>
            <a:off x="9522175" y="391975"/>
            <a:ext cx="5506800" cy="642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solidFill>
                <a:schemeClr val="lt2"/>
              </a:solidFill>
            </a:endParaRPr>
          </a:p>
        </p:txBody>
      </p:sp>
      <p:pic>
        <p:nvPicPr>
          <p:cNvPr id="81" name="Google Shape;81;p16"/>
          <p:cNvPicPr preferRelativeResize="0"/>
          <p:nvPr/>
        </p:nvPicPr>
        <p:blipFill>
          <a:blip r:embed="rId3">
            <a:alphaModFix/>
          </a:blip>
          <a:stretch>
            <a:fillRect/>
          </a:stretch>
        </p:blipFill>
        <p:spPr>
          <a:xfrm>
            <a:off x="5487675" y="0"/>
            <a:ext cx="3656324" cy="1883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are loops?</a:t>
            </a:r>
            <a:endParaRPr/>
          </a:p>
        </p:txBody>
      </p:sp>
      <p:sp>
        <p:nvSpPr>
          <p:cNvPr id="87" name="Google Shape;87;p17"/>
          <p:cNvSpPr txBox="1"/>
          <p:nvPr>
            <p:ph idx="1" type="body"/>
          </p:nvPr>
        </p:nvSpPr>
        <p:spPr>
          <a:xfrm>
            <a:off x="311700" y="1549650"/>
            <a:ext cx="7805100" cy="4617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GB"/>
              <a:t>Here’s a little diagram of the flow:</a:t>
            </a:r>
            <a:endParaRPr/>
          </a:p>
        </p:txBody>
      </p:sp>
      <p:sp>
        <p:nvSpPr>
          <p:cNvPr id="88" name="Google Shape;88;p17"/>
          <p:cNvSpPr txBox="1"/>
          <p:nvPr/>
        </p:nvSpPr>
        <p:spPr>
          <a:xfrm>
            <a:off x="9522175" y="391975"/>
            <a:ext cx="5506800" cy="642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solidFill>
                <a:schemeClr val="lt2"/>
              </a:solidFill>
            </a:endParaRPr>
          </a:p>
        </p:txBody>
      </p:sp>
      <p:cxnSp>
        <p:nvCxnSpPr>
          <p:cNvPr id="89" name="Google Shape;89;p17"/>
          <p:cNvCxnSpPr>
            <a:stCxn id="90" idx="3"/>
            <a:endCxn id="91" idx="1"/>
          </p:cNvCxnSpPr>
          <p:nvPr/>
        </p:nvCxnSpPr>
        <p:spPr>
          <a:xfrm>
            <a:off x="2211900" y="2737575"/>
            <a:ext cx="513600" cy="0"/>
          </a:xfrm>
          <a:prstGeom prst="straightConnector1">
            <a:avLst/>
          </a:prstGeom>
          <a:noFill/>
          <a:ln cap="flat" cmpd="sng" w="19050">
            <a:solidFill>
              <a:schemeClr val="lt2"/>
            </a:solidFill>
            <a:prstDash val="solid"/>
            <a:round/>
            <a:headEnd len="med" w="med" type="none"/>
            <a:tailEnd len="med" w="med" type="triangle"/>
          </a:ln>
        </p:spPr>
      </p:cxnSp>
      <p:sp>
        <p:nvSpPr>
          <p:cNvPr id="90" name="Google Shape;90;p17"/>
          <p:cNvSpPr/>
          <p:nvPr/>
        </p:nvSpPr>
        <p:spPr>
          <a:xfrm>
            <a:off x="622200" y="2451225"/>
            <a:ext cx="15897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Declare variable</a:t>
            </a:r>
            <a:endParaRPr/>
          </a:p>
        </p:txBody>
      </p:sp>
      <p:sp>
        <p:nvSpPr>
          <p:cNvPr id="91" name="Google Shape;91;p17"/>
          <p:cNvSpPr/>
          <p:nvPr/>
        </p:nvSpPr>
        <p:spPr>
          <a:xfrm>
            <a:off x="2725500" y="2451225"/>
            <a:ext cx="15897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Check condition</a:t>
            </a:r>
            <a:endParaRPr/>
          </a:p>
        </p:txBody>
      </p:sp>
      <p:sp>
        <p:nvSpPr>
          <p:cNvPr id="92" name="Google Shape;92;p17"/>
          <p:cNvSpPr/>
          <p:nvPr/>
        </p:nvSpPr>
        <p:spPr>
          <a:xfrm>
            <a:off x="4828800" y="3520675"/>
            <a:ext cx="15897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Run block of code</a:t>
            </a:r>
            <a:endParaRPr/>
          </a:p>
        </p:txBody>
      </p:sp>
      <p:sp>
        <p:nvSpPr>
          <p:cNvPr id="93" name="Google Shape;93;p17"/>
          <p:cNvSpPr/>
          <p:nvPr/>
        </p:nvSpPr>
        <p:spPr>
          <a:xfrm>
            <a:off x="6932100" y="3520675"/>
            <a:ext cx="15897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Perform action</a:t>
            </a:r>
            <a:endParaRPr/>
          </a:p>
        </p:txBody>
      </p:sp>
      <p:cxnSp>
        <p:nvCxnSpPr>
          <p:cNvPr id="94" name="Google Shape;94;p17"/>
          <p:cNvCxnSpPr>
            <a:stCxn id="92" idx="3"/>
            <a:endCxn id="93" idx="1"/>
          </p:cNvCxnSpPr>
          <p:nvPr/>
        </p:nvCxnSpPr>
        <p:spPr>
          <a:xfrm>
            <a:off x="6418500" y="3807025"/>
            <a:ext cx="513600" cy="0"/>
          </a:xfrm>
          <a:prstGeom prst="straightConnector1">
            <a:avLst/>
          </a:prstGeom>
          <a:noFill/>
          <a:ln cap="flat" cmpd="sng" w="19050">
            <a:solidFill>
              <a:schemeClr val="lt2"/>
            </a:solidFill>
            <a:prstDash val="solid"/>
            <a:round/>
            <a:headEnd len="med" w="med" type="none"/>
            <a:tailEnd len="med" w="med" type="triangle"/>
          </a:ln>
        </p:spPr>
      </p:cxnSp>
      <p:cxnSp>
        <p:nvCxnSpPr>
          <p:cNvPr id="95" name="Google Shape;95;p17"/>
          <p:cNvCxnSpPr>
            <a:stCxn id="91" idx="3"/>
          </p:cNvCxnSpPr>
          <p:nvPr/>
        </p:nvCxnSpPr>
        <p:spPr>
          <a:xfrm>
            <a:off x="4315200" y="2737575"/>
            <a:ext cx="4451700" cy="44400"/>
          </a:xfrm>
          <a:prstGeom prst="straightConnector1">
            <a:avLst/>
          </a:prstGeom>
          <a:noFill/>
          <a:ln cap="flat" cmpd="sng" w="19050">
            <a:solidFill>
              <a:schemeClr val="lt2"/>
            </a:solidFill>
            <a:prstDash val="solid"/>
            <a:round/>
            <a:headEnd len="med" w="med" type="none"/>
            <a:tailEnd len="med" w="med" type="triangle"/>
          </a:ln>
        </p:spPr>
      </p:cxnSp>
      <p:cxnSp>
        <p:nvCxnSpPr>
          <p:cNvPr id="96" name="Google Shape;96;p17"/>
          <p:cNvCxnSpPr/>
          <p:nvPr/>
        </p:nvCxnSpPr>
        <p:spPr>
          <a:xfrm>
            <a:off x="108600" y="2737575"/>
            <a:ext cx="513600" cy="0"/>
          </a:xfrm>
          <a:prstGeom prst="straightConnector1">
            <a:avLst/>
          </a:prstGeom>
          <a:noFill/>
          <a:ln cap="flat" cmpd="sng" w="19050">
            <a:solidFill>
              <a:schemeClr val="lt2"/>
            </a:solidFill>
            <a:prstDash val="solid"/>
            <a:round/>
            <a:headEnd len="med" w="med" type="none"/>
            <a:tailEnd len="med" w="med" type="triangle"/>
          </a:ln>
        </p:spPr>
      </p:cxnSp>
      <p:cxnSp>
        <p:nvCxnSpPr>
          <p:cNvPr id="97" name="Google Shape;97;p17"/>
          <p:cNvCxnSpPr>
            <a:stCxn id="91" idx="3"/>
            <a:endCxn id="92" idx="1"/>
          </p:cNvCxnSpPr>
          <p:nvPr/>
        </p:nvCxnSpPr>
        <p:spPr>
          <a:xfrm>
            <a:off x="4315200" y="2737575"/>
            <a:ext cx="513600" cy="1069500"/>
          </a:xfrm>
          <a:prstGeom prst="bentConnector3">
            <a:avLst>
              <a:gd fmla="val 50000" name="adj1"/>
            </a:avLst>
          </a:prstGeom>
          <a:noFill/>
          <a:ln cap="flat" cmpd="sng" w="19050">
            <a:solidFill>
              <a:schemeClr val="lt2"/>
            </a:solidFill>
            <a:prstDash val="solid"/>
            <a:round/>
            <a:headEnd len="med" w="med" type="none"/>
            <a:tailEnd len="med" w="med" type="triangle"/>
          </a:ln>
        </p:spPr>
      </p:cxnSp>
      <p:sp>
        <p:nvSpPr>
          <p:cNvPr id="98" name="Google Shape;98;p17"/>
          <p:cNvSpPr txBox="1"/>
          <p:nvPr/>
        </p:nvSpPr>
        <p:spPr>
          <a:xfrm>
            <a:off x="4502925" y="2987525"/>
            <a:ext cx="1772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B4A7D6"/>
                </a:solidFill>
              </a:rPr>
              <a:t>true</a:t>
            </a:r>
            <a:endParaRPr sz="1800">
              <a:solidFill>
                <a:srgbClr val="B4A7D6"/>
              </a:solidFill>
            </a:endParaRPr>
          </a:p>
        </p:txBody>
      </p:sp>
      <p:sp>
        <p:nvSpPr>
          <p:cNvPr id="99" name="Google Shape;99;p17"/>
          <p:cNvSpPr txBox="1"/>
          <p:nvPr/>
        </p:nvSpPr>
        <p:spPr>
          <a:xfrm>
            <a:off x="4923600" y="2360150"/>
            <a:ext cx="66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B4A7D6"/>
                </a:solidFill>
              </a:rPr>
              <a:t>false</a:t>
            </a:r>
            <a:endParaRPr sz="1800">
              <a:solidFill>
                <a:srgbClr val="B4A7D6"/>
              </a:solidFill>
            </a:endParaRPr>
          </a:p>
        </p:txBody>
      </p:sp>
      <p:cxnSp>
        <p:nvCxnSpPr>
          <p:cNvPr id="100" name="Google Shape;100;p17"/>
          <p:cNvCxnSpPr>
            <a:stCxn id="93" idx="3"/>
            <a:endCxn id="91" idx="2"/>
          </p:cNvCxnSpPr>
          <p:nvPr/>
        </p:nvCxnSpPr>
        <p:spPr>
          <a:xfrm rot="10800000">
            <a:off x="3520500" y="3024025"/>
            <a:ext cx="5001300" cy="783000"/>
          </a:xfrm>
          <a:prstGeom prst="bentConnector4">
            <a:avLst>
              <a:gd fmla="val -4761" name="adj1"/>
              <a:gd fmla="val -97427" name="adj2"/>
            </a:avLst>
          </a:prstGeom>
          <a:noFill/>
          <a:ln cap="flat" cmpd="sng" w="19050">
            <a:solidFill>
              <a:schemeClr val="lt2"/>
            </a:solidFill>
            <a:prstDash val="solid"/>
            <a:round/>
            <a:headEnd len="med" w="med" type="none"/>
            <a:tailEnd len="med" w="med" type="triangle"/>
          </a:ln>
        </p:spPr>
      </p:cxnSp>
      <p:pic>
        <p:nvPicPr>
          <p:cNvPr id="101" name="Google Shape;101;p17"/>
          <p:cNvPicPr preferRelativeResize="0"/>
          <p:nvPr/>
        </p:nvPicPr>
        <p:blipFill>
          <a:blip r:embed="rId3">
            <a:alphaModFix/>
          </a:blip>
          <a:stretch>
            <a:fillRect/>
          </a:stretch>
        </p:blipFill>
        <p:spPr>
          <a:xfrm>
            <a:off x="5487675" y="0"/>
            <a:ext cx="3656324" cy="1883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are loops?</a:t>
            </a:r>
            <a:endParaRPr/>
          </a:p>
        </p:txBody>
      </p:sp>
      <p:sp>
        <p:nvSpPr>
          <p:cNvPr id="107" name="Google Shape;107;p18"/>
          <p:cNvSpPr txBox="1"/>
          <p:nvPr>
            <p:ph idx="1" type="body"/>
          </p:nvPr>
        </p:nvSpPr>
        <p:spPr>
          <a:xfrm>
            <a:off x="311700" y="1152475"/>
            <a:ext cx="4535400" cy="7803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GB"/>
              <a:t>We usually write the 3 statements in a single line, just to save some space.</a:t>
            </a:r>
            <a:endParaRPr/>
          </a:p>
        </p:txBody>
      </p:sp>
      <p:sp>
        <p:nvSpPr>
          <p:cNvPr id="108" name="Google Shape;108;p18"/>
          <p:cNvSpPr txBox="1"/>
          <p:nvPr/>
        </p:nvSpPr>
        <p:spPr>
          <a:xfrm>
            <a:off x="9522175" y="391975"/>
            <a:ext cx="5506800" cy="642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solidFill>
                <a:schemeClr val="lt2"/>
              </a:solidFill>
            </a:endParaRPr>
          </a:p>
        </p:txBody>
      </p:sp>
      <p:pic>
        <p:nvPicPr>
          <p:cNvPr id="109" name="Google Shape;109;p18"/>
          <p:cNvPicPr preferRelativeResize="0"/>
          <p:nvPr/>
        </p:nvPicPr>
        <p:blipFill>
          <a:blip r:embed="rId3">
            <a:alphaModFix/>
          </a:blip>
          <a:stretch>
            <a:fillRect/>
          </a:stretch>
        </p:blipFill>
        <p:spPr>
          <a:xfrm>
            <a:off x="5487675" y="0"/>
            <a:ext cx="3656324" cy="1883950"/>
          </a:xfrm>
          <a:prstGeom prst="rect">
            <a:avLst/>
          </a:prstGeom>
          <a:noFill/>
          <a:ln>
            <a:noFill/>
          </a:ln>
        </p:spPr>
      </p:pic>
      <p:pic>
        <p:nvPicPr>
          <p:cNvPr id="110" name="Google Shape;110;p18"/>
          <p:cNvPicPr preferRelativeResize="0"/>
          <p:nvPr/>
        </p:nvPicPr>
        <p:blipFill>
          <a:blip r:embed="rId4">
            <a:alphaModFix/>
          </a:blip>
          <a:stretch>
            <a:fillRect/>
          </a:stretch>
        </p:blipFill>
        <p:spPr>
          <a:xfrm>
            <a:off x="487025" y="3108125"/>
            <a:ext cx="7810500" cy="1181100"/>
          </a:xfrm>
          <a:prstGeom prst="rect">
            <a:avLst/>
          </a:prstGeom>
          <a:noFill/>
          <a:ln>
            <a:noFill/>
          </a:ln>
        </p:spPr>
      </p:pic>
      <p:sp>
        <p:nvSpPr>
          <p:cNvPr id="111" name="Google Shape;111;p18"/>
          <p:cNvSpPr txBox="1"/>
          <p:nvPr/>
        </p:nvSpPr>
        <p:spPr>
          <a:xfrm>
            <a:off x="1921650" y="2629100"/>
            <a:ext cx="1013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lt2"/>
                </a:solidFill>
              </a:rPr>
              <a:t>Variable</a:t>
            </a:r>
            <a:endParaRPr sz="1800">
              <a:solidFill>
                <a:schemeClr val="lt2"/>
              </a:solidFill>
            </a:endParaRPr>
          </a:p>
        </p:txBody>
      </p:sp>
      <p:sp>
        <p:nvSpPr>
          <p:cNvPr id="112" name="Google Shape;112;p18"/>
          <p:cNvSpPr txBox="1"/>
          <p:nvPr/>
        </p:nvSpPr>
        <p:spPr>
          <a:xfrm>
            <a:off x="4206600" y="2629100"/>
            <a:ext cx="1376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lt2"/>
                </a:solidFill>
              </a:rPr>
              <a:t>Condition</a:t>
            </a:r>
            <a:endParaRPr sz="1800">
              <a:solidFill>
                <a:schemeClr val="lt2"/>
              </a:solidFill>
            </a:endParaRPr>
          </a:p>
        </p:txBody>
      </p:sp>
      <p:sp>
        <p:nvSpPr>
          <p:cNvPr id="113" name="Google Shape;113;p18"/>
          <p:cNvSpPr txBox="1"/>
          <p:nvPr/>
        </p:nvSpPr>
        <p:spPr>
          <a:xfrm>
            <a:off x="6329025" y="2629100"/>
            <a:ext cx="1376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lt2"/>
                </a:solidFill>
              </a:rPr>
              <a:t>Action</a:t>
            </a:r>
            <a:endParaRPr sz="1800">
              <a:solidFill>
                <a:schemeClr val="l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are loops?</a:t>
            </a:r>
            <a:endParaRPr/>
          </a:p>
        </p:txBody>
      </p:sp>
      <p:sp>
        <p:nvSpPr>
          <p:cNvPr id="119" name="Google Shape;119;p19"/>
          <p:cNvSpPr txBox="1"/>
          <p:nvPr>
            <p:ph idx="1" type="body"/>
          </p:nvPr>
        </p:nvSpPr>
        <p:spPr>
          <a:xfrm>
            <a:off x="311700" y="1152475"/>
            <a:ext cx="7805100" cy="7803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GB"/>
              <a:t>Let’s go back to our first example and see how the computer would execute the code.</a:t>
            </a:r>
            <a:endParaRPr/>
          </a:p>
        </p:txBody>
      </p:sp>
      <p:sp>
        <p:nvSpPr>
          <p:cNvPr id="120" name="Google Shape;120;p19"/>
          <p:cNvSpPr txBox="1"/>
          <p:nvPr/>
        </p:nvSpPr>
        <p:spPr>
          <a:xfrm>
            <a:off x="9522175" y="391975"/>
            <a:ext cx="5506800" cy="642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solidFill>
                <a:schemeClr val="lt2"/>
              </a:solidFill>
            </a:endParaRPr>
          </a:p>
        </p:txBody>
      </p:sp>
      <p:pic>
        <p:nvPicPr>
          <p:cNvPr id="121" name="Google Shape;121;p19"/>
          <p:cNvPicPr preferRelativeResize="0"/>
          <p:nvPr/>
        </p:nvPicPr>
        <p:blipFill>
          <a:blip r:embed="rId3">
            <a:alphaModFix/>
          </a:blip>
          <a:stretch>
            <a:fillRect/>
          </a:stretch>
        </p:blipFill>
        <p:spPr>
          <a:xfrm>
            <a:off x="600075" y="2571750"/>
            <a:ext cx="7943850" cy="133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are loops?</a:t>
            </a:r>
            <a:endParaRPr/>
          </a:p>
        </p:txBody>
      </p:sp>
      <p:sp>
        <p:nvSpPr>
          <p:cNvPr id="127" name="Google Shape;127;p20"/>
          <p:cNvSpPr txBox="1"/>
          <p:nvPr>
            <p:ph idx="1" type="body"/>
          </p:nvPr>
        </p:nvSpPr>
        <p:spPr>
          <a:xfrm>
            <a:off x="311700" y="1286325"/>
            <a:ext cx="7805100" cy="31431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AutoNum type="arabicPeriod"/>
            </a:pPr>
            <a:r>
              <a:rPr lang="en-GB"/>
              <a:t>A variable is declared and assigned a value of </a:t>
            </a:r>
            <a:r>
              <a:rPr lang="en-GB">
                <a:solidFill>
                  <a:srgbClr val="B4A7D6"/>
                </a:solidFill>
              </a:rPr>
              <a:t>1</a:t>
            </a:r>
            <a:r>
              <a:rPr lang="en-GB"/>
              <a: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GB"/>
              <a:t>The condition is checked. This time is </a:t>
            </a:r>
            <a:r>
              <a:rPr lang="en-GB">
                <a:solidFill>
                  <a:srgbClr val="B4A7D6"/>
                </a:solidFill>
              </a:rPr>
              <a:t>true</a:t>
            </a:r>
            <a:r>
              <a:rPr lang="en-GB"/>
              <a:t>, since </a:t>
            </a:r>
            <a:r>
              <a:rPr lang="en-GB">
                <a:solidFill>
                  <a:srgbClr val="B4A7D6"/>
                </a:solidFill>
              </a:rPr>
              <a:t>1</a:t>
            </a:r>
            <a:r>
              <a:rPr lang="en-GB"/>
              <a:t> is less than </a:t>
            </a:r>
            <a:r>
              <a:rPr lang="en-GB">
                <a:solidFill>
                  <a:srgbClr val="B4A7D6"/>
                </a:solidFill>
              </a:rPr>
              <a:t>5</a:t>
            </a:r>
            <a:r>
              <a:rPr lang="en-GB"/>
              <a:t>.</a:t>
            </a:r>
            <a:endParaRPr/>
          </a:p>
          <a:p>
            <a:pPr indent="0" lvl="0" marL="0" rtl="0" algn="l">
              <a:spcBef>
                <a:spcPts val="1200"/>
              </a:spcBef>
              <a:spcAft>
                <a:spcPts val="0"/>
              </a:spcAft>
              <a:buNone/>
            </a:pPr>
            <a:r>
              <a:rPr lang="en-GB"/>
              <a:t>	</a:t>
            </a:r>
            <a:endParaRPr/>
          </a:p>
          <a:p>
            <a:pPr indent="-342900" lvl="0" marL="457200" rtl="0" algn="l">
              <a:spcBef>
                <a:spcPts val="1200"/>
              </a:spcBef>
              <a:spcAft>
                <a:spcPts val="0"/>
              </a:spcAft>
              <a:buSzPts val="1800"/>
              <a:buAutoNum type="arabicPeriod"/>
            </a:pPr>
            <a:r>
              <a:rPr lang="en-GB"/>
              <a:t>The code block is executed. Because </a:t>
            </a:r>
            <a:r>
              <a:rPr i="1" lang="en-GB"/>
              <a:t>counter </a:t>
            </a:r>
            <a:r>
              <a:rPr lang="en-GB"/>
              <a:t>is </a:t>
            </a:r>
            <a:r>
              <a:rPr lang="en-GB">
                <a:solidFill>
                  <a:srgbClr val="B4A7D6"/>
                </a:solidFill>
              </a:rPr>
              <a:t>1,</a:t>
            </a:r>
            <a:r>
              <a:rPr lang="en-GB"/>
              <a:t> it will print </a:t>
            </a:r>
            <a:r>
              <a:rPr lang="en-GB">
                <a:solidFill>
                  <a:srgbClr val="93C47D"/>
                </a:solidFill>
              </a:rPr>
              <a:t>“Run 1 times” </a:t>
            </a:r>
            <a:r>
              <a:rPr lang="en-GB"/>
              <a:t>to the console.</a:t>
            </a:r>
            <a:endParaRPr/>
          </a:p>
          <a:p>
            <a:pPr indent="0" lvl="0" marL="457200" rtl="0" algn="l">
              <a:spcBef>
                <a:spcPts val="1200"/>
              </a:spcBef>
              <a:spcAft>
                <a:spcPts val="1200"/>
              </a:spcAft>
              <a:buNone/>
            </a:pPr>
            <a:r>
              <a:t/>
            </a:r>
            <a:endParaRPr/>
          </a:p>
        </p:txBody>
      </p:sp>
      <p:sp>
        <p:nvSpPr>
          <p:cNvPr id="128" name="Google Shape;128;p20"/>
          <p:cNvSpPr txBox="1"/>
          <p:nvPr/>
        </p:nvSpPr>
        <p:spPr>
          <a:xfrm>
            <a:off x="9522175" y="391975"/>
            <a:ext cx="5506800" cy="642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solidFill>
                <a:schemeClr val="lt2"/>
              </a:solidFill>
            </a:endParaRPr>
          </a:p>
        </p:txBody>
      </p:sp>
      <p:pic>
        <p:nvPicPr>
          <p:cNvPr id="129" name="Google Shape;129;p20"/>
          <p:cNvPicPr preferRelativeResize="0"/>
          <p:nvPr/>
        </p:nvPicPr>
        <p:blipFill>
          <a:blip r:embed="rId3">
            <a:alphaModFix/>
          </a:blip>
          <a:stretch>
            <a:fillRect/>
          </a:stretch>
        </p:blipFill>
        <p:spPr>
          <a:xfrm>
            <a:off x="3334900" y="225700"/>
            <a:ext cx="5809100" cy="975150"/>
          </a:xfrm>
          <a:prstGeom prst="rect">
            <a:avLst/>
          </a:prstGeom>
          <a:noFill/>
          <a:ln>
            <a:noFill/>
          </a:ln>
        </p:spPr>
      </p:pic>
      <p:pic>
        <p:nvPicPr>
          <p:cNvPr id="130" name="Google Shape;130;p20"/>
          <p:cNvPicPr preferRelativeResize="0"/>
          <p:nvPr/>
        </p:nvPicPr>
        <p:blipFill>
          <a:blip r:embed="rId4">
            <a:alphaModFix/>
          </a:blip>
          <a:stretch>
            <a:fillRect/>
          </a:stretch>
        </p:blipFill>
        <p:spPr>
          <a:xfrm>
            <a:off x="837300" y="1810125"/>
            <a:ext cx="2130352" cy="308900"/>
          </a:xfrm>
          <a:prstGeom prst="rect">
            <a:avLst/>
          </a:prstGeom>
          <a:noFill/>
          <a:ln>
            <a:noFill/>
          </a:ln>
        </p:spPr>
      </p:pic>
      <p:pic>
        <p:nvPicPr>
          <p:cNvPr id="131" name="Google Shape;131;p20"/>
          <p:cNvPicPr preferRelativeResize="0"/>
          <p:nvPr/>
        </p:nvPicPr>
        <p:blipFill>
          <a:blip r:embed="rId5">
            <a:alphaModFix/>
          </a:blip>
          <a:stretch>
            <a:fillRect/>
          </a:stretch>
        </p:blipFill>
        <p:spPr>
          <a:xfrm>
            <a:off x="837300" y="2739875"/>
            <a:ext cx="1676862" cy="308900"/>
          </a:xfrm>
          <a:prstGeom prst="rect">
            <a:avLst/>
          </a:prstGeom>
          <a:noFill/>
          <a:ln>
            <a:noFill/>
          </a:ln>
        </p:spPr>
      </p:pic>
      <p:pic>
        <p:nvPicPr>
          <p:cNvPr id="132" name="Google Shape;132;p20"/>
          <p:cNvPicPr preferRelativeResize="0"/>
          <p:nvPr/>
        </p:nvPicPr>
        <p:blipFill>
          <a:blip r:embed="rId6">
            <a:alphaModFix/>
          </a:blip>
          <a:stretch>
            <a:fillRect/>
          </a:stretch>
        </p:blipFill>
        <p:spPr>
          <a:xfrm>
            <a:off x="878550" y="4020275"/>
            <a:ext cx="4508009" cy="30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are loops?</a:t>
            </a:r>
            <a:endParaRPr/>
          </a:p>
        </p:txBody>
      </p:sp>
      <p:sp>
        <p:nvSpPr>
          <p:cNvPr id="138" name="Google Shape;138;p21"/>
          <p:cNvSpPr txBox="1"/>
          <p:nvPr>
            <p:ph idx="1" type="body"/>
          </p:nvPr>
        </p:nvSpPr>
        <p:spPr>
          <a:xfrm>
            <a:off x="311700" y="1286325"/>
            <a:ext cx="7805100" cy="34617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AutoNum type="arabicPeriod"/>
            </a:pPr>
            <a:r>
              <a:rPr lang="en-GB"/>
              <a:t>Instead of reading the code below the loop, the </a:t>
            </a:r>
            <a:r>
              <a:rPr lang="en-GB"/>
              <a:t>action is performed. In this case the value of </a:t>
            </a:r>
            <a:r>
              <a:rPr i="1" lang="en-GB"/>
              <a:t>counter </a:t>
            </a:r>
            <a:r>
              <a:rPr lang="en-GB"/>
              <a:t>is incremented by one. Now </a:t>
            </a:r>
            <a:r>
              <a:rPr i="1" lang="en-GB"/>
              <a:t>counter</a:t>
            </a:r>
            <a:r>
              <a:rPr lang="en-GB"/>
              <a:t> equals </a:t>
            </a:r>
            <a:r>
              <a:rPr lang="en-GB">
                <a:solidFill>
                  <a:srgbClr val="B4A7D6"/>
                </a:solidFill>
              </a:rPr>
              <a:t>2</a:t>
            </a:r>
            <a:r>
              <a:rPr lang="en-GB"/>
              <a: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GB"/>
              <a:t>The condition is checked again. It</a:t>
            </a:r>
            <a:r>
              <a:rPr lang="en-GB"/>
              <a:t> is </a:t>
            </a:r>
            <a:r>
              <a:rPr lang="en-GB">
                <a:solidFill>
                  <a:srgbClr val="B4A7D6"/>
                </a:solidFill>
              </a:rPr>
              <a:t>true</a:t>
            </a:r>
            <a:r>
              <a:rPr lang="en-GB"/>
              <a:t>, since </a:t>
            </a:r>
            <a:r>
              <a:rPr lang="en-GB">
                <a:solidFill>
                  <a:srgbClr val="B4A7D6"/>
                </a:solidFill>
              </a:rPr>
              <a:t>2</a:t>
            </a:r>
            <a:r>
              <a:rPr lang="en-GB"/>
              <a:t> is less than </a:t>
            </a:r>
            <a:r>
              <a:rPr lang="en-GB">
                <a:solidFill>
                  <a:srgbClr val="B4A7D6"/>
                </a:solidFill>
              </a:rPr>
              <a:t>5</a:t>
            </a:r>
            <a:r>
              <a:rPr lang="en-GB"/>
              <a: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GB"/>
              <a:t>The code block is executed. Printing </a:t>
            </a:r>
            <a:r>
              <a:rPr lang="en-GB">
                <a:solidFill>
                  <a:srgbClr val="93C47D"/>
                </a:solidFill>
              </a:rPr>
              <a:t>“Run 2 times” </a:t>
            </a:r>
            <a:r>
              <a:rPr lang="en-GB"/>
              <a:t>to the console.</a:t>
            </a:r>
            <a:endParaRPr/>
          </a:p>
          <a:p>
            <a:pPr indent="0" lvl="0" marL="0" rtl="0" algn="l">
              <a:spcBef>
                <a:spcPts val="1200"/>
              </a:spcBef>
              <a:spcAft>
                <a:spcPts val="1200"/>
              </a:spcAft>
              <a:buNone/>
            </a:pPr>
            <a:r>
              <a:t/>
            </a:r>
            <a:endParaRPr/>
          </a:p>
        </p:txBody>
      </p:sp>
      <p:sp>
        <p:nvSpPr>
          <p:cNvPr id="139" name="Google Shape;139;p21"/>
          <p:cNvSpPr txBox="1"/>
          <p:nvPr/>
        </p:nvSpPr>
        <p:spPr>
          <a:xfrm>
            <a:off x="9522175" y="391975"/>
            <a:ext cx="5506800" cy="642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solidFill>
                <a:schemeClr val="lt2"/>
              </a:solidFill>
            </a:endParaRPr>
          </a:p>
        </p:txBody>
      </p:sp>
      <p:pic>
        <p:nvPicPr>
          <p:cNvPr id="140" name="Google Shape;140;p21"/>
          <p:cNvPicPr preferRelativeResize="0"/>
          <p:nvPr/>
        </p:nvPicPr>
        <p:blipFill>
          <a:blip r:embed="rId3">
            <a:alphaModFix/>
          </a:blip>
          <a:stretch>
            <a:fillRect/>
          </a:stretch>
        </p:blipFill>
        <p:spPr>
          <a:xfrm>
            <a:off x="3334900" y="225700"/>
            <a:ext cx="5809100" cy="975150"/>
          </a:xfrm>
          <a:prstGeom prst="rect">
            <a:avLst/>
          </a:prstGeom>
          <a:noFill/>
          <a:ln>
            <a:noFill/>
          </a:ln>
        </p:spPr>
      </p:pic>
      <p:pic>
        <p:nvPicPr>
          <p:cNvPr id="141" name="Google Shape;141;p21"/>
          <p:cNvPicPr preferRelativeResize="0"/>
          <p:nvPr/>
        </p:nvPicPr>
        <p:blipFill>
          <a:blip r:embed="rId4">
            <a:alphaModFix/>
          </a:blip>
          <a:stretch>
            <a:fillRect/>
          </a:stretch>
        </p:blipFill>
        <p:spPr>
          <a:xfrm>
            <a:off x="875250" y="2437725"/>
            <a:ext cx="1371450" cy="308575"/>
          </a:xfrm>
          <a:prstGeom prst="rect">
            <a:avLst/>
          </a:prstGeom>
          <a:noFill/>
          <a:ln>
            <a:noFill/>
          </a:ln>
        </p:spPr>
      </p:pic>
      <p:pic>
        <p:nvPicPr>
          <p:cNvPr id="142" name="Google Shape;142;p21"/>
          <p:cNvPicPr preferRelativeResize="0"/>
          <p:nvPr/>
        </p:nvPicPr>
        <p:blipFill>
          <a:blip r:embed="rId5">
            <a:alphaModFix/>
          </a:blip>
          <a:stretch>
            <a:fillRect/>
          </a:stretch>
        </p:blipFill>
        <p:spPr>
          <a:xfrm>
            <a:off x="875250" y="3388550"/>
            <a:ext cx="1614876" cy="308575"/>
          </a:xfrm>
          <a:prstGeom prst="rect">
            <a:avLst/>
          </a:prstGeom>
          <a:noFill/>
          <a:ln>
            <a:noFill/>
          </a:ln>
        </p:spPr>
      </p:pic>
      <p:pic>
        <p:nvPicPr>
          <p:cNvPr id="143" name="Google Shape;143;p21"/>
          <p:cNvPicPr preferRelativeResize="0"/>
          <p:nvPr/>
        </p:nvPicPr>
        <p:blipFill>
          <a:blip r:embed="rId6">
            <a:alphaModFix/>
          </a:blip>
          <a:stretch>
            <a:fillRect/>
          </a:stretch>
        </p:blipFill>
        <p:spPr>
          <a:xfrm>
            <a:off x="875250" y="4295900"/>
            <a:ext cx="4535949" cy="365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