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RobotoMono-regular.fntdata"/><Relationship Id="rId52" Type="http://schemas.openxmlformats.org/officeDocument/2006/relationships/font" Target="fonts/Roboto-boldItalic.fntdata"/><Relationship Id="rId11" Type="http://schemas.openxmlformats.org/officeDocument/2006/relationships/slide" Target="slides/slide6.xml"/><Relationship Id="rId55" Type="http://schemas.openxmlformats.org/officeDocument/2006/relationships/font" Target="fonts/RobotoMono-italic.fntdata"/><Relationship Id="rId10" Type="http://schemas.openxmlformats.org/officeDocument/2006/relationships/slide" Target="slides/slide5.xml"/><Relationship Id="rId54"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bee07535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bee0753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bee07535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bee07535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bee07535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bee07535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bee07535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bee07535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bee07535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bee07535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bee07535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bee07535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bee0753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bee0753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bee07535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bee07535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bee07535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bee07535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bee07535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bee07535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bee07535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bee07535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bee0753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bee0753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bee07535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bee07535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bee07535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bee07535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bee07535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bee07535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bee07535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bee07535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bee07535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bee07535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bee07535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bee07535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bee07535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ebee07535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will be logged to the console here?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bee07535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bee07535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will be logged to the console?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bee07535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bee07535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bee07535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bee07535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This presentation will go over the following topics:</a:t>
            </a:r>
            <a:endParaRPr/>
          </a:p>
          <a:p>
            <a:pPr indent="-298450" lvl="0" marL="457200" rtl="0" algn="l">
              <a:lnSpc>
                <a:spcPct val="115000"/>
              </a:lnSpc>
              <a:spcBef>
                <a:spcPts val="1200"/>
              </a:spcBef>
              <a:spcAft>
                <a:spcPts val="0"/>
              </a:spcAft>
              <a:buClr>
                <a:schemeClr val="dk1"/>
              </a:buClr>
              <a:buSzPts val="1100"/>
              <a:buChar char="●"/>
            </a:pPr>
            <a:r>
              <a:rPr lang="en-GB"/>
              <a:t>if, else if, and else statements</a:t>
            </a:r>
            <a:endParaRPr/>
          </a:p>
          <a:p>
            <a:pPr indent="-298450" lvl="0" marL="457200" rtl="0" algn="l">
              <a:lnSpc>
                <a:spcPct val="115000"/>
              </a:lnSpc>
              <a:spcBef>
                <a:spcPts val="0"/>
              </a:spcBef>
              <a:spcAft>
                <a:spcPts val="0"/>
              </a:spcAft>
              <a:buClr>
                <a:schemeClr val="dk1"/>
              </a:buClr>
              <a:buSzPts val="1100"/>
              <a:buChar char="●"/>
            </a:pPr>
            <a:r>
              <a:rPr lang="en-GB"/>
              <a:t>comparison operators</a:t>
            </a:r>
            <a:endParaRPr/>
          </a:p>
          <a:p>
            <a:pPr indent="-298450" lvl="0" marL="457200" rtl="0" algn="l">
              <a:lnSpc>
                <a:spcPct val="115000"/>
              </a:lnSpc>
              <a:spcBef>
                <a:spcPts val="0"/>
              </a:spcBef>
              <a:spcAft>
                <a:spcPts val="0"/>
              </a:spcAft>
              <a:buClr>
                <a:schemeClr val="dk1"/>
              </a:buClr>
              <a:buSzPts val="1100"/>
              <a:buChar char="●"/>
            </a:pPr>
            <a:r>
              <a:rPr lang="en-GB"/>
              <a:t>logical operators</a:t>
            </a:r>
            <a:endParaRPr/>
          </a:p>
          <a:p>
            <a:pPr indent="-298450" lvl="0" marL="457200" rtl="0" algn="l">
              <a:lnSpc>
                <a:spcPct val="115000"/>
              </a:lnSpc>
              <a:spcBef>
                <a:spcPts val="0"/>
              </a:spcBef>
              <a:spcAft>
                <a:spcPts val="0"/>
              </a:spcAft>
              <a:buClr>
                <a:schemeClr val="dk1"/>
              </a:buClr>
              <a:buSzPts val="1100"/>
              <a:buChar char="●"/>
            </a:pPr>
            <a:r>
              <a:rPr lang="en-GB"/>
              <a:t>truthy vs falsy values</a:t>
            </a:r>
            <a:endParaRPr/>
          </a:p>
          <a:p>
            <a:pPr indent="-298450" lvl="0" marL="457200" rtl="0" algn="l">
              <a:lnSpc>
                <a:spcPct val="115000"/>
              </a:lnSpc>
              <a:spcBef>
                <a:spcPts val="0"/>
              </a:spcBef>
              <a:spcAft>
                <a:spcPts val="0"/>
              </a:spcAft>
              <a:buClr>
                <a:schemeClr val="dk1"/>
              </a:buClr>
              <a:buSzPts val="1100"/>
              <a:buChar char="●"/>
            </a:pPr>
            <a:r>
              <a:rPr lang="en-GB"/>
              <a:t>ternary operators</a:t>
            </a:r>
            <a:endParaRPr/>
          </a:p>
          <a:p>
            <a:pPr indent="-298450" lvl="0" marL="457200" rtl="0" algn="l">
              <a:lnSpc>
                <a:spcPct val="115000"/>
              </a:lnSpc>
              <a:spcBef>
                <a:spcPts val="0"/>
              </a:spcBef>
              <a:spcAft>
                <a:spcPts val="0"/>
              </a:spcAft>
              <a:buClr>
                <a:schemeClr val="dk1"/>
              </a:buClr>
              <a:buSzPts val="1100"/>
              <a:buChar char="●"/>
            </a:pPr>
            <a:r>
              <a:rPr lang="en-GB"/>
              <a:t>switch statement</a:t>
            </a:r>
            <a:endParaRPr/>
          </a:p>
          <a:p>
            <a:pPr indent="0" lvl="0" marL="0" rtl="0" algn="l">
              <a:spcBef>
                <a:spcPts val="12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bee07535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bee07535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bee07535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bee07535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bee07535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bee07535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bee07535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bee07535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bee07535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bee07535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bee07535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bee07535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bee07535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bee07535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will log to the console? What if i change it to green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bee07535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bee07535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f51f6588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f51f6588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f51f6588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f51f6588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bee0753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bee0753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51f65885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f51f65885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51f6588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51f6588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51f6588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51f6588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f51f65885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f51f65885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bee0753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bee0753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bee07535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bee07535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bee0753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bee0753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bee07534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bee07534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bee07535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bee07535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Conditional Statements</a:t>
            </a:r>
            <a:endParaRPr/>
          </a:p>
        </p:txBody>
      </p:sp>
      <p:sp>
        <p:nvSpPr>
          <p:cNvPr id="55" name="Google Shape;55;p13"/>
          <p:cNvSpPr txBox="1"/>
          <p:nvPr/>
        </p:nvSpPr>
        <p:spPr>
          <a:xfrm>
            <a:off x="4446900" y="2506450"/>
            <a:ext cx="471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More example:</a:t>
            </a:r>
            <a:endParaRPr/>
          </a:p>
        </p:txBody>
      </p:sp>
      <p:pic>
        <p:nvPicPr>
          <p:cNvPr id="117" name="Google Shape;117;p22"/>
          <p:cNvPicPr preferRelativeResize="0"/>
          <p:nvPr/>
        </p:nvPicPr>
        <p:blipFill>
          <a:blip r:embed="rId3">
            <a:alphaModFix/>
          </a:blip>
          <a:stretch>
            <a:fillRect/>
          </a:stretch>
        </p:blipFill>
        <p:spPr>
          <a:xfrm>
            <a:off x="523852" y="1805177"/>
            <a:ext cx="4096425" cy="2008925"/>
          </a:xfrm>
          <a:prstGeom prst="rect">
            <a:avLst/>
          </a:prstGeom>
          <a:noFill/>
          <a:ln>
            <a:noFill/>
          </a:ln>
        </p:spPr>
      </p:pic>
      <p:sp>
        <p:nvSpPr>
          <p:cNvPr id="118" name="Google Shape;118;p22"/>
          <p:cNvSpPr txBox="1"/>
          <p:nvPr>
            <p:ph idx="1" type="body"/>
          </p:nvPr>
        </p:nvSpPr>
        <p:spPr>
          <a:xfrm>
            <a:off x="311700" y="1017725"/>
            <a:ext cx="8520600" cy="4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 explain what will happen in each case</a:t>
            </a:r>
            <a:endParaRPr>
              <a:solidFill>
                <a:schemeClr val="dk1"/>
              </a:solidFill>
            </a:endParaRPr>
          </a:p>
        </p:txBody>
      </p:sp>
      <p:pic>
        <p:nvPicPr>
          <p:cNvPr id="119" name="Google Shape;119;p22"/>
          <p:cNvPicPr preferRelativeResize="0"/>
          <p:nvPr/>
        </p:nvPicPr>
        <p:blipFill>
          <a:blip r:embed="rId4">
            <a:alphaModFix/>
          </a:blip>
          <a:stretch>
            <a:fillRect/>
          </a:stretch>
        </p:blipFill>
        <p:spPr>
          <a:xfrm>
            <a:off x="4857325" y="1643875"/>
            <a:ext cx="3563925" cy="217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Comparison operators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solidFill>
                  <a:schemeClr val="dk1"/>
                </a:solidFill>
              </a:rPr>
              <a:t>A comparison operator is a special symbol in programming that compares two values. It tells the computer how to compare them and what the result of the comparison should be.</a:t>
            </a:r>
            <a:endParaRPr>
              <a:solidFill>
                <a:schemeClr val="dk1"/>
              </a:solidFill>
            </a:endParaRPr>
          </a:p>
          <a:p>
            <a:pPr indent="0" lvl="0" marL="0" rtl="0" algn="l">
              <a:spcBef>
                <a:spcPts val="1200"/>
              </a:spcBef>
              <a:spcAft>
                <a:spcPts val="0"/>
              </a:spcAft>
              <a:buNone/>
            </a:pPr>
            <a:r>
              <a:rPr lang="en-GB">
                <a:solidFill>
                  <a:schemeClr val="dk1"/>
                </a:solidFill>
              </a:rPr>
              <a:t>Think of it like asking a question about the values, such as "Are these two numbers the same?" or "Is this number bigger than that number?"</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SzPts val="990"/>
              <a:buNone/>
            </a:pPr>
            <a:r>
              <a:rPr lang="en-GB" sz="2500">
                <a:latin typeface="Roboto"/>
                <a:ea typeface="Roboto"/>
                <a:cs typeface="Roboto"/>
                <a:sym typeface="Roboto"/>
              </a:rPr>
              <a:t>Here is a list of some comparison operators and their syntax:</a:t>
            </a:r>
            <a:endParaRPr sz="2500">
              <a:latin typeface="Roboto"/>
              <a:ea typeface="Roboto"/>
              <a:cs typeface="Roboto"/>
              <a:sym typeface="Roboto"/>
            </a:endParaRPr>
          </a:p>
          <a:p>
            <a:pPr indent="0" lvl="0" marL="0" rtl="0" algn="l">
              <a:spcBef>
                <a:spcPts val="1200"/>
              </a:spcBef>
              <a:spcAft>
                <a:spcPts val="0"/>
              </a:spcAft>
              <a:buSzPts val="990"/>
              <a:buNone/>
            </a:pPr>
            <a:r>
              <a:t/>
            </a:r>
            <a:endParaRPr sz="2520"/>
          </a:p>
        </p:txBody>
      </p:sp>
      <p:sp>
        <p:nvSpPr>
          <p:cNvPr id="131" name="Google Shape;131;p24"/>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fontScale="77500" lnSpcReduction="20000"/>
          </a:bodyPr>
          <a:lstStyle/>
          <a:p>
            <a:pPr indent="-228600" lvl="0" marL="457200" rtl="0" algn="l">
              <a:lnSpc>
                <a:spcPct val="160000"/>
              </a:lnSpc>
              <a:spcBef>
                <a:spcPts val="1200"/>
              </a:spcBef>
              <a:spcAft>
                <a:spcPts val="0"/>
              </a:spcAft>
              <a:buClr>
                <a:schemeClr val="dk1"/>
              </a:buClr>
              <a:buSzPct val="52407"/>
              <a:buFont typeface="Roboto"/>
              <a:buNone/>
            </a:pPr>
            <a:r>
              <a:rPr lang="en-GB" sz="2480">
                <a:solidFill>
                  <a:schemeClr val="dk1"/>
                </a:solidFill>
                <a:latin typeface="Roboto"/>
                <a:ea typeface="Roboto"/>
                <a:cs typeface="Roboto"/>
                <a:sym typeface="Roboto"/>
              </a:rPr>
              <a:t>Less than: </a:t>
            </a:r>
            <a:r>
              <a:rPr lang="en-GB" sz="2230">
                <a:solidFill>
                  <a:schemeClr val="dk1"/>
                </a:solidFill>
                <a:latin typeface="Consolas"/>
                <a:ea typeface="Consolas"/>
                <a:cs typeface="Consolas"/>
                <a:sym typeface="Consolas"/>
              </a:rPr>
              <a:t>&lt;</a:t>
            </a:r>
            <a:endParaRPr sz="2230">
              <a:solidFill>
                <a:schemeClr val="dk1"/>
              </a:solidFill>
              <a:latin typeface="Consolas"/>
              <a:ea typeface="Consolas"/>
              <a:cs typeface="Consolas"/>
              <a:sym typeface="Consolas"/>
            </a:endParaRPr>
          </a:p>
          <a:p>
            <a:pPr indent="-228600" lvl="0" marL="457200" rtl="0" algn="l">
              <a:lnSpc>
                <a:spcPct val="160000"/>
              </a:lnSpc>
              <a:spcBef>
                <a:spcPts val="0"/>
              </a:spcBef>
              <a:spcAft>
                <a:spcPts val="0"/>
              </a:spcAft>
              <a:buClr>
                <a:schemeClr val="dk1"/>
              </a:buClr>
              <a:buSzPct val="52407"/>
              <a:buFont typeface="Roboto"/>
              <a:buNone/>
            </a:pPr>
            <a:r>
              <a:rPr lang="en-GB" sz="2480">
                <a:solidFill>
                  <a:schemeClr val="dk1"/>
                </a:solidFill>
                <a:latin typeface="Roboto"/>
                <a:ea typeface="Roboto"/>
                <a:cs typeface="Roboto"/>
                <a:sym typeface="Roboto"/>
              </a:rPr>
              <a:t>Greater than: </a:t>
            </a:r>
            <a:r>
              <a:rPr lang="en-GB" sz="2230">
                <a:solidFill>
                  <a:schemeClr val="dk1"/>
                </a:solidFill>
                <a:latin typeface="Consolas"/>
                <a:ea typeface="Consolas"/>
                <a:cs typeface="Consolas"/>
                <a:sym typeface="Consolas"/>
              </a:rPr>
              <a:t>&gt;</a:t>
            </a:r>
            <a:endParaRPr sz="2230">
              <a:solidFill>
                <a:schemeClr val="dk1"/>
              </a:solidFill>
              <a:latin typeface="Consolas"/>
              <a:ea typeface="Consolas"/>
              <a:cs typeface="Consolas"/>
              <a:sym typeface="Consolas"/>
            </a:endParaRPr>
          </a:p>
          <a:p>
            <a:pPr indent="-228600" lvl="0" marL="457200" rtl="0" algn="l">
              <a:lnSpc>
                <a:spcPct val="160000"/>
              </a:lnSpc>
              <a:spcBef>
                <a:spcPts val="0"/>
              </a:spcBef>
              <a:spcAft>
                <a:spcPts val="0"/>
              </a:spcAft>
              <a:buClr>
                <a:schemeClr val="dk1"/>
              </a:buClr>
              <a:buSzPct val="52407"/>
              <a:buFont typeface="Roboto"/>
              <a:buNone/>
            </a:pPr>
            <a:r>
              <a:rPr lang="en-GB" sz="2480">
                <a:solidFill>
                  <a:schemeClr val="dk1"/>
                </a:solidFill>
                <a:latin typeface="Roboto"/>
                <a:ea typeface="Roboto"/>
                <a:cs typeface="Roboto"/>
                <a:sym typeface="Roboto"/>
              </a:rPr>
              <a:t>Less than or equal to: </a:t>
            </a:r>
            <a:r>
              <a:rPr lang="en-GB" sz="2230">
                <a:solidFill>
                  <a:schemeClr val="dk1"/>
                </a:solidFill>
                <a:latin typeface="Consolas"/>
                <a:ea typeface="Consolas"/>
                <a:cs typeface="Consolas"/>
                <a:sym typeface="Consolas"/>
              </a:rPr>
              <a:t>&lt;=</a:t>
            </a:r>
            <a:endParaRPr sz="2230">
              <a:solidFill>
                <a:schemeClr val="dk1"/>
              </a:solidFill>
              <a:latin typeface="Consolas"/>
              <a:ea typeface="Consolas"/>
              <a:cs typeface="Consolas"/>
              <a:sym typeface="Consolas"/>
            </a:endParaRPr>
          </a:p>
          <a:p>
            <a:pPr indent="-228600" lvl="0" marL="457200" rtl="0" algn="l">
              <a:lnSpc>
                <a:spcPct val="160000"/>
              </a:lnSpc>
              <a:spcBef>
                <a:spcPts val="0"/>
              </a:spcBef>
              <a:spcAft>
                <a:spcPts val="0"/>
              </a:spcAft>
              <a:buClr>
                <a:schemeClr val="dk1"/>
              </a:buClr>
              <a:buSzPct val="52407"/>
              <a:buFont typeface="Roboto"/>
              <a:buNone/>
            </a:pPr>
            <a:r>
              <a:rPr lang="en-GB" sz="2480">
                <a:solidFill>
                  <a:schemeClr val="dk1"/>
                </a:solidFill>
                <a:latin typeface="Roboto"/>
                <a:ea typeface="Roboto"/>
                <a:cs typeface="Roboto"/>
                <a:sym typeface="Roboto"/>
              </a:rPr>
              <a:t>Greater than or equal to: </a:t>
            </a:r>
            <a:r>
              <a:rPr lang="en-GB" sz="2230">
                <a:solidFill>
                  <a:schemeClr val="dk1"/>
                </a:solidFill>
                <a:latin typeface="Consolas"/>
                <a:ea typeface="Consolas"/>
                <a:cs typeface="Consolas"/>
                <a:sym typeface="Consolas"/>
              </a:rPr>
              <a:t>&gt;=</a:t>
            </a:r>
            <a:endParaRPr sz="2230">
              <a:solidFill>
                <a:schemeClr val="dk1"/>
              </a:solidFill>
              <a:latin typeface="Consolas"/>
              <a:ea typeface="Consolas"/>
              <a:cs typeface="Consolas"/>
              <a:sym typeface="Consolas"/>
            </a:endParaRPr>
          </a:p>
          <a:p>
            <a:pPr indent="-228600" lvl="0" marL="457200" rtl="0" algn="l">
              <a:lnSpc>
                <a:spcPct val="160000"/>
              </a:lnSpc>
              <a:spcBef>
                <a:spcPts val="0"/>
              </a:spcBef>
              <a:spcAft>
                <a:spcPts val="0"/>
              </a:spcAft>
              <a:buClr>
                <a:schemeClr val="dk1"/>
              </a:buClr>
              <a:buSzPct val="52407"/>
              <a:buFont typeface="Roboto"/>
              <a:buNone/>
            </a:pPr>
            <a:r>
              <a:rPr lang="en-GB" sz="2480">
                <a:solidFill>
                  <a:schemeClr val="dk1"/>
                </a:solidFill>
                <a:latin typeface="Roboto"/>
                <a:ea typeface="Roboto"/>
                <a:cs typeface="Roboto"/>
                <a:sym typeface="Roboto"/>
              </a:rPr>
              <a:t>Is equal to: </a:t>
            </a:r>
            <a:r>
              <a:rPr lang="en-GB" sz="2230">
                <a:solidFill>
                  <a:schemeClr val="dk1"/>
                </a:solidFill>
                <a:latin typeface="Consolas"/>
                <a:ea typeface="Consolas"/>
                <a:cs typeface="Consolas"/>
                <a:sym typeface="Consolas"/>
              </a:rPr>
              <a:t>===</a:t>
            </a:r>
            <a:endParaRPr sz="2230">
              <a:solidFill>
                <a:schemeClr val="dk1"/>
              </a:solidFill>
              <a:latin typeface="Consolas"/>
              <a:ea typeface="Consolas"/>
              <a:cs typeface="Consolas"/>
              <a:sym typeface="Consolas"/>
            </a:endParaRPr>
          </a:p>
          <a:p>
            <a:pPr indent="-228600" lvl="0" marL="457200" rtl="0" algn="l">
              <a:lnSpc>
                <a:spcPct val="160000"/>
              </a:lnSpc>
              <a:spcBef>
                <a:spcPts val="0"/>
              </a:spcBef>
              <a:spcAft>
                <a:spcPts val="0"/>
              </a:spcAft>
              <a:buClr>
                <a:schemeClr val="dk1"/>
              </a:buClr>
              <a:buSzPct val="52407"/>
              <a:buFont typeface="Roboto"/>
              <a:buNone/>
            </a:pPr>
            <a:r>
              <a:rPr lang="en-GB" sz="2480">
                <a:solidFill>
                  <a:schemeClr val="dk1"/>
                </a:solidFill>
                <a:latin typeface="Roboto"/>
                <a:ea typeface="Roboto"/>
                <a:cs typeface="Roboto"/>
                <a:sym typeface="Roboto"/>
              </a:rPr>
              <a:t>Is not equal to: </a:t>
            </a:r>
            <a:r>
              <a:rPr lang="en-GB" sz="2230">
                <a:solidFill>
                  <a:schemeClr val="dk1"/>
                </a:solidFill>
                <a:latin typeface="Consolas"/>
                <a:ea typeface="Consolas"/>
                <a:cs typeface="Consolas"/>
                <a:sym typeface="Consolas"/>
              </a:rPr>
              <a:t>!==</a:t>
            </a:r>
            <a:endParaRPr sz="2230">
              <a:solidFill>
                <a:schemeClr val="dk1"/>
              </a:solidFill>
              <a:latin typeface="Consolas"/>
              <a:ea typeface="Consolas"/>
              <a:cs typeface="Consolas"/>
              <a:sym typeface="Consolas"/>
            </a:endParaRPr>
          </a:p>
          <a:p>
            <a:pPr indent="0" lvl="0" marL="457200" rtl="0" algn="l">
              <a:lnSpc>
                <a:spcPct val="160000"/>
              </a:lnSpc>
              <a:spcBef>
                <a:spcPts val="1200"/>
              </a:spcBef>
              <a:spcAft>
                <a:spcPts val="0"/>
              </a:spcAft>
              <a:buNone/>
            </a:pPr>
            <a:r>
              <a:t/>
            </a:r>
            <a:endParaRPr sz="1300">
              <a:solidFill>
                <a:srgbClr val="10162F"/>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Evaluate these statements to true or false </a:t>
            </a:r>
            <a:endParaRPr/>
          </a:p>
        </p:txBody>
      </p:sp>
      <p:sp>
        <p:nvSpPr>
          <p:cNvPr id="137" name="Google Shape;137;p25"/>
          <p:cNvSpPr txBox="1"/>
          <p:nvPr>
            <p:ph idx="1" type="body"/>
          </p:nvPr>
        </p:nvSpPr>
        <p:spPr>
          <a:xfrm>
            <a:off x="311700" y="1152475"/>
            <a:ext cx="8520600" cy="374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000">
                <a:solidFill>
                  <a:schemeClr val="dk1"/>
                </a:solidFill>
              </a:rPr>
              <a:t>10 &lt; 12</a:t>
            </a:r>
            <a:br>
              <a:rPr lang="en-GB" sz="2000">
                <a:solidFill>
                  <a:schemeClr val="dk1"/>
                </a:solidFill>
              </a:rPr>
            </a:br>
            <a:br>
              <a:rPr lang="en-GB" sz="2000">
                <a:solidFill>
                  <a:schemeClr val="dk1"/>
                </a:solidFill>
              </a:rPr>
            </a:br>
            <a:r>
              <a:rPr lang="en-GB" sz="2000">
                <a:solidFill>
                  <a:schemeClr val="dk1"/>
                </a:solidFill>
              </a:rPr>
              <a:t>5 &gt; 9</a:t>
            </a:r>
            <a:br>
              <a:rPr lang="en-GB" sz="2000">
                <a:solidFill>
                  <a:schemeClr val="dk1"/>
                </a:solidFill>
              </a:rPr>
            </a:br>
            <a:br>
              <a:rPr lang="en-GB" sz="2000">
                <a:solidFill>
                  <a:schemeClr val="dk1"/>
                </a:solidFill>
              </a:rPr>
            </a:br>
            <a:r>
              <a:rPr lang="en-GB" sz="2000">
                <a:solidFill>
                  <a:schemeClr val="dk1"/>
                </a:solidFill>
              </a:rPr>
              <a:t>10 !== 10 </a:t>
            </a:r>
            <a:br>
              <a:rPr lang="en-GB" sz="2000">
                <a:solidFill>
                  <a:schemeClr val="dk1"/>
                </a:solidFill>
              </a:rPr>
            </a:br>
            <a:br>
              <a:rPr lang="en-GB" sz="2000">
                <a:solidFill>
                  <a:schemeClr val="dk1"/>
                </a:solidFill>
              </a:rPr>
            </a:br>
            <a:r>
              <a:rPr lang="en-GB" sz="2000">
                <a:solidFill>
                  <a:schemeClr val="dk1"/>
                </a:solidFill>
              </a:rPr>
              <a:t>5 === 5</a:t>
            </a:r>
            <a:br>
              <a:rPr lang="en-GB" sz="2000">
                <a:solidFill>
                  <a:schemeClr val="dk1"/>
                </a:solidFill>
              </a:rPr>
            </a:br>
            <a:br>
              <a:rPr lang="en-GB" sz="2000">
                <a:solidFill>
                  <a:schemeClr val="dk1"/>
                </a:solidFill>
              </a:rPr>
            </a:br>
            <a:r>
              <a:rPr lang="en-GB" sz="2000">
                <a:solidFill>
                  <a:schemeClr val="dk1"/>
                </a:solidFill>
              </a:rPr>
              <a:t>3 &gt;= 2 + 1 </a:t>
            </a:r>
            <a:endParaRPr sz="20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8" name="Google Shape;138;p25"/>
          <p:cNvSpPr txBox="1"/>
          <p:nvPr/>
        </p:nvSpPr>
        <p:spPr>
          <a:xfrm>
            <a:off x="5736475" y="1676425"/>
            <a:ext cx="30000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800">
                <a:solidFill>
                  <a:schemeClr val="dk1"/>
                </a:solidFill>
              </a:rPr>
              <a:t>It can be helpful to think of comparison statements as questions. When the answer is “yes”, the statement evaluates to true, and when the answer is “no”, the statement evaluates to false.</a:t>
            </a:r>
            <a:endParaRPr>
              <a:solidFill>
                <a:schemeClr val="dk1"/>
              </a:solidFill>
            </a:endParaRPr>
          </a:p>
        </p:txBody>
      </p:sp>
      <p:sp>
        <p:nvSpPr>
          <p:cNvPr id="139" name="Google Shape;139;p25"/>
          <p:cNvSpPr txBox="1"/>
          <p:nvPr/>
        </p:nvSpPr>
        <p:spPr>
          <a:xfrm>
            <a:off x="4513700" y="4300900"/>
            <a:ext cx="464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We can also use comparison operators on different data types like strings:</a:t>
            </a:r>
            <a:endParaRPr sz="2500"/>
          </a:p>
        </p:txBody>
      </p:sp>
      <p:sp>
        <p:nvSpPr>
          <p:cNvPr id="145" name="Google Shape;145;p26"/>
          <p:cNvSpPr txBox="1"/>
          <p:nvPr>
            <p:ph idx="1" type="body"/>
          </p:nvPr>
        </p:nvSpPr>
        <p:spPr>
          <a:xfrm>
            <a:off x="311700" y="1551975"/>
            <a:ext cx="8520600" cy="30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Are these true or false?</a:t>
            </a:r>
            <a:endParaRPr>
              <a:solidFill>
                <a:schemeClr val="dk1"/>
              </a:solidFill>
            </a:endParaRPr>
          </a:p>
          <a:p>
            <a:pPr indent="0" lvl="0" marL="0" rtl="0" algn="l">
              <a:spcBef>
                <a:spcPts val="1200"/>
              </a:spcBef>
              <a:spcAft>
                <a:spcPts val="1200"/>
              </a:spcAft>
              <a:buNone/>
            </a:pPr>
            <a:r>
              <a:rPr lang="en-GB">
                <a:solidFill>
                  <a:schemeClr val="dk1"/>
                </a:solidFill>
              </a:rPr>
              <a:t>‘apples’ !== ‘oranges’</a:t>
            </a:r>
            <a:br>
              <a:rPr lang="en-GB">
                <a:solidFill>
                  <a:schemeClr val="dk1"/>
                </a:solidFill>
              </a:rPr>
            </a:br>
            <a:br>
              <a:rPr lang="en-GB">
                <a:solidFill>
                  <a:schemeClr val="dk1"/>
                </a:solidFill>
              </a:rPr>
            </a:br>
            <a:r>
              <a:rPr lang="en-GB">
                <a:solidFill>
                  <a:schemeClr val="dk1"/>
                </a:solidFill>
              </a:rPr>
              <a:t>‘up’ === down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principles</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All comparison statements evaluate to either true or false and are made up of:</a:t>
            </a:r>
            <a:endParaRPr>
              <a:solidFill>
                <a:schemeClr val="dk1"/>
              </a:solidFill>
            </a:endParaRPr>
          </a:p>
          <a:p>
            <a:pPr indent="0" lvl="0" marL="0" rtl="0" algn="l">
              <a:spcBef>
                <a:spcPts val="1200"/>
              </a:spcBef>
              <a:spcAft>
                <a:spcPts val="0"/>
              </a:spcAft>
              <a:buNone/>
            </a:pPr>
            <a:r>
              <a:rPr lang="en-GB">
                <a:solidFill>
                  <a:schemeClr val="dk1"/>
                </a:solidFill>
              </a:rPr>
              <a:t>Two values that will be compared.</a:t>
            </a:r>
            <a:endParaRPr>
              <a:solidFill>
                <a:schemeClr val="dk1"/>
              </a:solidFill>
            </a:endParaRPr>
          </a:p>
          <a:p>
            <a:pPr indent="0" lvl="0" marL="0" rtl="0" algn="l">
              <a:spcBef>
                <a:spcPts val="1200"/>
              </a:spcBef>
              <a:spcAft>
                <a:spcPts val="1200"/>
              </a:spcAft>
              <a:buNone/>
            </a:pPr>
            <a:r>
              <a:rPr lang="en-GB">
                <a:solidFill>
                  <a:schemeClr val="dk1"/>
                </a:solidFill>
              </a:rPr>
              <a:t>An operator that separates the values and compares them accordingly (&gt;, &lt;, &lt;=,&gt;=,===,!==).</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we can use them in conditional </a:t>
            </a:r>
            <a:r>
              <a:rPr lang="en-GB"/>
              <a:t>statements: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Conditional statements let the computer make decisions based on these comparisons. Let's look at a simple example.</a:t>
            </a:r>
            <a:endParaRPr>
              <a:solidFill>
                <a:schemeClr val="dk1"/>
              </a:solidFill>
            </a:endParaRPr>
          </a:p>
        </p:txBody>
      </p:sp>
      <p:pic>
        <p:nvPicPr>
          <p:cNvPr id="158" name="Google Shape;158;p28"/>
          <p:cNvPicPr preferRelativeResize="0"/>
          <p:nvPr/>
        </p:nvPicPr>
        <p:blipFill>
          <a:blip r:embed="rId3">
            <a:alphaModFix/>
          </a:blip>
          <a:stretch>
            <a:fillRect/>
          </a:stretch>
        </p:blipFill>
        <p:spPr>
          <a:xfrm>
            <a:off x="423075" y="2134025"/>
            <a:ext cx="5014875" cy="2185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More examples:</a:t>
            </a:r>
            <a:endParaRPr/>
          </a:p>
        </p:txBody>
      </p:sp>
      <p:pic>
        <p:nvPicPr>
          <p:cNvPr id="164" name="Google Shape;164;p29"/>
          <p:cNvPicPr preferRelativeResize="0"/>
          <p:nvPr/>
        </p:nvPicPr>
        <p:blipFill>
          <a:blip r:embed="rId3">
            <a:alphaModFix/>
          </a:blip>
          <a:stretch>
            <a:fillRect/>
          </a:stretch>
        </p:blipFill>
        <p:spPr>
          <a:xfrm>
            <a:off x="528650" y="1647825"/>
            <a:ext cx="3524250" cy="1847850"/>
          </a:xfrm>
          <a:prstGeom prst="rect">
            <a:avLst/>
          </a:prstGeom>
          <a:noFill/>
          <a:ln>
            <a:noFill/>
          </a:ln>
        </p:spPr>
      </p:pic>
      <p:pic>
        <p:nvPicPr>
          <p:cNvPr id="165" name="Google Shape;165;p29"/>
          <p:cNvPicPr preferRelativeResize="0"/>
          <p:nvPr/>
        </p:nvPicPr>
        <p:blipFill>
          <a:blip r:embed="rId4">
            <a:alphaModFix/>
          </a:blip>
          <a:stretch>
            <a:fillRect/>
          </a:stretch>
        </p:blipFill>
        <p:spPr>
          <a:xfrm>
            <a:off x="4572000" y="1695100"/>
            <a:ext cx="3524250" cy="184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(equality operator) vs === (strict equality operator)</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The == operator performs </a:t>
            </a:r>
            <a:r>
              <a:rPr lang="en-GB" u="sng">
                <a:solidFill>
                  <a:schemeClr val="dk1"/>
                </a:solidFill>
              </a:rPr>
              <a:t>type coercion</a:t>
            </a:r>
            <a:r>
              <a:rPr lang="en-GB">
                <a:solidFill>
                  <a:schemeClr val="dk1"/>
                </a:solidFill>
              </a:rPr>
              <a:t>, meaning it converts the values being compared to the same type before making the comparison. This means when using == it doesn’t matter if one variable is a string and the other is a number they are viewed by the computer as the same.</a:t>
            </a:r>
            <a:endParaRPr>
              <a:solidFill>
                <a:schemeClr val="dk1"/>
              </a:solidFill>
            </a:endParaRPr>
          </a:p>
          <a:p>
            <a:pPr indent="0" lvl="0" marL="0" rtl="0" algn="l">
              <a:spcBef>
                <a:spcPts val="1200"/>
              </a:spcBef>
              <a:spcAft>
                <a:spcPts val="0"/>
              </a:spcAft>
              <a:buNone/>
            </a:pPr>
            <a:r>
              <a:rPr lang="en-GB">
                <a:solidFill>
                  <a:schemeClr val="dk1"/>
                </a:solidFill>
              </a:rPr>
              <a:t>Examples:</a:t>
            </a:r>
            <a:endParaRPr>
              <a:solidFill>
                <a:schemeClr val="dk1"/>
              </a:solidFill>
            </a:endParaRPr>
          </a:p>
          <a:p>
            <a:pPr indent="0" lvl="0" marL="0" rtl="0" algn="l">
              <a:spcBef>
                <a:spcPts val="1200"/>
              </a:spcBef>
              <a:spcAft>
                <a:spcPts val="0"/>
              </a:spcAft>
              <a:buNone/>
            </a:pPr>
            <a:r>
              <a:rPr lang="en-GB">
                <a:solidFill>
                  <a:schemeClr val="dk1"/>
                </a:solidFill>
              </a:rPr>
              <a:t>5 == '5' is true because the string '5' is converted to the number 5 before comparison.</a:t>
            </a:r>
            <a:endParaRPr>
              <a:solidFill>
                <a:schemeClr val="dk1"/>
              </a:solidFill>
            </a:endParaRPr>
          </a:p>
          <a:p>
            <a:pPr indent="0" lvl="0" marL="0" rtl="0" algn="l">
              <a:spcBef>
                <a:spcPts val="1200"/>
              </a:spcBef>
              <a:spcAft>
                <a:spcPts val="0"/>
              </a:spcAft>
              <a:buNone/>
            </a:pPr>
            <a:r>
              <a:rPr lang="en-GB">
                <a:solidFill>
                  <a:schemeClr val="dk1"/>
                </a:solidFill>
              </a:rPr>
              <a:t>null == undefined is true because they are considered the same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(strict equality operator)</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The === operator does not perform type coercion. It compares both the values and their types.</a:t>
            </a:r>
            <a:endParaRPr>
              <a:solidFill>
                <a:schemeClr val="dk1"/>
              </a:solidFill>
            </a:endParaRPr>
          </a:p>
          <a:p>
            <a:pPr indent="0" lvl="0" marL="0" rtl="0" algn="l">
              <a:spcBef>
                <a:spcPts val="1200"/>
              </a:spcBef>
              <a:spcAft>
                <a:spcPts val="0"/>
              </a:spcAft>
              <a:buNone/>
            </a:pPr>
            <a:r>
              <a:rPr lang="en-GB">
                <a:solidFill>
                  <a:schemeClr val="dk1"/>
                </a:solidFill>
              </a:rPr>
              <a:t>Examples:</a:t>
            </a:r>
            <a:endParaRPr>
              <a:solidFill>
                <a:schemeClr val="dk1"/>
              </a:solidFill>
            </a:endParaRPr>
          </a:p>
          <a:p>
            <a:pPr indent="0" lvl="0" marL="0" rtl="0" algn="l">
              <a:spcBef>
                <a:spcPts val="1200"/>
              </a:spcBef>
              <a:spcAft>
                <a:spcPts val="0"/>
              </a:spcAft>
              <a:buNone/>
            </a:pPr>
            <a:r>
              <a:rPr lang="en-GB">
                <a:solidFill>
                  <a:schemeClr val="dk1"/>
                </a:solidFill>
              </a:rPr>
              <a:t>5 === '5' is false because the types are different (number and string).</a:t>
            </a:r>
            <a:endParaRPr>
              <a:solidFill>
                <a:schemeClr val="dk1"/>
              </a:solidFill>
            </a:endParaRPr>
          </a:p>
          <a:p>
            <a:pPr indent="0" lvl="0" marL="0" rtl="0" algn="l">
              <a:spcBef>
                <a:spcPts val="1200"/>
              </a:spcBef>
              <a:spcAft>
                <a:spcPts val="0"/>
              </a:spcAft>
              <a:buNone/>
            </a:pPr>
            <a:r>
              <a:rPr lang="en-GB">
                <a:solidFill>
                  <a:schemeClr val="dk1"/>
                </a:solidFill>
              </a:rPr>
              <a:t>null === undefined is false because they are different types.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368400"/>
            <a:ext cx="8520600" cy="44670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GB" sz="2400">
                <a:solidFill>
                  <a:schemeClr val="dk1"/>
                </a:solidFill>
              </a:rPr>
              <a:t>This presentation will go over the following topics:</a:t>
            </a:r>
            <a:endParaRPr sz="2400">
              <a:solidFill>
                <a:schemeClr val="dk1"/>
              </a:solidFill>
            </a:endParaRPr>
          </a:p>
          <a:p>
            <a:pPr indent="-381000" lvl="0" marL="457200" rtl="0" algn="l">
              <a:lnSpc>
                <a:spcPct val="115000"/>
              </a:lnSpc>
              <a:spcBef>
                <a:spcPts val="1200"/>
              </a:spcBef>
              <a:spcAft>
                <a:spcPts val="0"/>
              </a:spcAft>
              <a:buClr>
                <a:schemeClr val="dk1"/>
              </a:buClr>
              <a:buSzPts val="2400"/>
              <a:buChar char="●"/>
            </a:pPr>
            <a:r>
              <a:rPr lang="en-GB" sz="2400">
                <a:solidFill>
                  <a:schemeClr val="dk1"/>
                </a:solidFill>
              </a:rPr>
              <a:t>“ If ”, “ else ” and “ else if “ statements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comparison operators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logical operators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truthy vs falsy values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ternary operators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sz="2400">
                <a:solidFill>
                  <a:schemeClr val="dk1"/>
                </a:solidFill>
              </a:rPr>
              <a:t>switch statement</a:t>
            </a:r>
            <a:endParaRPr sz="4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Logical operators</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Logical operators are symbols that help you combine multiple conditions or invert them. They are used in conditional statements to make more complex decisions.</a:t>
            </a:r>
            <a:br>
              <a:rPr lang="en-GB">
                <a:solidFill>
                  <a:schemeClr val="dk1"/>
                </a:solidFill>
              </a:rPr>
            </a:br>
            <a:br>
              <a:rPr lang="en-GB">
                <a:solidFill>
                  <a:schemeClr val="dk1"/>
                </a:solidFill>
              </a:rPr>
            </a:br>
            <a:r>
              <a:rPr lang="en-GB">
                <a:solidFill>
                  <a:schemeClr val="dk1"/>
                </a:solidFill>
              </a:rPr>
              <a:t>The Three Main Logical Operators are:</a:t>
            </a:r>
            <a:endParaRPr>
              <a:solidFill>
                <a:schemeClr val="dk1"/>
              </a:solidFill>
            </a:endParaRPr>
          </a:p>
          <a:p>
            <a:pPr indent="0" lvl="0" marL="0" rtl="0" algn="l">
              <a:spcBef>
                <a:spcPts val="1200"/>
              </a:spcBef>
              <a:spcAft>
                <a:spcPts val="0"/>
              </a:spcAft>
              <a:buNone/>
            </a:pPr>
            <a:r>
              <a:rPr lang="en-GB">
                <a:solidFill>
                  <a:schemeClr val="dk1"/>
                </a:solidFill>
              </a:rPr>
              <a:t>&amp;&amp; (AND)</a:t>
            </a:r>
            <a:endParaRPr>
              <a:solidFill>
                <a:schemeClr val="dk1"/>
              </a:solidFill>
            </a:endParaRPr>
          </a:p>
          <a:p>
            <a:pPr indent="0" lvl="0" marL="0" rtl="0" algn="l">
              <a:spcBef>
                <a:spcPts val="1200"/>
              </a:spcBef>
              <a:spcAft>
                <a:spcPts val="0"/>
              </a:spcAft>
              <a:buNone/>
            </a:pPr>
            <a:r>
              <a:rPr lang="en-GB">
                <a:solidFill>
                  <a:schemeClr val="dk1"/>
                </a:solidFill>
              </a:rPr>
              <a:t>|| (OR)</a:t>
            </a:r>
            <a:endParaRPr>
              <a:solidFill>
                <a:schemeClr val="dk1"/>
              </a:solidFill>
            </a:endParaRPr>
          </a:p>
          <a:p>
            <a:pPr indent="0" lvl="0" marL="0" rtl="0" algn="l">
              <a:spcBef>
                <a:spcPts val="1200"/>
              </a:spcBef>
              <a:spcAft>
                <a:spcPts val="1200"/>
              </a:spcAft>
              <a:buNone/>
            </a:pPr>
            <a:r>
              <a:rPr lang="en-GB">
                <a:solidFill>
                  <a:schemeClr val="dk1"/>
                </a:solidFill>
              </a:rPr>
              <a:t>! (NOT)</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13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do they want for dinner?</a:t>
            </a:r>
            <a:endParaRPr/>
          </a:p>
        </p:txBody>
      </p:sp>
      <p:sp>
        <p:nvSpPr>
          <p:cNvPr id="189" name="Google Shape;189;p33"/>
          <p:cNvSpPr txBox="1"/>
          <p:nvPr>
            <p:ph idx="1" type="body"/>
          </p:nvPr>
        </p:nvSpPr>
        <p:spPr>
          <a:xfrm>
            <a:off x="3931475" y="1017725"/>
            <a:ext cx="1021200" cy="4285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734">
                <a:solidFill>
                  <a:schemeClr val="dk1"/>
                </a:solidFill>
              </a:rPr>
              <a:t>&amp;&amp;</a:t>
            </a:r>
            <a:br>
              <a:rPr lang="en-GB" sz="2734">
                <a:solidFill>
                  <a:schemeClr val="dk1"/>
                </a:solidFill>
              </a:rPr>
            </a:br>
            <a:endParaRPr sz="2734">
              <a:solidFill>
                <a:schemeClr val="dk1"/>
              </a:solidFill>
            </a:endParaRPr>
          </a:p>
          <a:p>
            <a:pPr indent="0" lvl="0" marL="0" rtl="0" algn="l">
              <a:spcBef>
                <a:spcPts val="1200"/>
              </a:spcBef>
              <a:spcAft>
                <a:spcPts val="0"/>
              </a:spcAft>
              <a:buNone/>
            </a:pPr>
            <a:r>
              <a:t/>
            </a:r>
            <a:endParaRPr sz="2734">
              <a:solidFill>
                <a:schemeClr val="dk1"/>
              </a:solidFill>
            </a:endParaRPr>
          </a:p>
          <a:p>
            <a:pPr indent="0" lvl="0" marL="0" rtl="0" algn="l">
              <a:spcBef>
                <a:spcPts val="1200"/>
              </a:spcBef>
              <a:spcAft>
                <a:spcPts val="0"/>
              </a:spcAft>
              <a:buNone/>
            </a:pPr>
            <a:r>
              <a:t/>
            </a:r>
            <a:endParaRPr sz="2734">
              <a:solidFill>
                <a:schemeClr val="dk1"/>
              </a:solidFill>
            </a:endParaRPr>
          </a:p>
          <a:p>
            <a:pPr indent="0" lvl="0" marL="0" rtl="0" algn="l">
              <a:spcBef>
                <a:spcPts val="1200"/>
              </a:spcBef>
              <a:spcAft>
                <a:spcPts val="0"/>
              </a:spcAft>
              <a:buNone/>
            </a:pPr>
            <a:r>
              <a:rPr lang="en-GB" sz="2734">
                <a:solidFill>
                  <a:schemeClr val="dk1"/>
                </a:solidFill>
              </a:rPr>
              <a:t>||</a:t>
            </a:r>
            <a:br>
              <a:rPr lang="en-GB" sz="2734">
                <a:solidFill>
                  <a:schemeClr val="dk1"/>
                </a:solidFill>
              </a:rPr>
            </a:br>
            <a:br>
              <a:rPr lang="en-GB" sz="2734">
                <a:solidFill>
                  <a:schemeClr val="dk1"/>
                </a:solidFill>
              </a:rPr>
            </a:br>
            <a:endParaRPr sz="2734">
              <a:solidFill>
                <a:schemeClr val="dk1"/>
              </a:solidFill>
            </a:endParaRPr>
          </a:p>
          <a:p>
            <a:pPr indent="0" lvl="0" marL="0" rtl="0" algn="l">
              <a:spcBef>
                <a:spcPts val="1200"/>
              </a:spcBef>
              <a:spcAft>
                <a:spcPts val="1200"/>
              </a:spcAft>
              <a:buNone/>
            </a:pPr>
            <a:br>
              <a:rPr lang="en-GB" sz="2734">
                <a:solidFill>
                  <a:schemeClr val="dk1"/>
                </a:solidFill>
              </a:rPr>
            </a:br>
            <a:br>
              <a:rPr lang="en-GB" sz="2734">
                <a:solidFill>
                  <a:schemeClr val="dk1"/>
                </a:solidFill>
              </a:rPr>
            </a:br>
            <a:r>
              <a:rPr lang="en-GB" sz="2734">
                <a:solidFill>
                  <a:schemeClr val="dk1"/>
                </a:solidFill>
              </a:rPr>
              <a:t>!</a:t>
            </a:r>
            <a:br>
              <a:rPr lang="en-GB"/>
            </a:br>
            <a:br>
              <a:rPr lang="en-GB"/>
            </a:br>
            <a:br>
              <a:rPr lang="en-GB"/>
            </a:br>
            <a:endParaRPr/>
          </a:p>
        </p:txBody>
      </p:sp>
      <p:pic>
        <p:nvPicPr>
          <p:cNvPr id="190" name="Google Shape;190;p33"/>
          <p:cNvPicPr preferRelativeResize="0"/>
          <p:nvPr/>
        </p:nvPicPr>
        <p:blipFill>
          <a:blip r:embed="rId3">
            <a:alphaModFix/>
          </a:blip>
          <a:stretch>
            <a:fillRect/>
          </a:stretch>
        </p:blipFill>
        <p:spPr>
          <a:xfrm>
            <a:off x="800350" y="855450"/>
            <a:ext cx="1633075" cy="1086735"/>
          </a:xfrm>
          <a:prstGeom prst="rect">
            <a:avLst/>
          </a:prstGeom>
          <a:noFill/>
          <a:ln>
            <a:noFill/>
          </a:ln>
        </p:spPr>
      </p:pic>
      <p:pic>
        <p:nvPicPr>
          <p:cNvPr id="191" name="Google Shape;191;p33"/>
          <p:cNvPicPr preferRelativeResize="0"/>
          <p:nvPr/>
        </p:nvPicPr>
        <p:blipFill>
          <a:blip r:embed="rId4">
            <a:alphaModFix/>
          </a:blip>
          <a:stretch>
            <a:fillRect/>
          </a:stretch>
        </p:blipFill>
        <p:spPr>
          <a:xfrm>
            <a:off x="5448700" y="786075"/>
            <a:ext cx="1563246" cy="1086725"/>
          </a:xfrm>
          <a:prstGeom prst="rect">
            <a:avLst/>
          </a:prstGeom>
          <a:noFill/>
          <a:ln>
            <a:noFill/>
          </a:ln>
        </p:spPr>
      </p:pic>
      <p:pic>
        <p:nvPicPr>
          <p:cNvPr id="192" name="Google Shape;192;p33"/>
          <p:cNvPicPr preferRelativeResize="0"/>
          <p:nvPr/>
        </p:nvPicPr>
        <p:blipFill>
          <a:blip r:embed="rId5">
            <a:alphaModFix/>
          </a:blip>
          <a:stretch>
            <a:fillRect/>
          </a:stretch>
        </p:blipFill>
        <p:spPr>
          <a:xfrm>
            <a:off x="924425" y="2087937"/>
            <a:ext cx="1384925" cy="1384925"/>
          </a:xfrm>
          <a:prstGeom prst="rect">
            <a:avLst/>
          </a:prstGeom>
          <a:noFill/>
          <a:ln>
            <a:noFill/>
          </a:ln>
        </p:spPr>
      </p:pic>
      <p:pic>
        <p:nvPicPr>
          <p:cNvPr id="193" name="Google Shape;193;p33"/>
          <p:cNvPicPr preferRelativeResize="0"/>
          <p:nvPr/>
        </p:nvPicPr>
        <p:blipFill>
          <a:blip r:embed="rId6">
            <a:alphaModFix/>
          </a:blip>
          <a:stretch>
            <a:fillRect/>
          </a:stretch>
        </p:blipFill>
        <p:spPr>
          <a:xfrm>
            <a:off x="5341225" y="2087923"/>
            <a:ext cx="2081171" cy="1384925"/>
          </a:xfrm>
          <a:prstGeom prst="rect">
            <a:avLst/>
          </a:prstGeom>
          <a:noFill/>
          <a:ln>
            <a:noFill/>
          </a:ln>
        </p:spPr>
      </p:pic>
      <p:pic>
        <p:nvPicPr>
          <p:cNvPr id="194" name="Google Shape;194;p33"/>
          <p:cNvPicPr preferRelativeResize="0"/>
          <p:nvPr/>
        </p:nvPicPr>
        <p:blipFill>
          <a:blip r:embed="rId7">
            <a:alphaModFix/>
          </a:blip>
          <a:stretch>
            <a:fillRect/>
          </a:stretch>
        </p:blipFill>
        <p:spPr>
          <a:xfrm>
            <a:off x="5341225" y="3615698"/>
            <a:ext cx="2731704" cy="13658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&amp;&amp; </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When we use the &amp;&amp; operator we are checking if two things are true:</a:t>
            </a:r>
            <a:br>
              <a:rPr lang="en-GB">
                <a:solidFill>
                  <a:schemeClr val="dk1"/>
                </a:solidFill>
              </a:rPr>
            </a:br>
            <a:br>
              <a:rPr lang="en-GB">
                <a:solidFill>
                  <a:schemeClr val="dk1"/>
                </a:solidFill>
              </a:rPr>
            </a:br>
            <a:endParaRPr>
              <a:solidFill>
                <a:schemeClr val="dk1"/>
              </a:solidFill>
            </a:endParaRPr>
          </a:p>
        </p:txBody>
      </p:sp>
      <p:pic>
        <p:nvPicPr>
          <p:cNvPr id="201" name="Google Shape;201;p34"/>
          <p:cNvPicPr preferRelativeResize="0"/>
          <p:nvPr/>
        </p:nvPicPr>
        <p:blipFill>
          <a:blip r:embed="rId3">
            <a:alphaModFix/>
          </a:blip>
          <a:stretch>
            <a:fillRect/>
          </a:stretch>
        </p:blipFill>
        <p:spPr>
          <a:xfrm>
            <a:off x="1998800" y="2091005"/>
            <a:ext cx="5348050" cy="1732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p:txBody>
      </p:sp>
      <p:sp>
        <p:nvSpPr>
          <p:cNvPr id="207" name="Google Shape;20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When we use the || operator we are checking if either one of the conditions are true:</a:t>
            </a:r>
            <a:endParaRPr>
              <a:solidFill>
                <a:schemeClr val="dk1"/>
              </a:solidFill>
            </a:endParaRPr>
          </a:p>
        </p:txBody>
      </p:sp>
      <p:pic>
        <p:nvPicPr>
          <p:cNvPr id="208" name="Google Shape;208;p35"/>
          <p:cNvPicPr preferRelativeResize="0"/>
          <p:nvPr/>
        </p:nvPicPr>
        <p:blipFill>
          <a:blip r:embed="rId3">
            <a:alphaModFix/>
          </a:blip>
          <a:stretch>
            <a:fillRect/>
          </a:stretch>
        </p:blipFill>
        <p:spPr>
          <a:xfrm>
            <a:off x="1904175" y="2301004"/>
            <a:ext cx="4935600" cy="1599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p:txBody>
      </p:sp>
      <p:sp>
        <p:nvSpPr>
          <p:cNvPr id="214" name="Google Shape;21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When we use the ! operator we are reversing the condition:</a:t>
            </a:r>
            <a:br>
              <a:rPr lang="en-GB"/>
            </a:br>
            <a:br>
              <a:rPr lang="en-GB"/>
            </a:br>
            <a:endParaRPr/>
          </a:p>
        </p:txBody>
      </p:sp>
      <p:pic>
        <p:nvPicPr>
          <p:cNvPr id="215" name="Google Shape;215;p36"/>
          <p:cNvPicPr preferRelativeResize="0"/>
          <p:nvPr/>
        </p:nvPicPr>
        <p:blipFill rotWithShape="1">
          <a:blip r:embed="rId3">
            <a:alphaModFix/>
          </a:blip>
          <a:srcRect b="4058" l="0" r="55339" t="0"/>
          <a:stretch/>
        </p:blipFill>
        <p:spPr>
          <a:xfrm>
            <a:off x="3236300" y="2100550"/>
            <a:ext cx="2795025" cy="194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pic>
        <p:nvPicPr>
          <p:cNvPr id="221" name="Google Shape;221;p37"/>
          <p:cNvPicPr preferRelativeResize="0"/>
          <p:nvPr/>
        </p:nvPicPr>
        <p:blipFill>
          <a:blip r:embed="rId3">
            <a:alphaModFix/>
          </a:blip>
          <a:stretch>
            <a:fillRect/>
          </a:stretch>
        </p:blipFill>
        <p:spPr>
          <a:xfrm>
            <a:off x="1955675" y="818225"/>
            <a:ext cx="5316500" cy="3747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9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Truthy </a:t>
            </a:r>
            <a:endParaRPr/>
          </a:p>
        </p:txBody>
      </p:sp>
      <p:sp>
        <p:nvSpPr>
          <p:cNvPr id="227" name="Google Shape;227;p38"/>
          <p:cNvSpPr txBox="1"/>
          <p:nvPr>
            <p:ph idx="1" type="body"/>
          </p:nvPr>
        </p:nvSpPr>
        <p:spPr>
          <a:xfrm>
            <a:off x="311700" y="594100"/>
            <a:ext cx="8520600" cy="424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Let’s see how Javascript handles a situation without a boolean type (true or false).</a:t>
            </a:r>
            <a:br>
              <a:rPr lang="en-GB">
                <a:solidFill>
                  <a:schemeClr val="dk1"/>
                </a:solidFill>
              </a:rPr>
            </a:br>
            <a:br>
              <a:rPr lang="en-GB">
                <a:solidFill>
                  <a:schemeClr val="dk1"/>
                </a:solidFill>
              </a:rPr>
            </a:br>
            <a:r>
              <a:rPr lang="en-GB">
                <a:solidFill>
                  <a:schemeClr val="dk1"/>
                </a:solidFill>
              </a:rPr>
              <a:t>Sometimes, you’ll want to check if a variable exists and you won’t necessarily want it to equal a specific value — you’ll only check to see if the variable has been assigned a value.</a:t>
            </a:r>
            <a:br>
              <a:rPr lang="en-GB"/>
            </a:br>
            <a:br>
              <a:rPr lang="en-GB"/>
            </a:br>
            <a:endParaRPr/>
          </a:p>
        </p:txBody>
      </p:sp>
      <p:pic>
        <p:nvPicPr>
          <p:cNvPr id="228" name="Google Shape;228;p38"/>
          <p:cNvPicPr preferRelativeResize="0"/>
          <p:nvPr/>
        </p:nvPicPr>
        <p:blipFill rotWithShape="1">
          <a:blip r:embed="rId3">
            <a:alphaModFix/>
          </a:blip>
          <a:srcRect b="0" l="0" r="14148" t="0"/>
          <a:stretch/>
        </p:blipFill>
        <p:spPr>
          <a:xfrm>
            <a:off x="400326" y="2476300"/>
            <a:ext cx="4934225" cy="2282750"/>
          </a:xfrm>
          <a:prstGeom prst="rect">
            <a:avLst/>
          </a:prstGeom>
          <a:noFill/>
          <a:ln>
            <a:noFill/>
          </a:ln>
        </p:spPr>
      </p:pic>
      <p:sp>
        <p:nvSpPr>
          <p:cNvPr id="229" name="Google Shape;229;p38"/>
          <p:cNvSpPr txBox="1"/>
          <p:nvPr/>
        </p:nvSpPr>
        <p:spPr>
          <a:xfrm>
            <a:off x="5487275" y="2476300"/>
            <a:ext cx="34209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Roboto"/>
                <a:ea typeface="Roboto"/>
                <a:cs typeface="Roboto"/>
                <a:sym typeface="Roboto"/>
              </a:rPr>
              <a:t>In this case myVariable is truthy. It</a:t>
            </a:r>
            <a:r>
              <a:rPr lang="en-GB" sz="1600">
                <a:solidFill>
                  <a:schemeClr val="dk1"/>
                </a:solidFill>
                <a:latin typeface="Roboto"/>
                <a:ea typeface="Roboto"/>
                <a:cs typeface="Roboto"/>
                <a:sym typeface="Roboto"/>
              </a:rPr>
              <a:t> has a </a:t>
            </a:r>
            <a:r>
              <a:rPr i="1" lang="en-GB" sz="1600">
                <a:solidFill>
                  <a:schemeClr val="dk1"/>
                </a:solidFill>
                <a:latin typeface="Roboto"/>
                <a:ea typeface="Roboto"/>
                <a:cs typeface="Roboto"/>
                <a:sym typeface="Roboto"/>
              </a:rPr>
              <a:t>truthy</a:t>
            </a:r>
            <a:r>
              <a:rPr lang="en-GB" sz="1600">
                <a:solidFill>
                  <a:schemeClr val="dk1"/>
                </a:solidFill>
                <a:latin typeface="Roboto"/>
                <a:ea typeface="Roboto"/>
                <a:cs typeface="Roboto"/>
                <a:sym typeface="Roboto"/>
              </a:rPr>
              <a:t> value; even though the value of myVariable is not explicitly the value true, when used in a boolean or conditional context, it evaluates to true because it has been assigned a non-falsy value -because it exists.</a:t>
            </a:r>
            <a:endParaRPr sz="17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Falsey </a:t>
            </a:r>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What is considered a falsey value?</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0</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Empty strings like " " or '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null which represent when there is no value at all</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undefined which represent when a declared variable lacks a value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NaN, or Not a Number</a:t>
            </a:r>
            <a:endParaRPr>
              <a:solidFill>
                <a:schemeClr val="dk1"/>
              </a:solidFill>
            </a:endParaRPr>
          </a:p>
        </p:txBody>
      </p:sp>
      <p:pic>
        <p:nvPicPr>
          <p:cNvPr id="236" name="Google Shape;236;p39"/>
          <p:cNvPicPr preferRelativeResize="0"/>
          <p:nvPr/>
        </p:nvPicPr>
        <p:blipFill>
          <a:blip r:embed="rId3">
            <a:alphaModFix/>
          </a:blip>
          <a:stretch>
            <a:fillRect/>
          </a:stretch>
        </p:blipFill>
        <p:spPr>
          <a:xfrm>
            <a:off x="858463" y="3422700"/>
            <a:ext cx="4029075" cy="1409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More examples:</a:t>
            </a:r>
            <a:endParaRPr/>
          </a:p>
        </p:txBody>
      </p:sp>
      <p:sp>
        <p:nvSpPr>
          <p:cNvPr id="242" name="Google Shape;24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What will be logged to the console?</a:t>
            </a:r>
            <a:br>
              <a:rPr lang="en-GB"/>
            </a:br>
            <a:endParaRPr/>
          </a:p>
        </p:txBody>
      </p:sp>
      <p:pic>
        <p:nvPicPr>
          <p:cNvPr id="243" name="Google Shape;243;p40"/>
          <p:cNvPicPr preferRelativeResize="0"/>
          <p:nvPr/>
        </p:nvPicPr>
        <p:blipFill>
          <a:blip r:embed="rId3">
            <a:alphaModFix/>
          </a:blip>
          <a:stretch>
            <a:fillRect/>
          </a:stretch>
        </p:blipFill>
        <p:spPr>
          <a:xfrm>
            <a:off x="423850" y="2335075"/>
            <a:ext cx="3695700" cy="1885950"/>
          </a:xfrm>
          <a:prstGeom prst="rect">
            <a:avLst/>
          </a:prstGeom>
          <a:noFill/>
          <a:ln>
            <a:noFill/>
          </a:ln>
        </p:spPr>
      </p:pic>
      <p:pic>
        <p:nvPicPr>
          <p:cNvPr id="244" name="Google Shape;244;p40"/>
          <p:cNvPicPr preferRelativeResize="0"/>
          <p:nvPr/>
        </p:nvPicPr>
        <p:blipFill>
          <a:blip r:embed="rId4">
            <a:alphaModFix/>
          </a:blip>
          <a:stretch>
            <a:fillRect/>
          </a:stretch>
        </p:blipFill>
        <p:spPr>
          <a:xfrm>
            <a:off x="4495625" y="2201175"/>
            <a:ext cx="4191000" cy="188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Truthy/falsey assignment </a:t>
            </a:r>
            <a:endParaRPr/>
          </a:p>
        </p:txBody>
      </p:sp>
      <p:sp>
        <p:nvSpPr>
          <p:cNvPr id="250" name="Google Shape;25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11700" y="266400"/>
            <a:ext cx="8520600" cy="2400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800">
                <a:solidFill>
                  <a:schemeClr val="dk1"/>
                </a:solidFill>
              </a:rPr>
              <a:t>What is a conditional statement?</a:t>
            </a:r>
            <a:br>
              <a:rPr lang="en-GB" sz="1800">
                <a:solidFill>
                  <a:schemeClr val="dk1"/>
                </a:solidFill>
              </a:rPr>
            </a:br>
            <a:br>
              <a:rPr lang="en-GB" sz="1800">
                <a:solidFill>
                  <a:schemeClr val="dk1"/>
                </a:solidFill>
              </a:rPr>
            </a:br>
            <a:r>
              <a:rPr lang="en-GB" sz="1800">
                <a:solidFill>
                  <a:schemeClr val="dk1"/>
                </a:solidFill>
              </a:rPr>
              <a:t>A </a:t>
            </a:r>
            <a:r>
              <a:rPr lang="en-GB" sz="1800" u="sng">
                <a:solidFill>
                  <a:schemeClr val="dk1"/>
                </a:solidFill>
              </a:rPr>
              <a:t>conditional statement</a:t>
            </a:r>
            <a:r>
              <a:rPr lang="en-GB" sz="1800">
                <a:solidFill>
                  <a:schemeClr val="dk1"/>
                </a:solidFill>
              </a:rPr>
              <a:t> in JavaScript is a way to make decisions in your code based on certain conditions. It allows your program to choose different actions depending on whether a condition is </a:t>
            </a:r>
            <a:r>
              <a:rPr lang="en-GB" sz="1800" u="sng">
                <a:solidFill>
                  <a:schemeClr val="dk1"/>
                </a:solidFill>
              </a:rPr>
              <a:t>true or false</a:t>
            </a:r>
            <a:r>
              <a:rPr lang="en-GB" sz="1800">
                <a:solidFill>
                  <a:schemeClr val="dk1"/>
                </a:solidFill>
              </a:rPr>
              <a:t>.</a:t>
            </a:r>
            <a:br>
              <a:rPr lang="en-GB" sz="1800">
                <a:solidFill>
                  <a:schemeClr val="dk1"/>
                </a:solidFill>
              </a:rPr>
            </a:br>
            <a:br>
              <a:rPr lang="en-GB" sz="1800">
                <a:solidFill>
                  <a:schemeClr val="dk1"/>
                </a:solidFill>
              </a:rPr>
            </a:br>
            <a:r>
              <a:rPr lang="en-GB" sz="1800">
                <a:solidFill>
                  <a:schemeClr val="dk1"/>
                </a:solidFill>
              </a:rPr>
              <a:t>Think of it like making decisions in real life:</a:t>
            </a:r>
            <a:endParaRPr sz="18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800"/>
          </a:p>
        </p:txBody>
      </p:sp>
      <p:sp>
        <p:nvSpPr>
          <p:cNvPr id="66" name="Google Shape;66;p15"/>
          <p:cNvSpPr txBox="1"/>
          <p:nvPr/>
        </p:nvSpPr>
        <p:spPr>
          <a:xfrm>
            <a:off x="4828000" y="2906350"/>
            <a:ext cx="4149300" cy="934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GB" sz="1800">
                <a:solidFill>
                  <a:schemeClr val="dk1"/>
                </a:solidFill>
              </a:rPr>
              <a:t>If it is sunny → take sunglasses</a:t>
            </a:r>
            <a:endParaRPr sz="18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sz="1800">
                <a:solidFill>
                  <a:schemeClr val="dk1"/>
                </a:solidFill>
              </a:rPr>
              <a:t>    otherwise → do not take sunglasses</a:t>
            </a:r>
            <a:endParaRPr sz="1800">
              <a:solidFill>
                <a:schemeClr val="lt2"/>
              </a:solidFill>
            </a:endParaRPr>
          </a:p>
        </p:txBody>
      </p:sp>
      <p:sp>
        <p:nvSpPr>
          <p:cNvPr id="67" name="Google Shape;67;p15"/>
          <p:cNvSpPr txBox="1"/>
          <p:nvPr/>
        </p:nvSpPr>
        <p:spPr>
          <a:xfrm>
            <a:off x="311700" y="2906350"/>
            <a:ext cx="4371300" cy="9342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GB" sz="1800">
                <a:solidFill>
                  <a:schemeClr val="dk1"/>
                </a:solidFill>
              </a:rPr>
              <a:t>If it is raining → take an umbrella </a:t>
            </a:r>
            <a:endParaRPr sz="18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sz="1800">
                <a:solidFill>
                  <a:schemeClr val="dk1"/>
                </a:solidFill>
              </a:rPr>
              <a:t>    otherwise → do not take an umbrella</a:t>
            </a:r>
            <a:endParaRPr sz="1800">
              <a:solidFill>
                <a:schemeClr val="lt2"/>
              </a:solidFill>
            </a:endParaRPr>
          </a:p>
        </p:txBody>
      </p:sp>
      <p:sp>
        <p:nvSpPr>
          <p:cNvPr id="68" name="Google Shape;68;p15"/>
          <p:cNvSpPr txBox="1"/>
          <p:nvPr/>
        </p:nvSpPr>
        <p:spPr>
          <a:xfrm>
            <a:off x="363300" y="4445600"/>
            <a:ext cx="6262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800">
                <a:solidFill>
                  <a:schemeClr val="dk1"/>
                </a:solidFill>
              </a:rPr>
              <a:t>* Everyone come up with one more, real life example! </a:t>
            </a:r>
            <a:endParaRPr sz="1800">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Ternary Operator</a:t>
            </a:r>
            <a:endParaRPr/>
          </a:p>
          <a:p>
            <a:pPr indent="0" lvl="0" marL="0" rtl="0" algn="l">
              <a:spcBef>
                <a:spcPts val="0"/>
              </a:spcBef>
              <a:spcAft>
                <a:spcPts val="0"/>
              </a:spcAft>
              <a:buNone/>
            </a:pPr>
            <a:r>
              <a:t/>
            </a:r>
            <a:endParaRPr/>
          </a:p>
        </p:txBody>
      </p:sp>
      <p:sp>
        <p:nvSpPr>
          <p:cNvPr id="256" name="Google Shape;256;p42"/>
          <p:cNvSpPr txBox="1"/>
          <p:nvPr>
            <p:ph idx="1" type="body"/>
          </p:nvPr>
        </p:nvSpPr>
        <p:spPr>
          <a:xfrm>
            <a:off x="311700" y="1209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We can use a ternary operator to simplify an if...else statement</a:t>
            </a:r>
            <a:br>
              <a:rPr lang="en-GB">
                <a:solidFill>
                  <a:schemeClr val="dk1"/>
                </a:solidFill>
              </a:rPr>
            </a:br>
            <a:br>
              <a:rPr lang="en-GB">
                <a:solidFill>
                  <a:schemeClr val="dk1"/>
                </a:solidFill>
              </a:rPr>
            </a:br>
            <a:endParaRPr>
              <a:solidFill>
                <a:schemeClr val="dk1"/>
              </a:solidFill>
            </a:endParaRPr>
          </a:p>
        </p:txBody>
      </p:sp>
      <p:pic>
        <p:nvPicPr>
          <p:cNvPr id="257" name="Google Shape;257;p42"/>
          <p:cNvPicPr preferRelativeResize="0"/>
          <p:nvPr/>
        </p:nvPicPr>
        <p:blipFill>
          <a:blip r:embed="rId3">
            <a:alphaModFix/>
          </a:blip>
          <a:stretch>
            <a:fillRect/>
          </a:stretch>
        </p:blipFill>
        <p:spPr>
          <a:xfrm>
            <a:off x="232000" y="2220100"/>
            <a:ext cx="3604000" cy="1850700"/>
          </a:xfrm>
          <a:prstGeom prst="rect">
            <a:avLst/>
          </a:prstGeom>
          <a:noFill/>
          <a:ln>
            <a:noFill/>
          </a:ln>
        </p:spPr>
      </p:pic>
      <p:pic>
        <p:nvPicPr>
          <p:cNvPr id="258" name="Google Shape;258;p42"/>
          <p:cNvPicPr preferRelativeResize="0"/>
          <p:nvPr/>
        </p:nvPicPr>
        <p:blipFill>
          <a:blip r:embed="rId4">
            <a:alphaModFix/>
          </a:blip>
          <a:stretch>
            <a:fillRect/>
          </a:stretch>
        </p:blipFill>
        <p:spPr>
          <a:xfrm>
            <a:off x="5058639" y="2734025"/>
            <a:ext cx="3988435" cy="572700"/>
          </a:xfrm>
          <a:prstGeom prst="rect">
            <a:avLst/>
          </a:prstGeom>
          <a:noFill/>
          <a:ln>
            <a:noFill/>
          </a:ln>
        </p:spPr>
      </p:pic>
      <p:sp>
        <p:nvSpPr>
          <p:cNvPr id="259" name="Google Shape;259;p42"/>
          <p:cNvSpPr/>
          <p:nvPr/>
        </p:nvSpPr>
        <p:spPr>
          <a:xfrm>
            <a:off x="4084175" y="2993250"/>
            <a:ext cx="649200" cy="19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Ternary operator syntax </a:t>
            </a:r>
            <a:endParaRPr/>
          </a:p>
        </p:txBody>
      </p:sp>
      <p:sp>
        <p:nvSpPr>
          <p:cNvPr id="265" name="Google Shape;265;p43"/>
          <p:cNvSpPr txBox="1"/>
          <p:nvPr/>
        </p:nvSpPr>
        <p:spPr>
          <a:xfrm>
            <a:off x="4857325" y="1437425"/>
            <a:ext cx="3717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GB">
                <a:solidFill>
                  <a:schemeClr val="dk1"/>
                </a:solidFill>
              </a:rPr>
              <a:t>The condition is provided before the ?</a:t>
            </a:r>
            <a:br>
              <a:rPr lang="en-GB">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Two expressions follow the ? and are separated by a colon :</a:t>
            </a:r>
            <a:br>
              <a:rPr lang="en-GB">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If the condition evaluates to true, the first expression executes.</a:t>
            </a:r>
            <a:br>
              <a:rPr lang="en-GB">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If the condition evaluates to false, the second expression executes.</a:t>
            </a:r>
            <a:endParaRPr>
              <a:solidFill>
                <a:schemeClr val="dk1"/>
              </a:solidFill>
            </a:endParaRPr>
          </a:p>
        </p:txBody>
      </p:sp>
      <p:pic>
        <p:nvPicPr>
          <p:cNvPr id="266" name="Google Shape;266;p43"/>
          <p:cNvPicPr preferRelativeResize="0"/>
          <p:nvPr/>
        </p:nvPicPr>
        <p:blipFill>
          <a:blip r:embed="rId3">
            <a:alphaModFix/>
          </a:blip>
          <a:stretch>
            <a:fillRect/>
          </a:stretch>
        </p:blipFill>
        <p:spPr>
          <a:xfrm>
            <a:off x="181375" y="2313625"/>
            <a:ext cx="4927426" cy="305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5342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Examples:</a:t>
            </a:r>
            <a:endParaRPr/>
          </a:p>
        </p:txBody>
      </p:sp>
      <p:pic>
        <p:nvPicPr>
          <p:cNvPr id="272" name="Google Shape;272;p44"/>
          <p:cNvPicPr preferRelativeResize="0"/>
          <p:nvPr/>
        </p:nvPicPr>
        <p:blipFill>
          <a:blip r:embed="rId3">
            <a:alphaModFix/>
          </a:blip>
          <a:stretch>
            <a:fillRect/>
          </a:stretch>
        </p:blipFill>
        <p:spPr>
          <a:xfrm>
            <a:off x="534188" y="1326913"/>
            <a:ext cx="5229225" cy="752475"/>
          </a:xfrm>
          <a:prstGeom prst="rect">
            <a:avLst/>
          </a:prstGeom>
          <a:noFill/>
          <a:ln>
            <a:noFill/>
          </a:ln>
        </p:spPr>
      </p:pic>
      <p:pic>
        <p:nvPicPr>
          <p:cNvPr id="273" name="Google Shape;273;p44"/>
          <p:cNvPicPr preferRelativeResize="0"/>
          <p:nvPr/>
        </p:nvPicPr>
        <p:blipFill>
          <a:blip r:embed="rId4">
            <a:alphaModFix/>
          </a:blip>
          <a:stretch>
            <a:fillRect/>
          </a:stretch>
        </p:blipFill>
        <p:spPr>
          <a:xfrm>
            <a:off x="534200" y="2909513"/>
            <a:ext cx="3971925" cy="800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Make your own ternary operator for:</a:t>
            </a:r>
            <a:endParaRPr/>
          </a:p>
        </p:txBody>
      </p:sp>
      <p:sp>
        <p:nvSpPr>
          <p:cNvPr id="279" name="Google Shape;279;p45"/>
          <p:cNvSpPr txBox="1"/>
          <p:nvPr>
            <p:ph idx="1" type="body"/>
          </p:nvPr>
        </p:nvSpPr>
        <p:spPr>
          <a:xfrm>
            <a:off x="311700" y="1152475"/>
            <a:ext cx="8520600" cy="3931200"/>
          </a:xfrm>
          <a:prstGeom prst="rect">
            <a:avLst/>
          </a:prstGeom>
        </p:spPr>
        <p:txBody>
          <a:bodyPr anchorCtr="0" anchor="t" bIns="91425" lIns="91425" spcFirstLastPara="1" rIns="91425" wrap="square" tIns="91425">
            <a:normAutofit fontScale="70000" lnSpcReduction="20000"/>
          </a:bodyPr>
          <a:lstStyle/>
          <a:p>
            <a:pPr indent="-328421" lvl="0" marL="457200" rtl="0" algn="l">
              <a:spcBef>
                <a:spcPts val="0"/>
              </a:spcBef>
              <a:spcAft>
                <a:spcPts val="0"/>
              </a:spcAft>
              <a:buClr>
                <a:schemeClr val="dk1"/>
              </a:buClr>
              <a:buSzPct val="100000"/>
              <a:buChar char="●"/>
            </a:pPr>
            <a:r>
              <a:rPr lang="en-GB" sz="2245">
                <a:solidFill>
                  <a:schemeClr val="dk1"/>
                </a:solidFill>
              </a:rPr>
              <a:t>Variable: let age = 65        Condition: canRetire</a:t>
            </a:r>
            <a:br>
              <a:rPr lang="en-GB" sz="2245">
                <a:solidFill>
                  <a:schemeClr val="dk1"/>
                </a:solidFill>
              </a:rPr>
            </a:br>
            <a:br>
              <a:rPr lang="en-GB" sz="2245">
                <a:solidFill>
                  <a:schemeClr val="dk1"/>
                </a:solidFill>
              </a:rPr>
            </a:br>
            <a:endParaRPr sz="2245">
              <a:solidFill>
                <a:schemeClr val="dk1"/>
              </a:solidFill>
            </a:endParaRPr>
          </a:p>
          <a:p>
            <a:pPr indent="-328421" lvl="0" marL="457200" rtl="0" algn="l">
              <a:spcBef>
                <a:spcPts val="0"/>
              </a:spcBef>
              <a:spcAft>
                <a:spcPts val="0"/>
              </a:spcAft>
              <a:buClr>
                <a:schemeClr val="dk1"/>
              </a:buClr>
              <a:buSzPct val="100000"/>
              <a:buChar char="●"/>
            </a:pPr>
            <a:r>
              <a:rPr lang="en-GB" sz="2245">
                <a:solidFill>
                  <a:schemeClr val="dk1"/>
                </a:solidFill>
              </a:rPr>
              <a:t>Variable: </a:t>
            </a:r>
            <a:r>
              <a:rPr lang="en-GB" sz="2245">
                <a:solidFill>
                  <a:schemeClr val="dk1"/>
                </a:solidFill>
              </a:rPr>
              <a:t>let profession = doctor     C</a:t>
            </a:r>
            <a:r>
              <a:rPr lang="en-GB" sz="2245">
                <a:solidFill>
                  <a:schemeClr val="dk1"/>
                </a:solidFill>
              </a:rPr>
              <a:t>ondition: canPresribeMedicine</a:t>
            </a:r>
            <a:br>
              <a:rPr lang="en-GB" sz="2245">
                <a:solidFill>
                  <a:schemeClr val="dk1"/>
                </a:solidFill>
              </a:rPr>
            </a:br>
            <a:br>
              <a:rPr lang="en-GB" sz="2245">
                <a:solidFill>
                  <a:schemeClr val="dk1"/>
                </a:solidFill>
              </a:rPr>
            </a:br>
            <a:endParaRPr sz="2245">
              <a:solidFill>
                <a:schemeClr val="dk1"/>
              </a:solidFill>
            </a:endParaRPr>
          </a:p>
          <a:p>
            <a:pPr indent="-328421" lvl="0" marL="457200" rtl="0" algn="l">
              <a:spcBef>
                <a:spcPts val="0"/>
              </a:spcBef>
              <a:spcAft>
                <a:spcPts val="0"/>
              </a:spcAft>
              <a:buClr>
                <a:schemeClr val="dk1"/>
              </a:buClr>
              <a:buSzPct val="100000"/>
              <a:buChar char="●"/>
            </a:pPr>
            <a:r>
              <a:rPr lang="en-GB" sz="2245">
                <a:solidFill>
                  <a:schemeClr val="dk1"/>
                </a:solidFill>
              </a:rPr>
              <a:t>Variable: </a:t>
            </a:r>
            <a:r>
              <a:rPr lang="en-GB" sz="2245">
                <a:solidFill>
                  <a:schemeClr val="dk1"/>
                </a:solidFill>
              </a:rPr>
              <a:t>let time = 21:00     </a:t>
            </a:r>
            <a:r>
              <a:rPr lang="en-GB" sz="2245">
                <a:solidFill>
                  <a:schemeClr val="dk1"/>
                </a:solidFill>
              </a:rPr>
              <a:t>Condition: </a:t>
            </a:r>
            <a:r>
              <a:rPr lang="en-GB" sz="2245">
                <a:solidFill>
                  <a:schemeClr val="dk1"/>
                </a:solidFill>
              </a:rPr>
              <a:t>timeForBreakfast</a:t>
            </a:r>
            <a:br>
              <a:rPr lang="en-GB" sz="2245">
                <a:solidFill>
                  <a:schemeClr val="dk1"/>
                </a:solidFill>
              </a:rPr>
            </a:br>
            <a:br>
              <a:rPr lang="en-GB" sz="2245">
                <a:solidFill>
                  <a:schemeClr val="dk1"/>
                </a:solidFill>
              </a:rPr>
            </a:br>
            <a:endParaRPr sz="2245">
              <a:solidFill>
                <a:schemeClr val="dk1"/>
              </a:solidFill>
            </a:endParaRPr>
          </a:p>
          <a:p>
            <a:pPr indent="-308610" lvl="0" marL="457200" rtl="0" algn="l">
              <a:spcBef>
                <a:spcPts val="0"/>
              </a:spcBef>
              <a:spcAft>
                <a:spcPts val="0"/>
              </a:spcAft>
              <a:buSzPct val="80152"/>
              <a:buChar char="●"/>
            </a:pPr>
            <a:r>
              <a:rPr lang="en-GB" sz="2245">
                <a:solidFill>
                  <a:schemeClr val="dk1"/>
                </a:solidFill>
              </a:rPr>
              <a:t>Your idea</a:t>
            </a:r>
            <a:br>
              <a:rPr lang="en-GB" sz="2245">
                <a:solidFill>
                  <a:schemeClr val="dk1"/>
                </a:solidFill>
              </a:rPr>
            </a:br>
            <a:br>
              <a:rPr lang="en-GB" sz="2245"/>
            </a:br>
            <a:br>
              <a:rPr lang="en-GB"/>
            </a:b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Else if statements</a:t>
            </a:r>
            <a:endParaRPr/>
          </a:p>
        </p:txBody>
      </p:sp>
      <p:sp>
        <p:nvSpPr>
          <p:cNvPr id="285" name="Google Shape;28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We can add more conditions to our if...else with an </a:t>
            </a:r>
            <a:r>
              <a:rPr lang="en-GB" u="sng">
                <a:solidFill>
                  <a:schemeClr val="dk1"/>
                </a:solidFill>
              </a:rPr>
              <a:t>else if</a:t>
            </a:r>
            <a:r>
              <a:rPr lang="en-GB">
                <a:solidFill>
                  <a:schemeClr val="dk1"/>
                </a:solidFill>
              </a:rPr>
              <a:t> statement</a:t>
            </a:r>
            <a:br>
              <a:rPr lang="en-GB">
                <a:solidFill>
                  <a:schemeClr val="dk1"/>
                </a:solidFill>
              </a:rPr>
            </a:br>
            <a:br>
              <a:rPr lang="en-GB">
                <a:solidFill>
                  <a:schemeClr val="dk1"/>
                </a:solidFill>
              </a:rPr>
            </a:br>
            <a:r>
              <a:rPr lang="en-GB">
                <a:solidFill>
                  <a:schemeClr val="dk1"/>
                </a:solidFill>
              </a:rPr>
              <a:t>The else if statement allows for more than two possible outcomes. You can add as many else if statements as you’d like, to make more complex conditionals</a:t>
            </a:r>
            <a:br>
              <a:rPr lang="en-GB">
                <a:solidFill>
                  <a:schemeClr val="dk1"/>
                </a:solidFill>
              </a:rPr>
            </a:br>
            <a:br>
              <a:rPr lang="en-GB">
                <a:solidFill>
                  <a:schemeClr val="dk1"/>
                </a:solidFill>
              </a:rPr>
            </a:br>
            <a:br>
              <a:rPr lang="en-GB">
                <a:solidFill>
                  <a:schemeClr val="dk1"/>
                </a:solidFill>
              </a:rPr>
            </a:b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Else if syntax</a:t>
            </a:r>
            <a:endParaRPr/>
          </a:p>
        </p:txBody>
      </p:sp>
      <p:pic>
        <p:nvPicPr>
          <p:cNvPr id="291" name="Google Shape;291;p47"/>
          <p:cNvPicPr preferRelativeResize="0"/>
          <p:nvPr/>
        </p:nvPicPr>
        <p:blipFill>
          <a:blip r:embed="rId3">
            <a:alphaModFix/>
          </a:blip>
          <a:stretch>
            <a:fillRect/>
          </a:stretch>
        </p:blipFill>
        <p:spPr>
          <a:xfrm>
            <a:off x="311688" y="1189525"/>
            <a:ext cx="5686425" cy="1714500"/>
          </a:xfrm>
          <a:prstGeom prst="rect">
            <a:avLst/>
          </a:prstGeom>
          <a:noFill/>
          <a:ln>
            <a:noFill/>
          </a:ln>
        </p:spPr>
      </p:pic>
      <p:sp>
        <p:nvSpPr>
          <p:cNvPr id="292" name="Google Shape;292;p47"/>
          <p:cNvSpPr txBox="1"/>
          <p:nvPr/>
        </p:nvSpPr>
        <p:spPr>
          <a:xfrm>
            <a:off x="311700" y="3075825"/>
            <a:ext cx="8691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Roboto Mono"/>
                <a:ea typeface="Roboto Mono"/>
                <a:cs typeface="Roboto Mono"/>
                <a:sym typeface="Roboto Mono"/>
              </a:rPr>
              <a:t>if</a:t>
            </a:r>
            <a:r>
              <a:rPr lang="en-GB" sz="1800">
                <a:solidFill>
                  <a:schemeClr val="dk1"/>
                </a:solidFill>
              </a:rPr>
              <a:t>: This checks the first condition (</a:t>
            </a:r>
            <a:r>
              <a:rPr lang="en-GB" sz="1800">
                <a:solidFill>
                  <a:schemeClr val="dk1"/>
                </a:solidFill>
                <a:latin typeface="Roboto Mono"/>
                <a:ea typeface="Roboto Mono"/>
                <a:cs typeface="Roboto Mono"/>
                <a:sym typeface="Roboto Mono"/>
              </a:rPr>
              <a:t>condition1</a:t>
            </a:r>
            <a:r>
              <a:rPr lang="en-GB" sz="1800">
                <a:solidFill>
                  <a:schemeClr val="dk1"/>
                </a:solidFill>
              </a:rPr>
              <a:t>). If it's true, the code inside its block runs.</a:t>
            </a:r>
            <a:endParaRPr sz="1800">
              <a:solidFill>
                <a:schemeClr val="dk1"/>
              </a:solidFill>
            </a:endParaRPr>
          </a:p>
          <a:p>
            <a:pPr indent="0" lvl="0" marL="0" rtl="0" algn="l">
              <a:spcBef>
                <a:spcPts val="0"/>
              </a:spcBef>
              <a:spcAft>
                <a:spcPts val="0"/>
              </a:spcAft>
              <a:buNone/>
            </a:pPr>
            <a:r>
              <a:rPr b="1" lang="en-GB" sz="1800">
                <a:solidFill>
                  <a:schemeClr val="dk1"/>
                </a:solidFill>
                <a:latin typeface="Roboto Mono"/>
                <a:ea typeface="Roboto Mono"/>
                <a:cs typeface="Roboto Mono"/>
                <a:sym typeface="Roboto Mono"/>
              </a:rPr>
              <a:t>else if</a:t>
            </a:r>
            <a:r>
              <a:rPr lang="en-GB" sz="1800">
                <a:solidFill>
                  <a:schemeClr val="dk1"/>
                </a:solidFill>
              </a:rPr>
              <a:t>: This checks another condition (</a:t>
            </a:r>
            <a:r>
              <a:rPr lang="en-GB" sz="1800">
                <a:solidFill>
                  <a:schemeClr val="dk1"/>
                </a:solidFill>
                <a:latin typeface="Roboto Mono"/>
                <a:ea typeface="Roboto Mono"/>
                <a:cs typeface="Roboto Mono"/>
                <a:sym typeface="Roboto Mono"/>
              </a:rPr>
              <a:t>condition2</a:t>
            </a:r>
            <a:r>
              <a:rPr lang="en-GB" sz="1800">
                <a:solidFill>
                  <a:schemeClr val="dk1"/>
                </a:solidFill>
              </a:rPr>
              <a:t>) only if the first condition was false. If it's true, that block of code runs.</a:t>
            </a:r>
            <a:endParaRPr sz="1800">
              <a:solidFill>
                <a:schemeClr val="dk1"/>
              </a:solidFill>
            </a:endParaRPr>
          </a:p>
          <a:p>
            <a:pPr indent="0" lvl="0" marL="0" rtl="0" algn="l">
              <a:spcBef>
                <a:spcPts val="0"/>
              </a:spcBef>
              <a:spcAft>
                <a:spcPts val="0"/>
              </a:spcAft>
              <a:buNone/>
            </a:pPr>
            <a:r>
              <a:rPr b="1" lang="en-GB" sz="1800">
                <a:solidFill>
                  <a:schemeClr val="dk1"/>
                </a:solidFill>
                <a:latin typeface="Roboto Mono"/>
                <a:ea typeface="Roboto Mono"/>
                <a:cs typeface="Roboto Mono"/>
                <a:sym typeface="Roboto Mono"/>
              </a:rPr>
              <a:t>else</a:t>
            </a:r>
            <a:r>
              <a:rPr lang="en-GB" sz="1800">
                <a:solidFill>
                  <a:schemeClr val="dk1"/>
                </a:solidFill>
              </a:rPr>
              <a:t>: This runs if neither of the previous conditions were true.</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pic>
        <p:nvPicPr>
          <p:cNvPr id="298" name="Google Shape;298;p48"/>
          <p:cNvPicPr preferRelativeResize="0"/>
          <p:nvPr/>
        </p:nvPicPr>
        <p:blipFill>
          <a:blip r:embed="rId3">
            <a:alphaModFix/>
          </a:blip>
          <a:stretch>
            <a:fillRect/>
          </a:stretch>
        </p:blipFill>
        <p:spPr>
          <a:xfrm>
            <a:off x="311700" y="1103300"/>
            <a:ext cx="4419600" cy="3439143"/>
          </a:xfrm>
          <a:prstGeom prst="rect">
            <a:avLst/>
          </a:prstGeom>
          <a:noFill/>
          <a:ln>
            <a:noFill/>
          </a:ln>
        </p:spPr>
      </p:pic>
      <p:pic>
        <p:nvPicPr>
          <p:cNvPr id="299" name="Google Shape;299;p48"/>
          <p:cNvPicPr preferRelativeResize="0"/>
          <p:nvPr/>
        </p:nvPicPr>
        <p:blipFill>
          <a:blip r:embed="rId4">
            <a:alphaModFix/>
          </a:blip>
          <a:stretch>
            <a:fillRect/>
          </a:stretch>
        </p:blipFill>
        <p:spPr>
          <a:xfrm>
            <a:off x="5399125" y="1426220"/>
            <a:ext cx="3309075" cy="25749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Make your own if else statements</a:t>
            </a:r>
            <a:endParaRPr/>
          </a:p>
        </p:txBody>
      </p:sp>
      <p:sp>
        <p:nvSpPr>
          <p:cNvPr id="305" name="Google Shape;30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Set the value of your variable and then make an else if statement </a:t>
            </a:r>
            <a:br>
              <a:rPr lang="en-GB">
                <a:solidFill>
                  <a:schemeClr val="dk1"/>
                </a:solidFill>
              </a:rPr>
            </a:br>
            <a:r>
              <a:rPr lang="en-GB">
                <a:solidFill>
                  <a:schemeClr val="dk1"/>
                </a:solidFill>
              </a:rPr>
              <a:t>                                                  </a:t>
            </a:r>
            <a:br>
              <a:rPr lang="en-GB">
                <a:solidFill>
                  <a:schemeClr val="dk1"/>
                </a:solidFill>
              </a:rPr>
            </a:b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Temperature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Age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Time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Your own idea</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else if statement </a:t>
            </a:r>
            <a:endParaRPr/>
          </a:p>
        </p:txBody>
      </p:sp>
      <p:sp>
        <p:nvSpPr>
          <p:cNvPr id="311" name="Google Shape;311;p50"/>
          <p:cNvSpPr txBox="1"/>
          <p:nvPr>
            <p:ph idx="1" type="body"/>
          </p:nvPr>
        </p:nvSpPr>
        <p:spPr>
          <a:xfrm>
            <a:off x="3944650" y="1458400"/>
            <a:ext cx="49464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445">
                <a:solidFill>
                  <a:schemeClr val="dk1"/>
                </a:solidFill>
              </a:rPr>
              <a:t>If (rating &gt;= 4) {</a:t>
            </a:r>
            <a:endParaRPr sz="1445">
              <a:solidFill>
                <a:schemeClr val="dk1"/>
              </a:solidFill>
            </a:endParaRPr>
          </a:p>
          <a:p>
            <a:pPr indent="0" lvl="0" marL="457200" rtl="0" algn="l">
              <a:spcBef>
                <a:spcPts val="1200"/>
              </a:spcBef>
              <a:spcAft>
                <a:spcPts val="0"/>
              </a:spcAft>
              <a:buNone/>
            </a:pPr>
            <a:r>
              <a:rPr lang="en-GB" sz="1445">
                <a:solidFill>
                  <a:schemeClr val="dk1"/>
                </a:solidFill>
              </a:rPr>
              <a:t>console.log(“Excellent movie”)</a:t>
            </a:r>
            <a:endParaRPr sz="1445">
              <a:solidFill>
                <a:schemeClr val="dk1"/>
              </a:solidFill>
            </a:endParaRPr>
          </a:p>
          <a:p>
            <a:pPr indent="0" lvl="0" marL="457200" rtl="0" algn="l">
              <a:spcBef>
                <a:spcPts val="1200"/>
              </a:spcBef>
              <a:spcAft>
                <a:spcPts val="0"/>
              </a:spcAft>
              <a:buNone/>
            </a:pPr>
            <a:r>
              <a:rPr lang="en-GB" sz="1445">
                <a:solidFill>
                  <a:schemeClr val="dk1"/>
                </a:solidFill>
              </a:rPr>
              <a:t>}else if (rating === 3) {</a:t>
            </a:r>
            <a:endParaRPr sz="1445">
              <a:solidFill>
                <a:schemeClr val="dk1"/>
              </a:solidFill>
            </a:endParaRPr>
          </a:p>
          <a:p>
            <a:pPr indent="0" lvl="0" marL="457200" rtl="0" algn="l">
              <a:spcBef>
                <a:spcPts val="1200"/>
              </a:spcBef>
              <a:spcAft>
                <a:spcPts val="0"/>
              </a:spcAft>
              <a:buNone/>
            </a:pPr>
            <a:r>
              <a:rPr lang="en-GB" sz="1445">
                <a:solidFill>
                  <a:schemeClr val="dk1"/>
                </a:solidFill>
              </a:rPr>
              <a:t>    console.log("Good movie!");</a:t>
            </a:r>
            <a:br>
              <a:rPr lang="en-GB" sz="1445">
                <a:solidFill>
                  <a:schemeClr val="dk1"/>
                </a:solidFill>
              </a:rPr>
            </a:br>
            <a:r>
              <a:rPr lang="en-GB" sz="1445">
                <a:solidFill>
                  <a:schemeClr val="dk1"/>
                </a:solidFill>
              </a:rPr>
              <a:t>} else {</a:t>
            </a:r>
            <a:endParaRPr sz="1445">
              <a:solidFill>
                <a:schemeClr val="dk1"/>
              </a:solidFill>
            </a:endParaRPr>
          </a:p>
          <a:p>
            <a:pPr indent="0" lvl="0" marL="457200" rtl="0" algn="l">
              <a:spcBef>
                <a:spcPts val="1200"/>
              </a:spcBef>
              <a:spcAft>
                <a:spcPts val="0"/>
              </a:spcAft>
              <a:buNone/>
            </a:pPr>
            <a:r>
              <a:rPr lang="en-GB" sz="1445">
                <a:solidFill>
                  <a:schemeClr val="dk1"/>
                </a:solidFill>
              </a:rPr>
              <a:t>console.log(“Bad movie”)</a:t>
            </a:r>
            <a:br>
              <a:rPr lang="en-GB" sz="1445">
                <a:solidFill>
                  <a:schemeClr val="dk1"/>
                </a:solidFill>
              </a:rPr>
            </a:br>
            <a:r>
              <a:rPr lang="en-GB" sz="1445">
                <a:solidFill>
                  <a:schemeClr val="dk1"/>
                </a:solidFill>
              </a:rPr>
              <a:t>}</a:t>
            </a:r>
            <a:endParaRPr sz="1400">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312" name="Google Shape;312;p50"/>
          <p:cNvSpPr txBox="1"/>
          <p:nvPr/>
        </p:nvSpPr>
        <p:spPr>
          <a:xfrm>
            <a:off x="1095650" y="1540200"/>
            <a:ext cx="3000000" cy="300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1800">
                <a:solidFill>
                  <a:schemeClr val="dk1"/>
                </a:solidFill>
              </a:rPr>
              <a:t> Ex. rating</a:t>
            </a:r>
            <a:br>
              <a:rPr lang="en-GB" sz="1800">
                <a:solidFill>
                  <a:schemeClr val="dk1"/>
                </a:solidFill>
              </a:rPr>
            </a:br>
            <a:r>
              <a:rPr lang="en-GB" sz="1800">
                <a:solidFill>
                  <a:schemeClr val="dk1"/>
                </a:solidFill>
              </a:rPr>
              <a:t>                                                     let rating = 4</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1019175" y="28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Switch Statements</a:t>
            </a:r>
            <a:endParaRPr/>
          </a:p>
        </p:txBody>
      </p:sp>
      <p:sp>
        <p:nvSpPr>
          <p:cNvPr id="318" name="Google Shape;318;p51"/>
          <p:cNvSpPr txBox="1"/>
          <p:nvPr>
            <p:ph idx="1" type="body"/>
          </p:nvPr>
        </p:nvSpPr>
        <p:spPr>
          <a:xfrm>
            <a:off x="1019175" y="1133350"/>
            <a:ext cx="2852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solidFill>
                  <a:schemeClr val="dk1"/>
                </a:solidFill>
              </a:rPr>
              <a:t>A switch statement in JavaScript is a decision-making tool that helps your code choose what to do based on different cases. It tells your code, “If you see this value, do this; if you see that value, do something else.”</a:t>
            </a:r>
            <a:br>
              <a:rPr lang="en-GB"/>
            </a:br>
            <a:br>
              <a:rPr lang="en-GB"/>
            </a:br>
            <a:endParaRPr/>
          </a:p>
        </p:txBody>
      </p:sp>
      <p:pic>
        <p:nvPicPr>
          <p:cNvPr id="319" name="Google Shape;319;p51"/>
          <p:cNvPicPr preferRelativeResize="0"/>
          <p:nvPr/>
        </p:nvPicPr>
        <p:blipFill>
          <a:blip r:embed="rId3">
            <a:alphaModFix/>
          </a:blip>
          <a:stretch>
            <a:fillRect/>
          </a:stretch>
        </p:blipFill>
        <p:spPr>
          <a:xfrm>
            <a:off x="4812955" y="207425"/>
            <a:ext cx="2518168" cy="472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634330" y="0"/>
            <a:ext cx="5875341" cy="514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Switch Statement syntax </a:t>
            </a:r>
            <a:endParaRPr/>
          </a:p>
        </p:txBody>
      </p:sp>
      <p:sp>
        <p:nvSpPr>
          <p:cNvPr id="325" name="Google Shape;325;p52"/>
          <p:cNvSpPr txBox="1"/>
          <p:nvPr>
            <p:ph idx="1" type="body"/>
          </p:nvPr>
        </p:nvSpPr>
        <p:spPr>
          <a:xfrm>
            <a:off x="311700" y="1152475"/>
            <a:ext cx="35985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GB" sz="1150">
                <a:solidFill>
                  <a:schemeClr val="dk1"/>
                </a:solidFill>
              </a:rPr>
              <a:t>switch(expression): The expression is what you want to evaluate or check. It could be a variable, a function call, or any value.</a:t>
            </a:r>
            <a:endParaRPr sz="1150">
              <a:solidFill>
                <a:schemeClr val="dk1"/>
              </a:solidFill>
            </a:endParaRPr>
          </a:p>
          <a:p>
            <a:pPr indent="0" lvl="0" marL="0" rtl="0" algn="l">
              <a:lnSpc>
                <a:spcPct val="105000"/>
              </a:lnSpc>
              <a:spcBef>
                <a:spcPts val="1200"/>
              </a:spcBef>
              <a:spcAft>
                <a:spcPts val="0"/>
              </a:spcAft>
              <a:buSzPts val="275"/>
              <a:buNone/>
            </a:pPr>
            <a:r>
              <a:rPr lang="en-GB" sz="1150">
                <a:solidFill>
                  <a:schemeClr val="dk1"/>
                </a:solidFill>
              </a:rPr>
              <a:t>case value: Each case represents a possible value that expression might equal. If expression matches value, the code following that case will run.</a:t>
            </a:r>
            <a:endParaRPr sz="1150">
              <a:solidFill>
                <a:schemeClr val="dk1"/>
              </a:solidFill>
            </a:endParaRPr>
          </a:p>
          <a:p>
            <a:pPr indent="0" lvl="0" marL="0" rtl="0" algn="l">
              <a:lnSpc>
                <a:spcPct val="105000"/>
              </a:lnSpc>
              <a:spcBef>
                <a:spcPts val="1200"/>
              </a:spcBef>
              <a:spcAft>
                <a:spcPts val="0"/>
              </a:spcAft>
              <a:buSzPts val="275"/>
              <a:buNone/>
            </a:pPr>
            <a:r>
              <a:rPr lang="en-GB" sz="1150">
                <a:solidFill>
                  <a:schemeClr val="dk1"/>
                </a:solidFill>
              </a:rPr>
              <a:t>Break;</a:t>
            </a:r>
            <a:br>
              <a:rPr lang="en-GB" sz="1150">
                <a:solidFill>
                  <a:schemeClr val="dk1"/>
                </a:solidFill>
              </a:rPr>
            </a:br>
            <a:r>
              <a:rPr lang="en-GB" sz="1150">
                <a:solidFill>
                  <a:schemeClr val="dk1"/>
                </a:solidFill>
              </a:rPr>
              <a:t> The break statement stops the switch from checking any more cases. Without break, the code would continue to run into the next case, which is usually not what you want.</a:t>
            </a:r>
            <a:endParaRPr sz="1150">
              <a:solidFill>
                <a:schemeClr val="dk1"/>
              </a:solidFill>
            </a:endParaRPr>
          </a:p>
          <a:p>
            <a:pPr indent="0" lvl="0" marL="0" rtl="0" algn="l">
              <a:lnSpc>
                <a:spcPct val="105000"/>
              </a:lnSpc>
              <a:spcBef>
                <a:spcPts val="1200"/>
              </a:spcBef>
              <a:spcAft>
                <a:spcPts val="1200"/>
              </a:spcAft>
              <a:buSzPts val="275"/>
              <a:buNone/>
            </a:pPr>
            <a:r>
              <a:rPr lang="en-GB" sz="1150">
                <a:solidFill>
                  <a:schemeClr val="dk1"/>
                </a:solidFill>
              </a:rPr>
              <a:t>default: (optional): The default case runs if none of the above cases match. It's like the "else" in an if-else statement.</a:t>
            </a:r>
            <a:endParaRPr sz="1150">
              <a:solidFill>
                <a:schemeClr val="dk1"/>
              </a:solidFill>
            </a:endParaRPr>
          </a:p>
        </p:txBody>
      </p:sp>
      <p:pic>
        <p:nvPicPr>
          <p:cNvPr id="326" name="Google Shape;326;p52"/>
          <p:cNvPicPr preferRelativeResize="0"/>
          <p:nvPr/>
        </p:nvPicPr>
        <p:blipFill>
          <a:blip r:embed="rId3">
            <a:alphaModFix/>
          </a:blip>
          <a:stretch>
            <a:fillRect/>
          </a:stretch>
        </p:blipFill>
        <p:spPr>
          <a:xfrm>
            <a:off x="4277750" y="1242026"/>
            <a:ext cx="4866249" cy="265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of a switch statement </a:t>
            </a:r>
            <a:endParaRPr/>
          </a:p>
        </p:txBody>
      </p:sp>
      <p:sp>
        <p:nvSpPr>
          <p:cNvPr id="332" name="Google Shape;332;p53"/>
          <p:cNvSpPr txBox="1"/>
          <p:nvPr>
            <p:ph idx="1" type="body"/>
          </p:nvPr>
        </p:nvSpPr>
        <p:spPr>
          <a:xfrm>
            <a:off x="5086150" y="1152475"/>
            <a:ext cx="37461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t>Steps: </a:t>
            </a:r>
            <a:br>
              <a:rPr lang="en-GB"/>
            </a:br>
            <a:r>
              <a:rPr lang="en-GB"/>
              <a:t>   1. switch (fruit): The switch statement checks the value of fruit.</a:t>
            </a:r>
            <a:endParaRPr/>
          </a:p>
          <a:p>
            <a:pPr indent="0" lvl="0" marL="0" rtl="0" algn="l">
              <a:spcBef>
                <a:spcPts val="1200"/>
              </a:spcBef>
              <a:spcAft>
                <a:spcPts val="0"/>
              </a:spcAft>
              <a:buNone/>
            </a:pPr>
            <a:r>
              <a:rPr lang="en-GB"/>
              <a:t>    2. </a:t>
            </a:r>
            <a:r>
              <a:rPr lang="en-GB"/>
              <a:t>case 'apple':: If fruit is 'apple', the code following this line will run.</a:t>
            </a:r>
            <a:endParaRPr/>
          </a:p>
          <a:p>
            <a:pPr indent="0" lvl="0" marL="0" rtl="0" algn="l">
              <a:spcBef>
                <a:spcPts val="1200"/>
              </a:spcBef>
              <a:spcAft>
                <a:spcPts val="0"/>
              </a:spcAft>
              <a:buNone/>
            </a:pPr>
            <a:r>
              <a:rPr lang="en-GB"/>
              <a:t>    3. break;: This tells the switch to stop checking other cases once it finds a match.</a:t>
            </a:r>
            <a:endParaRPr/>
          </a:p>
          <a:p>
            <a:pPr indent="0" lvl="0" marL="0" rtl="0" algn="l">
              <a:spcBef>
                <a:spcPts val="1200"/>
              </a:spcBef>
              <a:spcAft>
                <a:spcPts val="0"/>
              </a:spcAft>
              <a:buNone/>
            </a:pPr>
            <a:r>
              <a:rPr lang="en-GB"/>
              <a:t>    4. default:: If none of the case values match, the code in default runs.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What do you think will log to the console?</a:t>
            </a:r>
            <a:endParaRPr/>
          </a:p>
        </p:txBody>
      </p:sp>
      <p:pic>
        <p:nvPicPr>
          <p:cNvPr id="333" name="Google Shape;333;p53"/>
          <p:cNvPicPr preferRelativeResize="0"/>
          <p:nvPr/>
        </p:nvPicPr>
        <p:blipFill>
          <a:blip r:embed="rId3">
            <a:alphaModFix/>
          </a:blip>
          <a:stretch>
            <a:fillRect/>
          </a:stretch>
        </p:blipFill>
        <p:spPr>
          <a:xfrm>
            <a:off x="514400" y="1256348"/>
            <a:ext cx="4234850" cy="2978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Switch Statement practice </a:t>
            </a:r>
            <a:endParaRPr/>
          </a:p>
        </p:txBody>
      </p:sp>
      <p:sp>
        <p:nvSpPr>
          <p:cNvPr id="339" name="Google Shape;339;p54"/>
          <p:cNvSpPr txBox="1"/>
          <p:nvPr>
            <p:ph idx="1" type="body"/>
          </p:nvPr>
        </p:nvSpPr>
        <p:spPr>
          <a:xfrm>
            <a:off x="311700" y="1152475"/>
            <a:ext cx="365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Create a  switch statement that logs to the console what you will eat at different times of the day: morning, afternoon, and night. </a:t>
            </a:r>
            <a:br>
              <a:rPr lang="en-GB">
                <a:solidFill>
                  <a:schemeClr val="dk1"/>
                </a:solidFill>
              </a:rPr>
            </a:br>
            <a:br>
              <a:rPr lang="en-GB">
                <a:solidFill>
                  <a:schemeClr val="dk1"/>
                </a:solidFill>
              </a:rPr>
            </a:br>
            <a:r>
              <a:rPr lang="en-GB">
                <a:solidFill>
                  <a:schemeClr val="dk1"/>
                </a:solidFill>
              </a:rPr>
              <a:t>let timeOfDay =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340" name="Google Shape;340;p54"/>
          <p:cNvPicPr preferRelativeResize="0"/>
          <p:nvPr/>
        </p:nvPicPr>
        <p:blipFill>
          <a:blip r:embed="rId3">
            <a:alphaModFix/>
          </a:blip>
          <a:stretch>
            <a:fillRect/>
          </a:stretch>
        </p:blipFill>
        <p:spPr>
          <a:xfrm>
            <a:off x="4071225" y="1909426"/>
            <a:ext cx="4866249" cy="2659450"/>
          </a:xfrm>
          <a:prstGeom prst="rect">
            <a:avLst/>
          </a:prstGeom>
          <a:noFill/>
          <a:ln>
            <a:noFill/>
          </a:ln>
        </p:spPr>
      </p:pic>
      <p:sp>
        <p:nvSpPr>
          <p:cNvPr id="341" name="Google Shape;341;p54"/>
          <p:cNvSpPr txBox="1"/>
          <p:nvPr/>
        </p:nvSpPr>
        <p:spPr>
          <a:xfrm>
            <a:off x="4168350" y="1261975"/>
            <a:ext cx="4177800" cy="401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800">
                <a:solidFill>
                  <a:schemeClr val="lt2"/>
                </a:solidFill>
              </a:rPr>
              <a:t>Syntax:</a:t>
            </a:r>
            <a:endParaRPr sz="1800">
              <a:solidFill>
                <a:schemeClr val="lt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Larger combined conditional assignment</a:t>
            </a:r>
            <a:endParaRPr/>
          </a:p>
        </p:txBody>
      </p:sp>
      <p:sp>
        <p:nvSpPr>
          <p:cNvPr id="347" name="Google Shape;347;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416525"/>
            <a:ext cx="8520600" cy="1518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2505">
                <a:solidFill>
                  <a:schemeClr val="dk1"/>
                </a:solidFill>
              </a:rPr>
              <a:t>“ if “ Statement</a:t>
            </a:r>
            <a:endParaRPr sz="2505">
              <a:solidFill>
                <a:schemeClr val="dk1"/>
              </a:solidFill>
            </a:endParaRPr>
          </a:p>
          <a:p>
            <a:pPr indent="0" lvl="0" marL="0" rtl="0" algn="l">
              <a:spcBef>
                <a:spcPts val="1200"/>
              </a:spcBef>
              <a:spcAft>
                <a:spcPts val="0"/>
              </a:spcAft>
              <a:buClr>
                <a:schemeClr val="dk1"/>
              </a:buClr>
              <a:buSzPts val="1100"/>
              <a:buFont typeface="Arial"/>
              <a:buNone/>
            </a:pPr>
            <a:r>
              <a:rPr lang="en-GB" sz="1500">
                <a:solidFill>
                  <a:schemeClr val="dk1"/>
                </a:solidFill>
              </a:rPr>
              <a:t>The if statement is the most basic form of a conditional statement. It checks if a condition is</a:t>
            </a:r>
            <a:endParaRPr sz="1500">
              <a:solidFill>
                <a:schemeClr val="dk1"/>
              </a:solidFill>
            </a:endParaRPr>
          </a:p>
          <a:p>
            <a:pPr indent="0" lvl="0" marL="0" rtl="0" algn="l">
              <a:spcBef>
                <a:spcPts val="1200"/>
              </a:spcBef>
              <a:spcAft>
                <a:spcPts val="1200"/>
              </a:spcAft>
              <a:buNone/>
            </a:pPr>
            <a:r>
              <a:rPr lang="en-GB" sz="1500">
                <a:solidFill>
                  <a:schemeClr val="dk1"/>
                </a:solidFill>
              </a:rPr>
              <a:t>true, and if it is, it runs a block of code. This means if something is true, it does something specific.</a:t>
            </a:r>
            <a:endParaRPr sz="1500">
              <a:solidFill>
                <a:schemeClr val="dk1"/>
              </a:solidFill>
            </a:endParaRPr>
          </a:p>
        </p:txBody>
      </p:sp>
      <p:sp>
        <p:nvSpPr>
          <p:cNvPr id="79" name="Google Shape;79;p17"/>
          <p:cNvSpPr txBox="1"/>
          <p:nvPr/>
        </p:nvSpPr>
        <p:spPr>
          <a:xfrm>
            <a:off x="782175" y="3126275"/>
            <a:ext cx="2200800" cy="1112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AutoNum type="arabicPeriod"/>
            </a:pPr>
            <a:r>
              <a:rPr lang="en-GB" sz="1500">
                <a:solidFill>
                  <a:schemeClr val="dk1"/>
                </a:solidFill>
              </a:rPr>
              <a:t>If</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GB" sz="1500">
                <a:solidFill>
                  <a:schemeClr val="dk1"/>
                </a:solidFill>
              </a:rPr>
              <a:t>(condition)</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GB" sz="1500">
                <a:solidFill>
                  <a:schemeClr val="dk1"/>
                </a:solidFill>
              </a:rPr>
              <a:t>{code block}</a:t>
            </a:r>
            <a:endParaRPr sz="1500">
              <a:solidFill>
                <a:schemeClr val="dk1"/>
              </a:solidFill>
            </a:endParaRPr>
          </a:p>
        </p:txBody>
      </p:sp>
      <p:sp>
        <p:nvSpPr>
          <p:cNvPr id="80" name="Google Shape;80;p17"/>
          <p:cNvSpPr txBox="1"/>
          <p:nvPr/>
        </p:nvSpPr>
        <p:spPr>
          <a:xfrm>
            <a:off x="1124325" y="1934825"/>
            <a:ext cx="1571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GB" sz="1300">
                <a:solidFill>
                  <a:schemeClr val="dk1"/>
                </a:solidFill>
              </a:rPr>
              <a:t>basic syntax:</a:t>
            </a:r>
            <a:endParaRPr sz="1300">
              <a:solidFill>
                <a:schemeClr val="dk1"/>
              </a:solidFill>
            </a:endParaRPr>
          </a:p>
        </p:txBody>
      </p:sp>
      <p:pic>
        <p:nvPicPr>
          <p:cNvPr id="81" name="Google Shape;81;p17"/>
          <p:cNvPicPr preferRelativeResize="0"/>
          <p:nvPr/>
        </p:nvPicPr>
        <p:blipFill>
          <a:blip r:embed="rId3">
            <a:alphaModFix/>
          </a:blip>
          <a:stretch>
            <a:fillRect/>
          </a:stretch>
        </p:blipFill>
        <p:spPr>
          <a:xfrm>
            <a:off x="2759175" y="2013775"/>
            <a:ext cx="3348150" cy="748928"/>
          </a:xfrm>
          <a:prstGeom prst="rect">
            <a:avLst/>
          </a:prstGeom>
          <a:noFill/>
          <a:ln>
            <a:noFill/>
          </a:ln>
        </p:spPr>
      </p:pic>
      <p:sp>
        <p:nvSpPr>
          <p:cNvPr id="82" name="Google Shape;82;p17"/>
          <p:cNvSpPr txBox="1"/>
          <p:nvPr/>
        </p:nvSpPr>
        <p:spPr>
          <a:xfrm>
            <a:off x="4378650" y="3126275"/>
            <a:ext cx="46368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500">
                <a:solidFill>
                  <a:schemeClr val="dk1"/>
                </a:solidFill>
              </a:rPr>
              <a:t>The condition goes inside the ( ). It is either true or false. If the condition is true, the code inside the curly braces {} runs, or ‘executes’. If the condition evaluates to false, the block won’t execute.</a:t>
            </a:r>
            <a:endParaRPr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If statement example</a:t>
            </a:r>
            <a:endParaRPr/>
          </a:p>
        </p:txBody>
      </p:sp>
      <p:pic>
        <p:nvPicPr>
          <p:cNvPr id="88" name="Google Shape;88;p18"/>
          <p:cNvPicPr preferRelativeResize="0"/>
          <p:nvPr/>
        </p:nvPicPr>
        <p:blipFill>
          <a:blip r:embed="rId3">
            <a:alphaModFix/>
          </a:blip>
          <a:stretch>
            <a:fillRect/>
          </a:stretch>
        </p:blipFill>
        <p:spPr>
          <a:xfrm>
            <a:off x="880725" y="1914675"/>
            <a:ext cx="8673975" cy="174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More examples:  </a:t>
            </a:r>
            <a:endParaRPr/>
          </a:p>
        </p:txBody>
      </p:sp>
      <p:sp>
        <p:nvSpPr>
          <p:cNvPr id="94" name="Google Shape;94;p19"/>
          <p:cNvSpPr txBox="1"/>
          <p:nvPr>
            <p:ph idx="1" type="body"/>
          </p:nvPr>
        </p:nvSpPr>
        <p:spPr>
          <a:xfrm>
            <a:off x="311700" y="1017725"/>
            <a:ext cx="8520600" cy="4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 explain what will happen in each case</a:t>
            </a:r>
            <a:endParaRPr>
              <a:solidFill>
                <a:schemeClr val="dk1"/>
              </a:solidFill>
            </a:endParaRPr>
          </a:p>
        </p:txBody>
      </p:sp>
      <p:pic>
        <p:nvPicPr>
          <p:cNvPr id="95" name="Google Shape;95;p19"/>
          <p:cNvPicPr preferRelativeResize="0"/>
          <p:nvPr/>
        </p:nvPicPr>
        <p:blipFill rotWithShape="1">
          <a:blip r:embed="rId3">
            <a:alphaModFix/>
          </a:blip>
          <a:srcRect b="0" l="0" r="28341" t="0"/>
          <a:stretch/>
        </p:blipFill>
        <p:spPr>
          <a:xfrm>
            <a:off x="4572000" y="1512425"/>
            <a:ext cx="3960976" cy="2564700"/>
          </a:xfrm>
          <a:prstGeom prst="rect">
            <a:avLst/>
          </a:prstGeom>
          <a:noFill/>
          <a:ln>
            <a:noFill/>
          </a:ln>
        </p:spPr>
      </p:pic>
      <p:pic>
        <p:nvPicPr>
          <p:cNvPr id="96" name="Google Shape;96;p19"/>
          <p:cNvPicPr preferRelativeResize="0"/>
          <p:nvPr/>
        </p:nvPicPr>
        <p:blipFill>
          <a:blip r:embed="rId4">
            <a:alphaModFix/>
          </a:blip>
          <a:stretch>
            <a:fillRect/>
          </a:stretch>
        </p:blipFill>
        <p:spPr>
          <a:xfrm>
            <a:off x="475250" y="1585100"/>
            <a:ext cx="3960982" cy="241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If...Else Statements  </a:t>
            </a:r>
            <a:endParaRPr/>
          </a:p>
        </p:txBody>
      </p:sp>
      <p:sp>
        <p:nvSpPr>
          <p:cNvPr id="102" name="Google Shape;102;p20"/>
          <p:cNvSpPr txBox="1"/>
          <p:nvPr>
            <p:ph idx="1" type="body"/>
          </p:nvPr>
        </p:nvSpPr>
        <p:spPr>
          <a:xfrm>
            <a:off x="311700" y="1152475"/>
            <a:ext cx="8520600" cy="931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solidFill>
                  <a:schemeClr val="dk1"/>
                </a:solidFill>
              </a:rPr>
              <a:t>An if else statement lets your code choose between two things:</a:t>
            </a:r>
            <a:endParaRPr>
              <a:solidFill>
                <a:schemeClr val="dk1"/>
              </a:solidFill>
            </a:endParaRPr>
          </a:p>
          <a:p>
            <a:pPr indent="0" lvl="0" marL="0" rtl="0" algn="l">
              <a:spcBef>
                <a:spcPts val="1200"/>
              </a:spcBef>
              <a:spcAft>
                <a:spcPts val="1200"/>
              </a:spcAft>
              <a:buNone/>
            </a:pPr>
            <a:r>
              <a:rPr lang="en-GB">
                <a:solidFill>
                  <a:schemeClr val="dk1"/>
                </a:solidFill>
              </a:rPr>
              <a:t>If something is true, do one thing. Else (otherwise), do something different.</a:t>
            </a:r>
            <a:endParaRPr>
              <a:solidFill>
                <a:schemeClr val="dk1"/>
              </a:solidFill>
            </a:endParaRPr>
          </a:p>
        </p:txBody>
      </p:sp>
      <p:pic>
        <p:nvPicPr>
          <p:cNvPr id="103" name="Google Shape;103;p20"/>
          <p:cNvPicPr preferRelativeResize="0"/>
          <p:nvPr/>
        </p:nvPicPr>
        <p:blipFill>
          <a:blip r:embed="rId3">
            <a:alphaModFix/>
          </a:blip>
          <a:stretch>
            <a:fillRect/>
          </a:stretch>
        </p:blipFill>
        <p:spPr>
          <a:xfrm>
            <a:off x="114200" y="2672050"/>
            <a:ext cx="4419601" cy="2334547"/>
          </a:xfrm>
          <a:prstGeom prst="rect">
            <a:avLst/>
          </a:prstGeom>
          <a:noFill/>
          <a:ln>
            <a:noFill/>
          </a:ln>
        </p:spPr>
      </p:pic>
      <p:sp>
        <p:nvSpPr>
          <p:cNvPr id="104" name="Google Shape;104;p20"/>
          <p:cNvSpPr txBox="1"/>
          <p:nvPr/>
        </p:nvSpPr>
        <p:spPr>
          <a:xfrm>
            <a:off x="263975" y="2265625"/>
            <a:ext cx="55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Basic syntax:</a:t>
            </a:r>
            <a:endParaRPr sz="1800">
              <a:solidFill>
                <a:schemeClr val="dk1"/>
              </a:solidFill>
            </a:endParaRPr>
          </a:p>
        </p:txBody>
      </p:sp>
      <p:sp>
        <p:nvSpPr>
          <p:cNvPr id="105" name="Google Shape;105;p20"/>
          <p:cNvSpPr txBox="1"/>
          <p:nvPr/>
        </p:nvSpPr>
        <p:spPr>
          <a:xfrm>
            <a:off x="4271950" y="2219025"/>
            <a:ext cx="4746900" cy="2808300"/>
          </a:xfrm>
          <a:prstGeom prst="rect">
            <a:avLst/>
          </a:prstGeom>
          <a:noFill/>
          <a:ln>
            <a:noFill/>
          </a:ln>
        </p:spPr>
        <p:txBody>
          <a:bodyPr anchorCtr="0" anchor="t" bIns="91425" lIns="91425" spcFirstLastPara="1" rIns="91425" wrap="square" tIns="91425">
            <a:noAutofit/>
          </a:bodyPr>
          <a:lstStyle/>
          <a:p>
            <a:pPr indent="-320521" lvl="0" marL="457200" rtl="0" algn="l">
              <a:lnSpc>
                <a:spcPct val="115000"/>
              </a:lnSpc>
              <a:spcBef>
                <a:spcPts val="1200"/>
              </a:spcBef>
              <a:spcAft>
                <a:spcPts val="0"/>
              </a:spcAft>
              <a:buClr>
                <a:schemeClr val="dk1"/>
              </a:buClr>
              <a:buSzPts val="1448"/>
              <a:buAutoNum type="arabicPeriod"/>
            </a:pPr>
            <a:r>
              <a:rPr lang="en-GB" sz="1447">
                <a:solidFill>
                  <a:schemeClr val="dk1"/>
                </a:solidFill>
              </a:rPr>
              <a:t>If</a:t>
            </a:r>
            <a:endParaRPr sz="1447">
              <a:solidFill>
                <a:schemeClr val="dk1"/>
              </a:solidFill>
            </a:endParaRPr>
          </a:p>
          <a:p>
            <a:pPr indent="-320521" lvl="0" marL="457200" rtl="0" algn="l">
              <a:lnSpc>
                <a:spcPct val="115000"/>
              </a:lnSpc>
              <a:spcBef>
                <a:spcPts val="0"/>
              </a:spcBef>
              <a:spcAft>
                <a:spcPts val="0"/>
              </a:spcAft>
              <a:buClr>
                <a:schemeClr val="dk1"/>
              </a:buClr>
              <a:buSzPts val="1448"/>
              <a:buAutoNum type="arabicPeriod"/>
            </a:pPr>
            <a:r>
              <a:rPr lang="en-GB" sz="1447">
                <a:solidFill>
                  <a:schemeClr val="dk1"/>
                </a:solidFill>
              </a:rPr>
              <a:t>(condition)</a:t>
            </a:r>
            <a:endParaRPr sz="1447">
              <a:solidFill>
                <a:schemeClr val="dk1"/>
              </a:solidFill>
            </a:endParaRPr>
          </a:p>
          <a:p>
            <a:pPr indent="-320521" lvl="0" marL="457200" rtl="0" algn="l">
              <a:lnSpc>
                <a:spcPct val="115000"/>
              </a:lnSpc>
              <a:spcBef>
                <a:spcPts val="0"/>
              </a:spcBef>
              <a:spcAft>
                <a:spcPts val="0"/>
              </a:spcAft>
              <a:buClr>
                <a:schemeClr val="dk1"/>
              </a:buClr>
              <a:buSzPts val="1448"/>
              <a:buAutoNum type="arabicPeriod"/>
            </a:pPr>
            <a:r>
              <a:rPr lang="en-GB" sz="1447">
                <a:solidFill>
                  <a:schemeClr val="dk1"/>
                </a:solidFill>
              </a:rPr>
              <a:t>{code block}</a:t>
            </a:r>
            <a:endParaRPr sz="1447">
              <a:solidFill>
                <a:schemeClr val="dk1"/>
              </a:solidFill>
            </a:endParaRPr>
          </a:p>
          <a:p>
            <a:pPr indent="-320521" lvl="0" marL="457200" rtl="0" algn="l">
              <a:lnSpc>
                <a:spcPct val="115000"/>
              </a:lnSpc>
              <a:spcBef>
                <a:spcPts val="0"/>
              </a:spcBef>
              <a:spcAft>
                <a:spcPts val="0"/>
              </a:spcAft>
              <a:buClr>
                <a:schemeClr val="dk1"/>
              </a:buClr>
              <a:buSzPts val="1448"/>
              <a:buAutoNum type="arabicPeriod"/>
            </a:pPr>
            <a:r>
              <a:rPr lang="en-GB" sz="1447">
                <a:solidFill>
                  <a:schemeClr val="dk1"/>
                </a:solidFill>
              </a:rPr>
              <a:t>e</a:t>
            </a:r>
            <a:r>
              <a:rPr lang="en-GB" sz="1447">
                <a:solidFill>
                  <a:schemeClr val="dk1"/>
                </a:solidFill>
              </a:rPr>
              <a:t>lse </a:t>
            </a:r>
            <a:endParaRPr sz="1447">
              <a:solidFill>
                <a:schemeClr val="dk1"/>
              </a:solidFill>
            </a:endParaRPr>
          </a:p>
          <a:p>
            <a:pPr indent="-320521" lvl="0" marL="457200" rtl="0" algn="l">
              <a:lnSpc>
                <a:spcPct val="115000"/>
              </a:lnSpc>
              <a:spcBef>
                <a:spcPts val="0"/>
              </a:spcBef>
              <a:spcAft>
                <a:spcPts val="0"/>
              </a:spcAft>
              <a:buClr>
                <a:schemeClr val="dk1"/>
              </a:buClr>
              <a:buSzPts val="1448"/>
              <a:buAutoNum type="arabicPeriod"/>
            </a:pPr>
            <a:r>
              <a:rPr lang="en-GB" sz="1447">
                <a:solidFill>
                  <a:schemeClr val="dk1"/>
                </a:solidFill>
              </a:rPr>
              <a:t>{second code block}</a:t>
            </a:r>
            <a:endParaRPr sz="1447">
              <a:solidFill>
                <a:schemeClr val="dk1"/>
              </a:solidFill>
            </a:endParaRPr>
          </a:p>
          <a:p>
            <a:pPr indent="0" lvl="0" marL="0" rtl="0" algn="l">
              <a:lnSpc>
                <a:spcPct val="115000"/>
              </a:lnSpc>
              <a:spcBef>
                <a:spcPts val="1200"/>
              </a:spcBef>
              <a:spcAft>
                <a:spcPts val="0"/>
              </a:spcAft>
              <a:buClr>
                <a:schemeClr val="dk1"/>
              </a:buClr>
              <a:buSzPts val="523"/>
              <a:buFont typeface="Arial"/>
              <a:buNone/>
            </a:pPr>
            <a:r>
              <a:rPr lang="en-GB" sz="1447">
                <a:solidFill>
                  <a:schemeClr val="dk1"/>
                </a:solidFill>
              </a:rPr>
              <a:t>The condition goes inside the ( ). It is either true or false.</a:t>
            </a:r>
            <a:endParaRPr sz="1447">
              <a:solidFill>
                <a:schemeClr val="dk1"/>
              </a:solidFill>
            </a:endParaRPr>
          </a:p>
          <a:p>
            <a:pPr indent="0" lvl="0" marL="0" rtl="0" algn="l">
              <a:lnSpc>
                <a:spcPct val="115000"/>
              </a:lnSpc>
              <a:spcBef>
                <a:spcPts val="1200"/>
              </a:spcBef>
              <a:spcAft>
                <a:spcPts val="0"/>
              </a:spcAft>
              <a:buClr>
                <a:schemeClr val="dk1"/>
              </a:buClr>
              <a:buSzPts val="523"/>
              <a:buFont typeface="Arial"/>
              <a:buNone/>
            </a:pPr>
            <a:r>
              <a:rPr lang="en-GB" sz="1447">
                <a:solidFill>
                  <a:schemeClr val="dk1"/>
                </a:solidFill>
              </a:rPr>
              <a:t>If the condition is true, the code inside the first curly braces {} runs, or ‘executes’. If the condition evaluates to false, the second code block will execute.</a:t>
            </a:r>
            <a:endParaRPr sz="1447">
              <a:solidFill>
                <a:schemeClr val="dk1"/>
              </a:solidFill>
            </a:endParaRPr>
          </a:p>
          <a:p>
            <a:pPr indent="0" lvl="0" marL="0" rtl="0" algn="l">
              <a:spcBef>
                <a:spcPts val="1200"/>
              </a:spcBef>
              <a:spcAft>
                <a:spcPts val="0"/>
              </a:spcAft>
              <a:buSzPts val="523"/>
              <a:buNone/>
            </a:pPr>
            <a:r>
              <a:t/>
            </a:r>
            <a:endParaRPr sz="1055">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If...Else Statement example: </a:t>
            </a:r>
            <a:endParaRPr/>
          </a:p>
          <a:p>
            <a:pPr indent="0" lvl="0" marL="0" rtl="0" algn="l">
              <a:spcBef>
                <a:spcPts val="0"/>
              </a:spcBef>
              <a:spcAft>
                <a:spcPts val="0"/>
              </a:spcAft>
              <a:buNone/>
            </a:pPr>
            <a:r>
              <a:t/>
            </a:r>
            <a:endParaRPr/>
          </a:p>
        </p:txBody>
      </p:sp>
      <p:pic>
        <p:nvPicPr>
          <p:cNvPr id="111" name="Google Shape;111;p21"/>
          <p:cNvPicPr preferRelativeResize="0"/>
          <p:nvPr/>
        </p:nvPicPr>
        <p:blipFill>
          <a:blip r:embed="rId3">
            <a:alphaModFix/>
          </a:blip>
          <a:stretch>
            <a:fillRect/>
          </a:stretch>
        </p:blipFill>
        <p:spPr>
          <a:xfrm>
            <a:off x="1603225" y="1704650"/>
            <a:ext cx="5741900" cy="197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