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530" r:id="rId5"/>
    <p:sldMasterId id="2147483684" r:id="rId6"/>
  </p:sldMasterIdLst>
  <p:notesMasterIdLst>
    <p:notesMasterId r:id="rId15"/>
  </p:notesMasterIdLst>
  <p:sldIdLst>
    <p:sldId id="405" r:id="rId7"/>
    <p:sldId id="453" r:id="rId8"/>
    <p:sldId id="451" r:id="rId9"/>
    <p:sldId id="452" r:id="rId10"/>
    <p:sldId id="454" r:id="rId11"/>
    <p:sldId id="455" r:id="rId12"/>
    <p:sldId id="456" r:id="rId13"/>
    <p:sldId id="457" r:id="rId14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E0B74-4D84-4640-8875-6341B76F2D71}">
          <p14:sldIdLst>
            <p14:sldId id="405"/>
            <p14:sldId id="453"/>
          </p14:sldIdLst>
        </p14:section>
        <p14:section name="Progress" id="{F9680FCF-B19A-C045-BC00-F0A817297241}">
          <p14:sldIdLst>
            <p14:sldId id="451"/>
            <p14:sldId id="452"/>
            <p14:sldId id="454"/>
            <p14:sldId id="455"/>
          </p14:sldIdLst>
        </p14:section>
        <p14:section name="Future Plans" id="{FC4E22EC-51DD-6748-9696-6F88BA9E7ED5}">
          <p14:sldIdLst>
            <p14:sldId id="456"/>
            <p14:sldId id="457"/>
          </p14:sldIdLst>
        </p14:section>
        <p14:section name="Other" id="{6CB7A3D0-F628-784C-8C7C-E920429A32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6326" autoAdjust="0"/>
  </p:normalViewPr>
  <p:slideViewPr>
    <p:cSldViewPr>
      <p:cViewPr varScale="1">
        <p:scale>
          <a:sx n="76" d="100"/>
          <a:sy n="76" d="100"/>
        </p:scale>
        <p:origin x="17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23E8B7-8311-43FF-867E-1B5B431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00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Owen’s</a:t>
            </a:r>
            <a:r>
              <a:rPr lang="sv-SE" dirty="0"/>
              <a:t> </a:t>
            </a:r>
            <a:r>
              <a:rPr lang="sv-SE" dirty="0" err="1"/>
              <a:t>slides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25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Neil + Owen + ECDC</a:t>
            </a:r>
          </a:p>
          <a:p>
            <a:endParaRPr lang="en-US" dirty="0"/>
          </a:p>
          <a:p>
            <a:r>
              <a:rPr lang="en-US" dirty="0"/>
              <a:t>Built through close collaboration with DMSC Data Streaming group.</a:t>
            </a:r>
          </a:p>
          <a:p>
            <a:endParaRPr lang="en-US" dirty="0"/>
          </a:p>
          <a:p>
            <a:r>
              <a:rPr lang="en-US" dirty="0"/>
              <a:t>Image shows Utah tea-pot which was used as a monitor geometry for demo purposes.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2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? Silicon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61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Table shows load times in instrument view for various instruments after refactoring to use new Instrument 2.0 layers. Results compare mantid version 3.13 to v 3.12.</a:t>
            </a:r>
          </a:p>
          <a:p>
            <a:endParaRPr lang="en-US" dirty="0"/>
          </a:p>
          <a:p>
            <a:r>
              <a:rPr lang="en-US" dirty="0"/>
              <a:t>Volumetric visualization key for ESS instrument such as CSPEC and DREAM.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05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Major strengths of design: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No workspace subtypes. Very high degree of flexibility of how data structures work. Follows duck typing mantra: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"If it walks like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duck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 and it quacks like a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duck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, then it must be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duck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  <a:cs typeface="ヒラギノ角ゴ Pro W3"/>
              </a:rPr>
              <a:t>”</a:t>
            </a:r>
            <a:endParaRPr lang="en-GB" sz="1200" b="0" i="0" kern="1200" dirty="0"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Precision is controllable, float or double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Automatic handing of variables and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Good support for units and dimensions along with correct semantics of operations.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Design delay the onset of MPI for certain problem types.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This design is some distance off being “usable” and many hurdles to deal with yet. Will not be completed and finalised in Mantid 4.1. </a:t>
            </a:r>
          </a:p>
          <a:p>
            <a:pPr marL="0" indent="0">
              <a:buFont typeface="+mj-lt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Design has traction in other scientific operations within the DMSC centre.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53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9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sv-SE" smtClean="0"/>
              <a:t>2019-04-03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260649"/>
            <a:ext cx="1656184" cy="88605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6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sv-SE" smtClean="0"/>
              <a:t>2019-04-03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sv-SE" smtClean="0"/>
              <a:t>2019-04-03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662" y="260649"/>
            <a:ext cx="1359826" cy="72750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9" indent="0">
              <a:buNone/>
              <a:defRPr sz="1600" b="1"/>
            </a:lvl4pPr>
            <a:lvl5pPr marL="1828639" indent="0">
              <a:buNone/>
              <a:defRPr sz="1600" b="1"/>
            </a:lvl5pPr>
            <a:lvl6pPr marL="2285798" indent="0">
              <a:buNone/>
              <a:defRPr sz="1600" b="1"/>
            </a:lvl6pPr>
            <a:lvl7pPr marL="2742958" indent="0">
              <a:buNone/>
              <a:defRPr sz="1600" b="1"/>
            </a:lvl7pPr>
            <a:lvl8pPr marL="3200117" indent="0">
              <a:buNone/>
              <a:defRPr sz="1600" b="1"/>
            </a:lvl8pPr>
            <a:lvl9pPr marL="36572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9" indent="0">
              <a:buNone/>
              <a:defRPr sz="1600" b="1"/>
            </a:lvl4pPr>
            <a:lvl5pPr marL="1828639" indent="0">
              <a:buNone/>
              <a:defRPr sz="1600" b="1"/>
            </a:lvl5pPr>
            <a:lvl6pPr marL="2285798" indent="0">
              <a:buNone/>
              <a:defRPr sz="1600" b="1"/>
            </a:lvl6pPr>
            <a:lvl7pPr marL="2742958" indent="0">
              <a:buNone/>
              <a:defRPr sz="1600" b="1"/>
            </a:lvl7pPr>
            <a:lvl8pPr marL="3200117" indent="0">
              <a:buNone/>
              <a:defRPr sz="1600" b="1"/>
            </a:lvl8pPr>
            <a:lvl9pPr marL="36572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sv-SE" smtClean="0"/>
              <a:t>2019-04-03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>
                <a:latin typeface="Proxima Nova"/>
                <a:ea typeface="Proxima Nova"/>
                <a:cs typeface="Proxima Nova"/>
                <a:sym typeface="Proxima Nova"/>
              </a:rPr>
              <a:pPr>
                <a:spcBef>
                  <a:spcPts val="0"/>
                </a:spcBef>
              </a:pPr>
              <a:t>‹#›</a:t>
            </a:fld>
            <a:endParaRPr lang="en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2103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7777237" cy="4391819"/>
          </a:xfrm>
        </p:spPr>
        <p:txBody>
          <a:bodyPr/>
          <a:lstStyle>
            <a:lvl1pPr>
              <a:defRPr i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1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3568" y="1196752"/>
            <a:ext cx="7992120" cy="42483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5363"/>
            <a:ext cx="9144000" cy="64735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5577" y="1052736"/>
            <a:ext cx="3816424" cy="360040"/>
          </a:xfr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en-GB" sz="200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16016" y="1052736"/>
            <a:ext cx="3816424" cy="360040"/>
          </a:xfr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en-GB" sz="200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55577" y="1412107"/>
            <a:ext cx="3816424" cy="4104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716016" y="1412776"/>
            <a:ext cx="3816424" cy="4104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8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139136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sv-SE" smtClean="0"/>
              <a:t>2019-04-03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53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</p:sldLayoutIdLst>
  <p:hf hdr="0" ftr="0" dt="0"/>
  <p:txStyles>
    <p:titleStyle>
      <a:lvl1pPr algn="l" defTabSz="914319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884" indent="-285725" algn="l" defTabSz="9143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2899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058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218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8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7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7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6" indent="-228579" algn="l" defTabSz="9143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8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8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6682" y="6043631"/>
            <a:ext cx="2747060" cy="596286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37494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</p:txBody>
      </p:sp>
      <p:pic>
        <p:nvPicPr>
          <p:cNvPr id="5127" name="Picture 7" descr="ESS_Logo_Frugal_Blue_cmyk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5948164"/>
            <a:ext cx="1368152" cy="73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46648" y="63417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5968" y="6486525"/>
            <a:ext cx="6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4" r:id="rId2"/>
    <p:sldLayoutId id="2147484526" r:id="rId3"/>
    <p:sldLayoutId id="2147484529" r:id="rId4"/>
    <p:sldLayoutId id="2147484527" r:id="rId5"/>
    <p:sldLayoutId id="2147484528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Reduction ESS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50713" y="3574263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Mantid User Meeting April 2019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Thomas Holm Rod / Owen Arnold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360499" y="4941168"/>
            <a:ext cx="6400800" cy="17526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0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0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19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79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39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98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958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17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277" indent="0" algn="ctr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GB" dirty="0"/>
          </a:p>
          <a:p>
            <a:pPr fontAlgn="auto">
              <a:spcAft>
                <a:spcPts val="0"/>
              </a:spcAft>
            </a:pPr>
            <a:endParaRPr lang="en-GB" dirty="0"/>
          </a:p>
          <a:p>
            <a:pPr fontAlgn="auto">
              <a:spcAft>
                <a:spcPts val="0"/>
              </a:spcAft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9"/>
    </mc:Choice>
    <mc:Fallback xmlns="">
      <p:transition spd="slow" advTm="237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32B6-D0F6-E64E-BB65-EF5E1FB3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Welcoming New Team Members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3E7595-AE41-C24E-B6BD-6E29070E2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688" y="2751951"/>
            <a:ext cx="5050904" cy="33742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55F69-1F8D-AE4D-9270-DACCF06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</a:t>
            </a:fld>
            <a:endParaRPr lang="sv-S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2065F08-1A13-4F42-85D1-47A2EF20C01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884" indent="-285725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99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58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218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378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7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7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6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Neil </a:t>
            </a:r>
            <a:r>
              <a:rPr lang="en-US" dirty="0" err="1"/>
              <a:t>Vaytet</a:t>
            </a: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Igor </a:t>
            </a:r>
            <a:r>
              <a:rPr lang="en-US" dirty="0" err="1"/>
              <a:t>Gudich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D26D-4D22-8543-9A61-2B250C45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 Geometry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6D47-628B-C64F-BDB3-6BD0FAA2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3629000"/>
          </a:xfrm>
        </p:spPr>
        <p:txBody>
          <a:bodyPr/>
          <a:lstStyle/>
          <a:p>
            <a:r>
              <a:rPr lang="en-US" dirty="0"/>
              <a:t>As of September 2018 </a:t>
            </a:r>
            <a:r>
              <a:rPr lang="en-US" i="1" dirty="0"/>
              <a:t>Nexus Format </a:t>
            </a:r>
            <a:r>
              <a:rPr lang="en-US" dirty="0"/>
              <a:t>supports complete geometry descriptions in datafiles </a:t>
            </a:r>
          </a:p>
          <a:p>
            <a:r>
              <a:rPr lang="en-US" dirty="0"/>
              <a:t>Mantid first external application capable of reading new format</a:t>
            </a:r>
          </a:p>
          <a:p>
            <a:r>
              <a:rPr lang="en-US" dirty="0"/>
              <a:t>Loading significantly faster over IDFs in many cases</a:t>
            </a:r>
          </a:p>
          <a:p>
            <a:r>
              <a:rPr lang="en-US" dirty="0"/>
              <a:t>Arrives with Mantid 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D2C48-0AE6-744D-8BBB-A7AA2F97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F8E23-F593-A241-8853-BCD10EA4EE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4028" y="4005063"/>
            <a:ext cx="4555956" cy="2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9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006D-6BF8-7E46-93CD-74C42239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V20 Beamline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90B2-8185-854C-8C06-EF65461E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dirty="0"/>
              <a:t>Significant support for testing operations</a:t>
            </a:r>
          </a:p>
          <a:p>
            <a:r>
              <a:rPr lang="en-US" dirty="0"/>
              <a:t>Complex chopper cascades + stitching</a:t>
            </a:r>
          </a:p>
          <a:p>
            <a:r>
              <a:rPr lang="en-US" dirty="0"/>
              <a:t>Processing real ESS format files (Nexus Geometry)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705B5-6E43-6F40-84B8-84F33106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4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227BE-5E1F-B84A-A189-8B0602CF1A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1960" y="1445625"/>
            <a:ext cx="4834089" cy="2198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B837A-667D-E349-BAC5-D8A064F634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9992" y="3771245"/>
            <a:ext cx="37454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B1C6-FFF4-634D-BAA6-449A640D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</a:t>
            </a:r>
            <a:r>
              <a:rPr lang="en-US" dirty="0" err="1"/>
              <a:t>Visualisation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CBAF21-4607-EA40-A316-79E7971A9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2020"/>
              </p:ext>
            </p:extLst>
          </p:nvPr>
        </p:nvGraphicFramePr>
        <p:xfrm>
          <a:off x="6732240" y="3451218"/>
          <a:ext cx="2333092" cy="305207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351437767"/>
                    </a:ext>
                  </a:extLst>
                </a:gridCol>
                <a:gridCol w="964940">
                  <a:extLst>
                    <a:ext uri="{9D8B030D-6E8A-4147-A177-3AD203B41FA5}">
                      <a16:colId xmlns:a16="http://schemas.microsoft.com/office/drawing/2014/main" val="3869133989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</a:rPr>
                        <a:t>Instrument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Speed-up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91625"/>
                  </a:ext>
                </a:extLst>
              </a:tr>
              <a:tr h="398577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WISH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5x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7699"/>
                  </a:ext>
                </a:extLst>
              </a:tr>
              <a:tr h="398577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BASIS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5x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276831"/>
                  </a:ext>
                </a:extLst>
              </a:tr>
              <a:tr h="398577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GEM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4x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11992"/>
                  </a:ext>
                </a:extLst>
              </a:tr>
              <a:tr h="398577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SANS2D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3x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423162"/>
                  </a:ext>
                </a:extLst>
              </a:tr>
              <a:tr h="398577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POLARIS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3x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0358"/>
                  </a:ext>
                </a:extLst>
              </a:tr>
              <a:tr h="398577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CNCS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2x</a:t>
                      </a:r>
                    </a:p>
                  </a:txBody>
                  <a:tcPr marL="121298" marR="121298" marT="55984" marB="559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931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25D9-6072-E244-BC12-A9423DAF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5</a:t>
            </a:fld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5082A-5F19-5D42-BF27-BFC9A3DAEA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699512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884" indent="-285725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99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58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218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378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7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7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6" indent="-228579" algn="l" defTabSz="91431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Major performance work on Instrument </a:t>
            </a:r>
            <a:r>
              <a:rPr lang="en-US" dirty="0" err="1"/>
              <a:t>Visualisation</a:t>
            </a:r>
            <a:r>
              <a:rPr lang="en-US" dirty="0"/>
              <a:t>. Now uses Instrument 2.0.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Support for ESS volumetric </a:t>
            </a:r>
            <a:r>
              <a:rPr lang="en-US" dirty="0" err="1"/>
              <a:t>visualisation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484E8-3880-DA45-A829-C1C0D6D971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31" y="3140968"/>
            <a:ext cx="6119103" cy="3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7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64B-7550-0741-A2FC-ECE6881A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 -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902-19A4-974F-BAAD-5C3A296F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41618" cy="4525963"/>
          </a:xfrm>
        </p:spPr>
        <p:txBody>
          <a:bodyPr/>
          <a:lstStyle/>
          <a:p>
            <a:r>
              <a:rPr lang="en-US" dirty="0"/>
              <a:t>Borne out of future of workspaces project</a:t>
            </a:r>
          </a:p>
          <a:p>
            <a:r>
              <a:rPr lang="en-US" dirty="0"/>
              <a:t>Promising prototype now undergoing further development into minimal viable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A093-3F8D-0F4A-B06A-8BE067D4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6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CC015-66C7-C54C-AAAB-DFD59A6E5A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91"/>
          <a:stretch/>
        </p:blipFill>
        <p:spPr>
          <a:xfrm>
            <a:off x="4196858" y="2492895"/>
            <a:ext cx="4911646" cy="33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75A4-6812-9847-B180-E9754E1A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1483-F816-C64B-8349-C370ED85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operations end 2019</a:t>
            </a:r>
          </a:p>
          <a:p>
            <a:pPr lvl="1"/>
            <a:r>
              <a:rPr lang="en-US" dirty="0"/>
              <a:t>Collaborative milestones DONKI project</a:t>
            </a:r>
          </a:p>
          <a:p>
            <a:pPr lvl="1"/>
            <a:r>
              <a:rPr lang="en-US" dirty="0"/>
              <a:t>Work on LOKI and on-the-fly reduction</a:t>
            </a:r>
          </a:p>
          <a:p>
            <a:pPr lvl="1"/>
            <a:r>
              <a:rPr lang="en-US" dirty="0"/>
              <a:t>Scalability testing with LOKI</a:t>
            </a:r>
          </a:p>
          <a:p>
            <a:r>
              <a:rPr lang="en-US" dirty="0"/>
              <a:t>Continued work on Dataset</a:t>
            </a:r>
          </a:p>
          <a:p>
            <a:r>
              <a:rPr lang="en-US" dirty="0"/>
              <a:t>Continued work on MD space filling curves</a:t>
            </a:r>
          </a:p>
          <a:p>
            <a:r>
              <a:rPr lang="en-US" dirty="0"/>
              <a:t>V20</a:t>
            </a:r>
          </a:p>
          <a:p>
            <a:pPr lvl="1"/>
            <a:r>
              <a:rPr lang="en-US" dirty="0"/>
              <a:t>Operational support till end-of-lifetime December 2019</a:t>
            </a:r>
          </a:p>
          <a:p>
            <a:pPr lvl="1"/>
            <a:r>
              <a:rPr lang="en-US" dirty="0"/>
              <a:t>WFM and chopper configuration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D191-C0ED-0440-B3FC-AEF78C1E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517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2485-BB81-684E-A149-33DDF230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3392-777F-BE41-96E8-AD2B26DB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Ensure that ESS experimental needs can be met with DR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performance needs and scalability is provided for ESS as power and pixilation increase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software investments are future proof and suitable for next 10+ years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26311-FC40-964E-9DA4-9412A37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6688612"/>
      </p:ext>
    </p:extLst>
  </p:cSld>
  <p:clrMapOvr>
    <a:masterClrMapping/>
  </p:clrMapOvr>
</p:sld>
</file>

<file path=ppt/theme/theme1.xml><?xml version="1.0" encoding="utf-8"?>
<a:theme xmlns:a="http://schemas.openxmlformats.org/drawingml/2006/main" name="ESS Cor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P_NOV_2017" id="{DC9731A9-A33E-724F-B83A-4056A9C4F0C6}" vid="{D89A912E-1E58-674F-A1DE-E824A3A2B0DE}"/>
    </a:ext>
  </a:extLst>
</a:theme>
</file>

<file path=ppt/theme/theme2.xml><?xml version="1.0" encoding="utf-8"?>
<a:theme xmlns:a="http://schemas.openxmlformats.org/drawingml/2006/main" name="UK-ESS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P_NOV_2017" id="{DC9731A9-A33E-724F-B83A-4056A9C4F0C6}" vid="{6A5FA3A6-1359-A940-814D-76CC5366B9E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9B35D9-CF39-4D5E-A64E-C8D110C1700B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STAP_DEC_2017</Template>
  <TotalTime>1292</TotalTime>
  <Words>340</Words>
  <Application>Microsoft Office PowerPoint</Application>
  <PresentationFormat>On-screen Show (4:3)</PresentationFormat>
  <Paragraphs>92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Grande</vt:lpstr>
      <vt:lpstr>Proxima Nova</vt:lpstr>
      <vt:lpstr>ヒラギノ角ゴ Pro W3</vt:lpstr>
      <vt:lpstr>ESS Core Powerpoint</vt:lpstr>
      <vt:lpstr>UK-ESS_PowerPoint_template</vt:lpstr>
      <vt:lpstr>Data Reduction ESS</vt:lpstr>
      <vt:lpstr>Welcoming New Team Members</vt:lpstr>
      <vt:lpstr>Nexus Geometry Format</vt:lpstr>
      <vt:lpstr>V20 Beamline Support</vt:lpstr>
      <vt:lpstr>Instrument Visualisation</vt:lpstr>
      <vt:lpstr>Core Team - Dataset</vt:lpstr>
      <vt:lpstr>Immediate Future Plans</vt:lpstr>
      <vt:lpstr>Long-term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December 2017</dc:title>
  <dc:creator>Microsoft Office User</dc:creator>
  <cp:lastModifiedBy>Draper, Nick (Tessella,RAL,ISIS)</cp:lastModifiedBy>
  <cp:revision>40</cp:revision>
  <cp:lastPrinted>2017-11-29T14:18:52Z</cp:lastPrinted>
  <dcterms:created xsi:type="dcterms:W3CDTF">2017-11-29T13:33:48Z</dcterms:created>
  <dcterms:modified xsi:type="dcterms:W3CDTF">2019-04-03T14:45:23Z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