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29"/>
  </p:notesMasterIdLst>
  <p:sldIdLst>
    <p:sldId id="256" r:id="rId5"/>
    <p:sldId id="257" r:id="rId6"/>
    <p:sldId id="280" r:id="rId7"/>
    <p:sldId id="281" r:id="rId8"/>
    <p:sldId id="282" r:id="rId9"/>
    <p:sldId id="279" r:id="rId10"/>
    <p:sldId id="283" r:id="rId11"/>
    <p:sldId id="293" r:id="rId12"/>
    <p:sldId id="263" r:id="rId13"/>
    <p:sldId id="266" r:id="rId14"/>
    <p:sldId id="265" r:id="rId15"/>
    <p:sldId id="273" r:id="rId16"/>
    <p:sldId id="276" r:id="rId17"/>
    <p:sldId id="277" r:id="rId18"/>
    <p:sldId id="278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B00"/>
    <a:srgbClr val="0D0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1367A-6E6D-46E3-9412-CB6389094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FF26CB-B5DC-4C30-866D-A02DD1348E0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4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15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C77F5B-C961-4488-BA77-537630D7E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1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213A-C627-454F-BE42-1406992E9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18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1E4FB-C0BE-4DB6-B760-D5C045A45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014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86D6F-631C-48AF-AFDE-5D6B5F21E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49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89C6D-21D2-4994-98FD-2DFE22F6D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0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F4CEC-6EE5-43A2-A5E7-FE2971EC8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81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C52B-27EB-44CE-B4C1-608342453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378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C950E-8898-44EC-97FB-E183A1C4A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9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9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E80CD-DB40-4A39-A9DC-C44F591B1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616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1ED8C-D772-4E87-BD20-284B51FF9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37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0B743-1F4B-48A0-A819-BC9C30472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5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87850B-FC1D-407E-A1B9-70987E48B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17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E836-7C82-46D5-BAA7-1A3B018D4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94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8F22-42C1-493B-AEC5-313FB159A7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759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EC44B-A7FA-41D8-8DB9-193F1ED4D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411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161F6-C33B-415A-B7F8-9A6C923AB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243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BF227-23B2-462E-9237-50043ED72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892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847AB-DE32-4C44-BE75-534E39B8D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3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663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DFA4-5DBE-4CD0-B685-1051B2638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220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0F934-9542-4E59-809C-024CE3C75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926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7521-86ED-44AC-A726-29FF1B460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186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4200-B2C0-45BD-9DAB-749F54FCF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308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3053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97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133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2960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5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7114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144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68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823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676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2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7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2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48BC01A3-8BD2-4E41-8FE2-354BDEB1F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D782B210-CCC2-4A96-AAF3-36EE977B3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Mantid with muon </a:t>
            </a:r>
            <a:r>
              <a:rPr lang="en-US" altLang="en-US" dirty="0" smtClean="0"/>
              <a:t>experiments, instruments </a:t>
            </a:r>
            <a:r>
              <a:rPr lang="en-US" altLang="en-US" dirty="0" smtClean="0"/>
              <a:t>and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5024"/>
            <a:ext cx="6400800" cy="153657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James </a:t>
            </a:r>
            <a:r>
              <a:rPr lang="en-US" altLang="en-US" dirty="0" smtClean="0"/>
              <a:t>Lord and Anthony Lim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and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GB" dirty="0" smtClean="0"/>
              <a:t>QUANTUM simulation also </a:t>
            </a:r>
            <a:r>
              <a:rPr lang="en-GB" dirty="0" smtClean="0"/>
              <a:t>works </a:t>
            </a:r>
            <a:r>
              <a:rPr lang="en-GB" dirty="0" smtClean="0"/>
              <a:t>as a fit function</a:t>
            </a:r>
          </a:p>
          <a:p>
            <a:r>
              <a:rPr lang="en-GB" dirty="0" smtClean="0"/>
              <a:t>Use within Muon Analysis, Muon ALC or a script</a:t>
            </a:r>
          </a:p>
          <a:p>
            <a:r>
              <a:rPr lang="en-GB" dirty="0" smtClean="0"/>
              <a:t>Vary model parameters to optimise fit</a:t>
            </a:r>
          </a:p>
          <a:p>
            <a:r>
              <a:rPr lang="en-GB" dirty="0" smtClean="0"/>
              <a:t>Simultaneous model/fit at several magnetic fields or </a:t>
            </a:r>
            <a:r>
              <a:rPr lang="en-GB" dirty="0" smtClean="0"/>
              <a:t>temperatures</a:t>
            </a:r>
          </a:p>
          <a:p>
            <a:pPr lvl="1"/>
            <a:r>
              <a:rPr lang="en-GB" dirty="0" smtClean="0"/>
              <a:t>Model parameters tied together</a:t>
            </a:r>
          </a:p>
          <a:p>
            <a:pPr lvl="1"/>
            <a:r>
              <a:rPr lang="en-GB" dirty="0" smtClean="0"/>
              <a:t>Field inputs set from log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0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613" y="700807"/>
            <a:ext cx="6275387" cy="1216025"/>
          </a:xfrm>
        </p:spPr>
        <p:txBody>
          <a:bodyPr/>
          <a:lstStyle/>
          <a:p>
            <a:r>
              <a:rPr lang="en-GB" dirty="0" smtClean="0"/>
              <a:t>QUANTUM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3610744" cy="108012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Model definition table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284984"/>
            <a:ext cx="4104456" cy="33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651645"/>
            <a:ext cx="4499992" cy="41490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0072" y="1916832"/>
            <a:ext cx="36107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/>
              <a:t>Data and fit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247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5410944" cy="927993"/>
          </a:xfrm>
        </p:spPr>
        <p:txBody>
          <a:bodyPr/>
          <a:lstStyle/>
          <a:p>
            <a:r>
              <a:rPr lang="en-GB" dirty="0" smtClean="0"/>
              <a:t>Simultaneous fits</a:t>
            </a:r>
            <a:endParaRPr lang="en-GB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" y="1573100"/>
            <a:ext cx="8977888" cy="52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5805264"/>
            <a:ext cx="4176464" cy="1046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 smtClean="0"/>
              <a:t>10mM Benzene in hexane</a:t>
            </a:r>
          </a:p>
          <a:p>
            <a:pPr marL="0" indent="0">
              <a:buNone/>
            </a:pPr>
            <a:r>
              <a:rPr lang="en-GB" sz="2000" dirty="0" smtClean="0"/>
              <a:t>335K, 10G field steps</a:t>
            </a:r>
          </a:p>
          <a:p>
            <a:pPr marL="0" indent="0">
              <a:buNone/>
            </a:pPr>
            <a:r>
              <a:rPr lang="en-GB" sz="2000" dirty="0" smtClean="0"/>
              <a:t>352 total parameters</a:t>
            </a:r>
          </a:p>
          <a:p>
            <a:pPr marL="0" indent="0">
              <a:buNone/>
            </a:pPr>
            <a:r>
              <a:rPr lang="en-GB" sz="2000" dirty="0" smtClean="0"/>
              <a:t>110 fixed, 227 tied, </a:t>
            </a:r>
            <a:r>
              <a:rPr lang="en-GB" sz="2000" dirty="0" smtClean="0">
                <a:solidFill>
                  <a:srgbClr val="FF0000"/>
                </a:solidFill>
              </a:rPr>
              <a:t>15 free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1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91827"/>
            <a:ext cx="2180871" cy="17036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303284"/>
            <a:ext cx="5915000" cy="965476"/>
          </a:xfrm>
        </p:spPr>
        <p:txBody>
          <a:bodyPr/>
          <a:lstStyle/>
          <a:p>
            <a:pPr algn="r"/>
            <a:r>
              <a:rPr lang="en-GB" sz="4000" dirty="0" smtClean="0"/>
              <a:t>Simulations for experiment planning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17821"/>
            <a:ext cx="5724128" cy="2807523"/>
          </a:xfrm>
        </p:spPr>
        <p:txBody>
          <a:bodyPr/>
          <a:lstStyle/>
          <a:p>
            <a:r>
              <a:rPr lang="en-GB" sz="2000" dirty="0" smtClean="0"/>
              <a:t>Silicon, with two muon sites</a:t>
            </a:r>
          </a:p>
          <a:p>
            <a:r>
              <a:rPr lang="en-GB" sz="2000" dirty="0" smtClean="0"/>
              <a:t>Electron picked from conduction band forming </a:t>
            </a:r>
            <a:r>
              <a:rPr lang="en-GB" sz="2000" dirty="0" err="1" smtClean="0"/>
              <a:t>muonium</a:t>
            </a:r>
            <a:endParaRPr lang="en-GB" sz="2000" dirty="0" smtClean="0"/>
          </a:p>
          <a:p>
            <a:r>
              <a:rPr lang="en-GB" sz="2000" dirty="0" smtClean="0"/>
              <a:t>Try polarising electrons with laser</a:t>
            </a:r>
          </a:p>
          <a:p>
            <a:r>
              <a:rPr lang="en-GB" sz="2000" dirty="0" smtClean="0"/>
              <a:t>What effect might we expect on the muon signal?</a:t>
            </a:r>
          </a:p>
          <a:p>
            <a:r>
              <a:rPr lang="en-GB" sz="2000" dirty="0" smtClean="0"/>
              <a:t>Which magnetic field should we use?</a:t>
            </a:r>
          </a:p>
          <a:p>
            <a:r>
              <a:rPr lang="en-GB" sz="2000" dirty="0" smtClean="0"/>
              <a:t>Run simulations in cabin with users waiting to start taking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425092"/>
            <a:ext cx="3333334" cy="26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146709"/>
            <a:ext cx="3333334" cy="266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58" y="1052736"/>
            <a:ext cx="3333334" cy="266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034144" y="2966062"/>
            <a:ext cx="864096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04048" y="2420888"/>
            <a:ext cx="633542" cy="122698"/>
          </a:xfrm>
          <a:prstGeom prst="straightConnector1">
            <a:avLst/>
          </a:prstGeom>
          <a:ln w="28575">
            <a:solidFill>
              <a:srgbClr val="FF7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992" y="473895"/>
            <a:ext cx="4644008" cy="927323"/>
          </a:xfrm>
        </p:spPr>
        <p:txBody>
          <a:bodyPr/>
          <a:lstStyle/>
          <a:p>
            <a:r>
              <a:rPr lang="en-GB" dirty="0" smtClean="0"/>
              <a:t>Instrument View for diagnostics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607"/>
            <a:ext cx="8229600" cy="4584556"/>
          </a:xfrm>
        </p:spPr>
        <p:txBody>
          <a:bodyPr/>
          <a:lstStyle/>
          <a:p>
            <a:r>
              <a:rPr lang="en-GB" dirty="0" smtClean="0"/>
              <a:t>Direct plot with time slicing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306" y="2204864"/>
            <a:ext cx="4563694" cy="3880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" y="2207895"/>
            <a:ext cx="4563694" cy="3880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612686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Positrons from separator leaking through shielding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614010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Muons stopping in beam pipe and collimator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8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3" y="620688"/>
            <a:ext cx="6804248" cy="1216025"/>
          </a:xfrm>
        </p:spPr>
        <p:txBody>
          <a:bodyPr/>
          <a:lstStyle/>
          <a:p>
            <a:r>
              <a:rPr lang="en-GB" dirty="0" smtClean="0"/>
              <a:t>View of processed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36713"/>
            <a:ext cx="2945108" cy="4289450"/>
          </a:xfrm>
        </p:spPr>
        <p:txBody>
          <a:bodyPr/>
          <a:lstStyle/>
          <a:p>
            <a:r>
              <a:rPr lang="en-GB" sz="2800" dirty="0" smtClean="0"/>
              <a:t>Script to process data</a:t>
            </a:r>
          </a:p>
          <a:p>
            <a:r>
              <a:rPr lang="en-GB" sz="2800" dirty="0" smtClean="0"/>
              <a:t>Output Workspace still has instrument definition</a:t>
            </a:r>
          </a:p>
          <a:p>
            <a:endParaRPr lang="en-GB" sz="2800" dirty="0" smtClean="0"/>
          </a:p>
          <a:p>
            <a:r>
              <a:rPr lang="en-GB" sz="2800" dirty="0" smtClean="0"/>
              <a:t>Phase of TF signal per detector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10" y="1586625"/>
            <a:ext cx="6198890" cy="52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script repository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4258816" cy="3849688"/>
          </a:xfrm>
        </p:spPr>
        <p:txBody>
          <a:bodyPr/>
          <a:lstStyle/>
          <a:p>
            <a:r>
              <a:rPr lang="en-GB" dirty="0" smtClean="0"/>
              <a:t>Algorithms</a:t>
            </a:r>
          </a:p>
          <a:p>
            <a:endParaRPr lang="en-GB" dirty="0" smtClean="0"/>
          </a:p>
          <a:p>
            <a:r>
              <a:rPr lang="en-GB" dirty="0" smtClean="0"/>
              <a:t>Fitting functions</a:t>
            </a:r>
          </a:p>
          <a:p>
            <a:endParaRPr lang="en-GB" dirty="0" smtClean="0"/>
          </a:p>
          <a:p>
            <a:r>
              <a:rPr lang="en-GB" dirty="0" smtClean="0"/>
              <a:t>External packages (e.g. </a:t>
            </a:r>
            <a:r>
              <a:rPr lang="en-GB" dirty="0" err="1" smtClean="0"/>
              <a:t>MuESR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25" t="16752" r="29526" b="9050"/>
          <a:stretch/>
        </p:blipFill>
        <p:spPr>
          <a:xfrm>
            <a:off x="5076056" y="2124075"/>
            <a:ext cx="3672408" cy="37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the script repository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User generated scripts</a:t>
            </a:r>
          </a:p>
          <a:p>
            <a:r>
              <a:rPr lang="en-GB" dirty="0" smtClean="0"/>
              <a:t>Instant access for users</a:t>
            </a:r>
          </a:p>
          <a:p>
            <a:r>
              <a:rPr lang="en-GB" dirty="0" smtClean="0"/>
              <a:t>Can be auto-loaded into Mantid</a:t>
            </a:r>
          </a:p>
          <a:p>
            <a:r>
              <a:rPr lang="en-GB" dirty="0" smtClean="0"/>
              <a:t>Can reduce development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5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20486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 requirements and theory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0371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code to do calculation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789040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Verify code is correct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657" y="458112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unit tests and documentation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37321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Code review and developer testing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616530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Review improvements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5301208"/>
            <a:ext cx="280831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Made available in the nightly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3167844" y="2574196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65567" y="3366284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8599" y="4158372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58599" y="4930575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65567" y="5742548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5148064" y="555788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 flipH="1">
            <a:off x="5148065" y="3218323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7" name="Curved Left Arrow 36"/>
          <p:cNvSpPr/>
          <p:nvPr/>
        </p:nvSpPr>
        <p:spPr>
          <a:xfrm rot="10800000">
            <a:off x="559787" y="5591491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8" name="Curved Left Arrow 37"/>
          <p:cNvSpPr/>
          <p:nvPr/>
        </p:nvSpPr>
        <p:spPr>
          <a:xfrm rot="10800000">
            <a:off x="559787" y="2441798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1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20486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 requirements and theory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0371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code to do calculation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789040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Verify code is correct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657" y="458112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unit tests and documentation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37321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Code review and developer testing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616530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Review improvements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5301208"/>
            <a:ext cx="280831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Made available in the nightly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3167844" y="2574196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65567" y="3366284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8599" y="4158372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58599" y="4930575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65567" y="5742548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5148064" y="555788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 flipH="1">
            <a:off x="5148065" y="3218323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7" name="Curved Left Arrow 36"/>
          <p:cNvSpPr/>
          <p:nvPr/>
        </p:nvSpPr>
        <p:spPr>
          <a:xfrm rot="10800000">
            <a:off x="559787" y="5591491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8" name="Curved Left Arrow 37"/>
          <p:cNvSpPr/>
          <p:nvPr/>
        </p:nvSpPr>
        <p:spPr>
          <a:xfrm rot="10800000">
            <a:off x="559787" y="2441798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782459"/>
            <a:ext cx="28083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Tried out by scientists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5" y="2210225"/>
            <a:ext cx="280831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Additional requirements or changes requested</a:t>
            </a:r>
          </a:p>
        </p:txBody>
      </p:sp>
      <p:cxnSp>
        <p:nvCxnSpPr>
          <p:cNvPr id="9" name="Straight Arrow Connector 8"/>
          <p:cNvCxnSpPr>
            <a:stCxn id="15" idx="0"/>
            <a:endCxn id="3" idx="2"/>
          </p:cNvCxnSpPr>
          <p:nvPr/>
        </p:nvCxnSpPr>
        <p:spPr>
          <a:xfrm flipV="1">
            <a:off x="7560332" y="4151791"/>
            <a:ext cx="0" cy="1149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0"/>
            <a:endCxn id="4" idx="2"/>
          </p:cNvCxnSpPr>
          <p:nvPr/>
        </p:nvCxnSpPr>
        <p:spPr>
          <a:xfrm flipH="1" flipV="1">
            <a:off x="7560331" y="2856556"/>
            <a:ext cx="1" cy="92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8" idx="3"/>
          </p:cNvCxnSpPr>
          <p:nvPr/>
        </p:nvCxnSpPr>
        <p:spPr>
          <a:xfrm flipH="1" flipV="1">
            <a:off x="5148064" y="2389530"/>
            <a:ext cx="1008111" cy="14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57" y="44624"/>
            <a:ext cx="4100513" cy="2767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96" y="4586548"/>
            <a:ext cx="2438400" cy="2200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" y="3014662"/>
            <a:ext cx="3343275" cy="38433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9419" y="1340768"/>
            <a:ext cx="3966459" cy="1216025"/>
          </a:xfrm>
        </p:spPr>
        <p:txBody>
          <a:bodyPr/>
          <a:lstStyle/>
          <a:p>
            <a:r>
              <a:rPr lang="en-GB" dirty="0" smtClean="0"/>
              <a:t>Muon interfaces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848" y="2423402"/>
            <a:ext cx="3795713" cy="2062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033" y="3429000"/>
            <a:ext cx="28765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20486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 requirements and theory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0371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code to do calculation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789040"/>
            <a:ext cx="39604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Verify code is correct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with scientists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657" y="458112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unit tests and documentation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37321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Code review and developer testing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616530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Review improvements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5301208"/>
            <a:ext cx="280831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Made available in the nightly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3167844" y="2574196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65567" y="3366284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8599" y="4158372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58599" y="4930575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65567" y="5742548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5148064" y="555788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 flipH="1">
            <a:off x="5148065" y="3218323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7" name="Curved Left Arrow 36"/>
          <p:cNvSpPr/>
          <p:nvPr/>
        </p:nvSpPr>
        <p:spPr>
          <a:xfrm rot="10800000">
            <a:off x="559787" y="5591491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8" name="Curved Left Arrow 37"/>
          <p:cNvSpPr/>
          <p:nvPr/>
        </p:nvSpPr>
        <p:spPr>
          <a:xfrm rot="10800000">
            <a:off x="559787" y="2441798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6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6275387" cy="1216025"/>
          </a:xfrm>
        </p:spPr>
        <p:txBody>
          <a:bodyPr/>
          <a:lstStyle/>
          <a:p>
            <a:r>
              <a:rPr lang="en-GB" dirty="0" err="1" smtClean="0"/>
              <a:t>MuonMaxent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4467336" cy="4176464"/>
          </a:xfrm>
        </p:spPr>
        <p:txBody>
          <a:bodyPr/>
          <a:lstStyle/>
          <a:p>
            <a:r>
              <a:rPr lang="en-GB" sz="2800" dirty="0" smtClean="0"/>
              <a:t>Code written by James </a:t>
            </a:r>
            <a:r>
              <a:rPr lang="en-GB" sz="2800" dirty="0" smtClean="0"/>
              <a:t>Lord</a:t>
            </a:r>
          </a:p>
          <a:p>
            <a:r>
              <a:rPr lang="en-GB" sz="2800" dirty="0" smtClean="0"/>
              <a:t>Based on Fortran version widely used in the muon community</a:t>
            </a:r>
            <a:endParaRPr lang="en-GB" sz="2800" dirty="0" smtClean="0"/>
          </a:p>
          <a:p>
            <a:r>
              <a:rPr lang="en-GB" sz="2800" dirty="0"/>
              <a:t>Significantly reduced time to get into code </a:t>
            </a:r>
            <a:r>
              <a:rPr lang="en-GB" sz="2800" dirty="0" smtClean="0"/>
              <a:t>base</a:t>
            </a:r>
            <a:endParaRPr lang="en-GB" sz="2800" dirty="0" smtClean="0"/>
          </a:p>
          <a:p>
            <a:r>
              <a:rPr lang="en-GB" sz="2800" dirty="0" smtClean="0"/>
              <a:t>Now integral to the new muon Frequency Domain GUI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4677" b="6056"/>
          <a:stretch/>
        </p:blipFill>
        <p:spPr bwMode="auto">
          <a:xfrm>
            <a:off x="4574840" y="2420888"/>
            <a:ext cx="4317640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8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20486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 requirements and theory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0371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code to do calculation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789040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Verify code is correct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657" y="458112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unit tests and documentation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37321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Code review and developer testing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616530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Review improvements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5301208"/>
            <a:ext cx="280831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Made available in the nightly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3167844" y="2574196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65567" y="3366284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8599" y="4158372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58599" y="4930575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65567" y="5742548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5148064" y="555788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 flipH="1">
            <a:off x="5148065" y="3218323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7" name="Curved Left Arrow 36"/>
          <p:cNvSpPr/>
          <p:nvPr/>
        </p:nvSpPr>
        <p:spPr>
          <a:xfrm rot="10800000">
            <a:off x="559787" y="5591491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8" name="Curved Left Arrow 37"/>
          <p:cNvSpPr/>
          <p:nvPr/>
        </p:nvSpPr>
        <p:spPr>
          <a:xfrm rot="10800000">
            <a:off x="559787" y="2441798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9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220486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 requirements and theory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0371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code to do calculation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789040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Verify code is correct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657" y="458112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 unit tests and documentation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537321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Code review and developer testing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616530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Review improvements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5301208"/>
            <a:ext cx="280831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Made available in the nightly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3167844" y="2574196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65567" y="3366284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1"/>
          </p:cNvCxnSpPr>
          <p:nvPr/>
        </p:nvCxnSpPr>
        <p:spPr>
          <a:xfrm flipV="1">
            <a:off x="5153062" y="4774579"/>
            <a:ext cx="1075122" cy="1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65567" y="5742548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5148064" y="555788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 flipH="1">
            <a:off x="5148065" y="3218323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7" name="Curved Left Arrow 36"/>
          <p:cNvSpPr/>
          <p:nvPr/>
        </p:nvSpPr>
        <p:spPr>
          <a:xfrm rot="10800000">
            <a:off x="559787" y="5591491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8" name="Curved Left Arrow 37"/>
          <p:cNvSpPr/>
          <p:nvPr/>
        </p:nvSpPr>
        <p:spPr>
          <a:xfrm rot="10800000">
            <a:off x="559787" y="2441798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2013883"/>
            <a:ext cx="17281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✔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7402" y="2725178"/>
            <a:ext cx="17281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✔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82848" y="3535150"/>
            <a:ext cx="17281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✔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4589913"/>
            <a:ext cx="2672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Clean up code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153786" y="4965281"/>
            <a:ext cx="1074398" cy="4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65658" y="4158372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6475"/>
            <a:ext cx="4258817" cy="3849688"/>
          </a:xfrm>
        </p:spPr>
        <p:txBody>
          <a:bodyPr/>
          <a:lstStyle/>
          <a:p>
            <a:r>
              <a:rPr lang="en-GB" dirty="0" smtClean="0"/>
              <a:t>Ask for code to be added to Mantid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Will cite your paper/DOI and/or give credit in the documentation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lipart - piles of paper / piles de papi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24944"/>
            <a:ext cx="3808885" cy="23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6275387" cy="855315"/>
          </a:xfrm>
        </p:spPr>
        <p:txBody>
          <a:bodyPr/>
          <a:lstStyle/>
          <a:p>
            <a:r>
              <a:rPr lang="en-GB" dirty="0" smtClean="0"/>
              <a:t>Frequency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72816"/>
            <a:ext cx="4114800" cy="4353347"/>
          </a:xfrm>
        </p:spPr>
        <p:txBody>
          <a:bodyPr/>
          <a:lstStyle/>
          <a:p>
            <a:r>
              <a:rPr lang="en-GB" sz="2800" dirty="0" smtClean="0"/>
              <a:t>Muons </a:t>
            </a:r>
            <a:r>
              <a:rPr lang="en-GB" sz="2800" dirty="0" err="1" smtClean="0"/>
              <a:t>precess</a:t>
            </a:r>
            <a:r>
              <a:rPr lang="en-GB" sz="2800" dirty="0" smtClean="0"/>
              <a:t> in a magnetic field</a:t>
            </a:r>
          </a:p>
          <a:p>
            <a:pPr lvl="1"/>
            <a:r>
              <a:rPr lang="en-GB" sz="2400" dirty="0" smtClean="0"/>
              <a:t>Oscillation in spectra</a:t>
            </a:r>
          </a:p>
          <a:p>
            <a:r>
              <a:rPr lang="en-GB" sz="2800" dirty="0" smtClean="0"/>
              <a:t>Internal fields in magnets and superconductors</a:t>
            </a:r>
          </a:p>
          <a:p>
            <a:r>
              <a:rPr lang="en-GB" sz="2800" dirty="0" smtClean="0"/>
              <a:t>Hyperfine coupling of </a:t>
            </a:r>
            <a:r>
              <a:rPr lang="en-GB" sz="2800" dirty="0" err="1"/>
              <a:t>m</a:t>
            </a:r>
            <a:r>
              <a:rPr lang="en-GB" sz="2800" dirty="0" err="1" smtClean="0"/>
              <a:t>uonium</a:t>
            </a:r>
            <a:r>
              <a:rPr lang="en-GB" sz="2800" dirty="0" smtClean="0"/>
              <a:t> in semiconductors</a:t>
            </a:r>
          </a:p>
          <a:p>
            <a:pPr lvl="1"/>
            <a:r>
              <a:rPr lang="en-GB" sz="2400" dirty="0" smtClean="0"/>
              <a:t>Example here: TiO2 crystal, with TF 200G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89485"/>
            <a:ext cx="4824536" cy="55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55449"/>
            <a:ext cx="3178696" cy="927323"/>
          </a:xfrm>
        </p:spPr>
        <p:txBody>
          <a:bodyPr/>
          <a:lstStyle/>
          <a:p>
            <a:r>
              <a:rPr lang="en-GB" dirty="0" smtClean="0"/>
              <a:t>FFT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782772"/>
            <a:ext cx="3312368" cy="4742572"/>
          </a:xfrm>
        </p:spPr>
        <p:txBody>
          <a:bodyPr/>
          <a:lstStyle/>
          <a:p>
            <a:r>
              <a:rPr lang="en-GB" sz="2800" dirty="0" smtClean="0"/>
              <a:t>Group data, or use </a:t>
            </a:r>
            <a:r>
              <a:rPr lang="en-GB" sz="2800" dirty="0" err="1" smtClean="0"/>
              <a:t>PhaseQuad</a:t>
            </a:r>
            <a:endParaRPr lang="en-GB" sz="2800" dirty="0" smtClean="0"/>
          </a:p>
          <a:p>
            <a:r>
              <a:rPr lang="en-GB" sz="2800" dirty="0" smtClean="0"/>
              <a:t>Transform.</a:t>
            </a:r>
            <a:endParaRPr lang="en-GB" sz="2800" dirty="0"/>
          </a:p>
          <a:p>
            <a:r>
              <a:rPr lang="en-GB" sz="2800" dirty="0" smtClean="0"/>
              <a:t>TF data:</a:t>
            </a:r>
          </a:p>
          <a:p>
            <a:pPr lvl="1"/>
            <a:r>
              <a:rPr lang="en-GB" sz="2400" dirty="0" smtClean="0"/>
              <a:t>Complex inputs</a:t>
            </a:r>
          </a:p>
          <a:p>
            <a:pPr lvl="1"/>
            <a:r>
              <a:rPr lang="en-GB" sz="2400" dirty="0" smtClean="0"/>
              <a:t>Peaks give sign of local fields</a:t>
            </a:r>
          </a:p>
          <a:p>
            <a:r>
              <a:rPr lang="en-GB" sz="2800" dirty="0" smtClean="0"/>
              <a:t>LF data:</a:t>
            </a:r>
          </a:p>
          <a:p>
            <a:pPr lvl="1"/>
            <a:r>
              <a:rPr lang="en-GB" sz="2400" dirty="0" smtClean="0"/>
              <a:t>Only F-B asymmetry</a:t>
            </a:r>
          </a:p>
          <a:p>
            <a:pPr lvl="1"/>
            <a:r>
              <a:rPr lang="en-GB" sz="2400" dirty="0" smtClean="0"/>
              <a:t>Unsigned |B|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38" y="3429000"/>
            <a:ext cx="5821162" cy="3328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08" y="404664"/>
            <a:ext cx="5838092" cy="33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01" y="2780928"/>
            <a:ext cx="4761905" cy="38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1516"/>
            <a:ext cx="2885009" cy="23080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48680"/>
            <a:ext cx="5364088" cy="720750"/>
          </a:xfrm>
        </p:spPr>
        <p:txBody>
          <a:bodyPr/>
          <a:lstStyle/>
          <a:p>
            <a:r>
              <a:rPr lang="en-GB" dirty="0" smtClean="0"/>
              <a:t>Maximum Entropy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4932040" cy="5184576"/>
          </a:xfrm>
        </p:spPr>
        <p:txBody>
          <a:bodyPr/>
          <a:lstStyle/>
          <a:p>
            <a:r>
              <a:rPr lang="en-GB" sz="2400" dirty="0" smtClean="0"/>
              <a:t>Best Fit of a spectrum to reconstruct the data</a:t>
            </a:r>
          </a:p>
          <a:p>
            <a:r>
              <a:rPr lang="en-GB" sz="2400" dirty="0" smtClean="0"/>
              <a:t>Muon version</a:t>
            </a:r>
          </a:p>
          <a:p>
            <a:pPr lvl="1"/>
            <a:r>
              <a:rPr lang="en-GB" sz="2000" dirty="0" smtClean="0"/>
              <a:t>One spectrum for the whole run</a:t>
            </a:r>
          </a:p>
          <a:p>
            <a:pPr lvl="1"/>
            <a:r>
              <a:rPr lang="en-GB" sz="2000" dirty="0" smtClean="0"/>
              <a:t>Detectors have their own phases and amplitudes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Optimise the resolution and signal-to-noise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41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0" y="476672"/>
            <a:ext cx="3754760" cy="817165"/>
          </a:xfrm>
        </p:spPr>
        <p:txBody>
          <a:bodyPr/>
          <a:lstStyle/>
          <a:p>
            <a:r>
              <a:rPr lang="en-GB" dirty="0" smtClean="0"/>
              <a:t>2D plot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17" y="1628800"/>
            <a:ext cx="6220789" cy="50010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3347864" cy="4785001"/>
          </a:xfrm>
        </p:spPr>
        <p:txBody>
          <a:bodyPr/>
          <a:lstStyle/>
          <a:p>
            <a:r>
              <a:rPr lang="en-GB" sz="2800" dirty="0" err="1" smtClean="0"/>
              <a:t>ConjoinSpectra</a:t>
            </a:r>
            <a:r>
              <a:rPr lang="en-GB" sz="2800" dirty="0" smtClean="0"/>
              <a:t> to get 2D plot of intensity vs. field and temperature</a:t>
            </a:r>
          </a:p>
          <a:p>
            <a:endParaRPr lang="en-GB" sz="2800" dirty="0" smtClean="0"/>
          </a:p>
          <a:p>
            <a:r>
              <a:rPr lang="en-GB" sz="2800" dirty="0" smtClean="0"/>
              <a:t>Splitting of sidebands clearly visible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9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2" y="914461"/>
            <a:ext cx="3577143" cy="158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064" y="260648"/>
            <a:ext cx="3538736" cy="720080"/>
          </a:xfrm>
        </p:spPr>
        <p:txBody>
          <a:bodyPr/>
          <a:lstStyle/>
          <a:p>
            <a:r>
              <a:rPr lang="en-GB" dirty="0" smtClean="0"/>
              <a:t>Magnetism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93" y="3334030"/>
            <a:ext cx="4371429" cy="3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34030"/>
            <a:ext cx="4371429" cy="3514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2503033"/>
            <a:ext cx="3711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Ideal case: one frequency</a:t>
            </a:r>
          </a:p>
          <a:p>
            <a:r>
              <a:rPr lang="en-GB" sz="2400" dirty="0" smtClean="0"/>
              <a:t>Easy to fit in time domain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59746" y="2503032"/>
            <a:ext cx="401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Real life: complex structure</a:t>
            </a:r>
          </a:p>
          <a:p>
            <a:r>
              <a:rPr lang="en-GB" sz="2400" dirty="0" smtClean="0"/>
              <a:t>Frequency domain helps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980728"/>
            <a:ext cx="3577143" cy="15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900000"/>
            <a:ext cx="7740352" cy="1143000"/>
          </a:xfrm>
        </p:spPr>
        <p:txBody>
          <a:bodyPr/>
          <a:lstStyle/>
          <a:p>
            <a:r>
              <a:rPr lang="en-GB" sz="3600" dirty="0" smtClean="0"/>
              <a:t>Simulation supporting Analysis …</a:t>
            </a:r>
            <a:endParaRPr lang="en-GB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1008112" cy="272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9552" y="1786146"/>
            <a:ext cx="8424936" cy="1629040"/>
          </a:xfrm>
        </p:spPr>
        <p:txBody>
          <a:bodyPr/>
          <a:lstStyle/>
          <a:p>
            <a:r>
              <a:rPr lang="en-GB" sz="2000" dirty="0"/>
              <a:t>Knowledge of the muon site often key to detailed interpretation</a:t>
            </a:r>
          </a:p>
          <a:p>
            <a:r>
              <a:rPr lang="en-GB" sz="2000" dirty="0" smtClean="0"/>
              <a:t>Calculation package (</a:t>
            </a:r>
            <a:r>
              <a:rPr lang="en-GB" sz="2000" dirty="0" err="1" smtClean="0"/>
              <a:t>MuESR</a:t>
            </a:r>
            <a:r>
              <a:rPr lang="en-GB" sz="2000" dirty="0" smtClean="0"/>
              <a:t>) developed </a:t>
            </a:r>
            <a:r>
              <a:rPr lang="en-GB" sz="2000" dirty="0"/>
              <a:t>to predict muon </a:t>
            </a:r>
            <a:r>
              <a:rPr lang="en-GB" sz="2000" dirty="0" smtClean="0"/>
              <a:t>sites</a:t>
            </a:r>
          </a:p>
          <a:p>
            <a:r>
              <a:rPr lang="en-GB" sz="2000" dirty="0" smtClean="0"/>
              <a:t>Python library running under </a:t>
            </a:r>
            <a:r>
              <a:rPr lang="en-GB" sz="2000" dirty="0" err="1" smtClean="0"/>
              <a:t>Mantid</a:t>
            </a:r>
            <a:endParaRPr lang="en-GB" sz="2000" dirty="0"/>
          </a:p>
          <a:p>
            <a:r>
              <a:rPr lang="en-GB" sz="2000" dirty="0" smtClean="0"/>
              <a:t>Being developed as part of the EU funded SINE2020 project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3728" y="585223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Measurements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04" y="3561280"/>
            <a:ext cx="2970104" cy="218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9330" y="585223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Calculations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737444" y="585223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463" y="3662369"/>
            <a:ext cx="2022921" cy="210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3606" y="5852233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Site prediction /</a:t>
            </a:r>
            <a:br>
              <a:rPr lang="en-GB" dirty="0" smtClean="0"/>
            </a:br>
            <a:r>
              <a:rPr lang="en-GB" dirty="0" smtClean="0"/>
              <a:t>Interpretation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56216" y="581750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/>
              </a:rPr>
              <a:t>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36512" y="6463208"/>
            <a:ext cx="482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Example from </a:t>
            </a:r>
            <a:r>
              <a:rPr lang="en-GB" sz="1400" dirty="0" smtClean="0"/>
              <a:t>A. Amato et al, PRB </a:t>
            </a:r>
            <a:r>
              <a:rPr lang="en-GB" sz="1400" dirty="0"/>
              <a:t>89, 184425 (2014)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06584" y="3988679"/>
            <a:ext cx="1200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 smtClean="0"/>
              <a:t>MnSi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‘red’ – µ</a:t>
            </a:r>
            <a:r>
              <a:rPr lang="en-GB" sz="1600" baseline="30000" dirty="0" smtClean="0"/>
              <a:t>+</a:t>
            </a:r>
            <a:r>
              <a:rPr lang="en-GB" sz="1600" dirty="0" smtClean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507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613" y="476672"/>
            <a:ext cx="6275387" cy="1216025"/>
          </a:xfrm>
        </p:spPr>
        <p:txBody>
          <a:bodyPr/>
          <a:lstStyle/>
          <a:p>
            <a:r>
              <a:rPr lang="en-GB" dirty="0" smtClean="0"/>
              <a:t>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32859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QUANTUM </a:t>
            </a:r>
            <a:r>
              <a:rPr lang="en-GB" dirty="0" smtClean="0"/>
              <a:t>program to model muon spins interacting with sample</a:t>
            </a:r>
          </a:p>
          <a:p>
            <a:r>
              <a:rPr lang="en-GB" dirty="0" smtClean="0"/>
              <a:t>Originally stand </a:t>
            </a:r>
            <a:r>
              <a:rPr lang="en-GB" dirty="0" smtClean="0"/>
              <a:t>alone </a:t>
            </a:r>
            <a:r>
              <a:rPr lang="en-GB" dirty="0" smtClean="0"/>
              <a:t>FORTRAN .exe</a:t>
            </a:r>
          </a:p>
          <a:p>
            <a:pPr lvl="1"/>
            <a:r>
              <a:rPr lang="en-GB" dirty="0" smtClean="0"/>
              <a:t>Inputs from dialog boxes</a:t>
            </a:r>
          </a:p>
          <a:p>
            <a:pPr lvl="1"/>
            <a:r>
              <a:rPr lang="en-GB" dirty="0" smtClean="0"/>
              <a:t>Output to files, plot in another package</a:t>
            </a:r>
            <a:endParaRPr lang="en-GB" dirty="0" smtClean="0"/>
          </a:p>
          <a:p>
            <a:r>
              <a:rPr lang="en-GB" dirty="0" smtClean="0"/>
              <a:t>Rewritten in Python </a:t>
            </a:r>
            <a:r>
              <a:rPr lang="en-GB" dirty="0" smtClean="0"/>
              <a:t>using </a:t>
            </a:r>
            <a:r>
              <a:rPr lang="en-GB" dirty="0" err="1" smtClean="0"/>
              <a:t>NumPy</a:t>
            </a:r>
            <a:endParaRPr lang="en-GB" dirty="0" smtClean="0"/>
          </a:p>
          <a:p>
            <a:r>
              <a:rPr lang="en-GB" dirty="0" smtClean="0"/>
              <a:t>Mantid algorithm</a:t>
            </a:r>
          </a:p>
          <a:p>
            <a:pPr lvl="1"/>
            <a:r>
              <a:rPr lang="en-GB" dirty="0" smtClean="0"/>
              <a:t>Input table to define model (flexible)</a:t>
            </a:r>
          </a:p>
          <a:p>
            <a:pPr lvl="1"/>
            <a:r>
              <a:rPr lang="en-GB" dirty="0" smtClean="0"/>
              <a:t>Save / load / edit tables or create from script</a:t>
            </a:r>
            <a:endParaRPr lang="en-GB" dirty="0" smtClean="0"/>
          </a:p>
          <a:p>
            <a:pPr lvl="1"/>
            <a:r>
              <a:rPr lang="en-GB" dirty="0" smtClean="0"/>
              <a:t>Output to </a:t>
            </a:r>
            <a:r>
              <a:rPr lang="en-GB" dirty="0" smtClean="0"/>
              <a:t>Workspaces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In the Script Repository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ISIS Template</Template>
  <TotalTime>15958</TotalTime>
  <Words>710</Words>
  <Application>Microsoft Office PowerPoint</Application>
  <PresentationFormat>On-screen Show (4:3)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Lucida Sans</vt:lpstr>
      <vt:lpstr>Segoe UI Symbol</vt:lpstr>
      <vt:lpstr>Symbol</vt:lpstr>
      <vt:lpstr>ISIS Template</vt:lpstr>
      <vt:lpstr>ISIS Large Top Banner</vt:lpstr>
      <vt:lpstr>ISIS Small Top Banner</vt:lpstr>
      <vt:lpstr>ISIS Large Bottom Banner</vt:lpstr>
      <vt:lpstr>Using Mantid with muon experiments, instruments and data</vt:lpstr>
      <vt:lpstr>Muon interfaces</vt:lpstr>
      <vt:lpstr>Frequency Domain</vt:lpstr>
      <vt:lpstr>FFT</vt:lpstr>
      <vt:lpstr>Maximum Entropy</vt:lpstr>
      <vt:lpstr>2D plot</vt:lpstr>
      <vt:lpstr>Magnetism</vt:lpstr>
      <vt:lpstr>Simulation supporting Analysis …</vt:lpstr>
      <vt:lpstr>Simulations</vt:lpstr>
      <vt:lpstr>Simulation and Fitting</vt:lpstr>
      <vt:lpstr>QUANTUM example</vt:lpstr>
      <vt:lpstr>Simultaneous fits</vt:lpstr>
      <vt:lpstr>Simulations for experiment planning</vt:lpstr>
      <vt:lpstr>Instrument View for diagnostics</vt:lpstr>
      <vt:lpstr>View of processed data</vt:lpstr>
      <vt:lpstr>The script repository </vt:lpstr>
      <vt:lpstr>Advantages of the script repository </vt:lpstr>
      <vt:lpstr>Development process</vt:lpstr>
      <vt:lpstr>Development process</vt:lpstr>
      <vt:lpstr>Development process</vt:lpstr>
      <vt:lpstr>MuonMaxent</vt:lpstr>
      <vt:lpstr>Development process</vt:lpstr>
      <vt:lpstr>Development process</vt:lpstr>
      <vt:lpstr>Getting involved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Mantid with muon experiments and data</dc:title>
  <dc:creator>James Lord</dc:creator>
  <cp:lastModifiedBy>Lord, James (STFC,RAL,ISIS)</cp:lastModifiedBy>
  <cp:revision>69</cp:revision>
  <dcterms:created xsi:type="dcterms:W3CDTF">2017-06-05T13:18:03Z</dcterms:created>
  <dcterms:modified xsi:type="dcterms:W3CDTF">2019-04-01T09:29:18Z</dcterms:modified>
</cp:coreProperties>
</file>