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541162c0c_0_3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541162c0c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541162c0c_0_3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541162c0c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41162c0c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41162c0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41162c0c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41162c0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541162c0c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541162c0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41162c0c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41162c0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541162c0c_0_2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541162c0c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541162c0c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541162c0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541162c0c_0_3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541162c0c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541162c0c_0_3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541162c0c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Mantid </a:t>
            </a:r>
            <a:r>
              <a:rPr lang="en-GB"/>
              <a:t>Governance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</a:t>
            </a:r>
            <a:endParaRPr/>
          </a:p>
        </p:txBody>
      </p:sp>
      <p:sp>
        <p:nvSpPr>
          <p:cNvPr id="277" name="Google Shape;277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Project Managers Team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Local Dev Leads -&gt; Local Project Managers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Nick Draper, Peter Peterson, Owen Arnold, Gagik Vardanyan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PM Chair rotates annually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Responsible for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Release planning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Project management and development practices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Development plans for upcoming releases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Future significant requirements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Resource planning and allocation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When: once the terms of reference are finalised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/>
          <p:nvPr/>
        </p:nvSpPr>
        <p:spPr>
          <a:xfrm>
            <a:off x="6923850" y="1914388"/>
            <a:ext cx="19302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Management Committee (PMC)</a:t>
            </a:r>
            <a:endParaRPr/>
          </a:p>
        </p:txBody>
      </p:sp>
      <p:grpSp>
        <p:nvGrpSpPr>
          <p:cNvPr id="283" name="Google Shape;283;p23"/>
          <p:cNvGrpSpPr/>
          <p:nvPr/>
        </p:nvGrpSpPr>
        <p:grpSpPr>
          <a:xfrm>
            <a:off x="678450" y="835075"/>
            <a:ext cx="2453100" cy="845450"/>
            <a:chOff x="3345450" y="835075"/>
            <a:chExt cx="2453100" cy="845450"/>
          </a:xfrm>
        </p:grpSpPr>
        <p:sp>
          <p:nvSpPr>
            <p:cNvPr id="284" name="Google Shape;284;p23"/>
            <p:cNvSpPr/>
            <p:nvPr/>
          </p:nvSpPr>
          <p:spPr>
            <a:xfrm>
              <a:off x="3345450" y="835075"/>
              <a:ext cx="2453100" cy="84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Project Management Board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(PMB)</a:t>
              </a: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345450" y="1367325"/>
              <a:ext cx="589800" cy="3132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ISIS</a:t>
              </a: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898800" y="1367325"/>
              <a:ext cx="673200" cy="3132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SNS</a:t>
              </a: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5125225" y="1367325"/>
              <a:ext cx="673200" cy="313200"/>
            </a:xfrm>
            <a:prstGeom prst="rect">
              <a:avLst/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ESS</a:t>
              </a: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4572000" y="1367325"/>
              <a:ext cx="589800" cy="3132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ILL</a:t>
              </a:r>
              <a:endParaRPr/>
            </a:p>
          </p:txBody>
        </p:sp>
      </p:grpSp>
      <p:sp>
        <p:nvSpPr>
          <p:cNvPr id="289" name="Google Shape;289;p23"/>
          <p:cNvSpPr/>
          <p:nvPr/>
        </p:nvSpPr>
        <p:spPr>
          <a:xfrm>
            <a:off x="6923850" y="2446588"/>
            <a:ext cx="1930200" cy="31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ISIS</a:t>
            </a: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6923850" y="3040613"/>
            <a:ext cx="1930200" cy="94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Scientific Steering Committee (SSC)</a:t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6923850" y="3668913"/>
            <a:ext cx="1930200" cy="31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ISIS</a:t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678450" y="4876425"/>
            <a:ext cx="2453100" cy="37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PMT Chair</a:t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4274575" y="2131488"/>
            <a:ext cx="1653900" cy="50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Group Chair</a:t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4147725" y="5094813"/>
            <a:ext cx="24531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Steering Committee (TSC)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4147725" y="5627063"/>
            <a:ext cx="589800" cy="31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ISIS</a:t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4701075" y="5627063"/>
            <a:ext cx="673200" cy="313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SNS</a:t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5927500" y="5627063"/>
            <a:ext cx="673200" cy="3132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ESS</a:t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5374275" y="5627063"/>
            <a:ext cx="589800" cy="31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ILL</a:t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3916800" y="3006300"/>
            <a:ext cx="24531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Users Workshop</a:t>
            </a: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3916800" y="3538500"/>
            <a:ext cx="589800" cy="31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ISIS</a:t>
            </a:r>
            <a:endParaRPr/>
          </a:p>
        </p:txBody>
      </p:sp>
      <p:sp>
        <p:nvSpPr>
          <p:cNvPr id="301" name="Google Shape;301;p23"/>
          <p:cNvSpPr/>
          <p:nvPr/>
        </p:nvSpPr>
        <p:spPr>
          <a:xfrm>
            <a:off x="4470150" y="3538500"/>
            <a:ext cx="673200" cy="313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SNS</a:t>
            </a:r>
            <a:endParaRPr/>
          </a:p>
        </p:txBody>
      </p:sp>
      <p:sp>
        <p:nvSpPr>
          <p:cNvPr id="302" name="Google Shape;302;p23"/>
          <p:cNvSpPr/>
          <p:nvPr/>
        </p:nvSpPr>
        <p:spPr>
          <a:xfrm>
            <a:off x="5696575" y="3538500"/>
            <a:ext cx="673200" cy="3132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ESS</a:t>
            </a:r>
            <a:endParaRPr/>
          </a:p>
        </p:txBody>
      </p:sp>
      <p:sp>
        <p:nvSpPr>
          <p:cNvPr id="303" name="Google Shape;303;p23"/>
          <p:cNvSpPr/>
          <p:nvPr/>
        </p:nvSpPr>
        <p:spPr>
          <a:xfrm>
            <a:off x="5143350" y="3538500"/>
            <a:ext cx="589800" cy="31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ILL</a:t>
            </a:r>
            <a:endParaRPr/>
          </a:p>
        </p:txBody>
      </p:sp>
      <p:sp>
        <p:nvSpPr>
          <p:cNvPr id="304" name="Google Shape;304;p23"/>
          <p:cNvSpPr/>
          <p:nvPr/>
        </p:nvSpPr>
        <p:spPr>
          <a:xfrm>
            <a:off x="678450" y="5888250"/>
            <a:ext cx="24531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 Team</a:t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>
            <a:off x="678450" y="6224300"/>
            <a:ext cx="589800" cy="5094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ISIS</a:t>
            </a:r>
            <a:endParaRPr/>
          </a:p>
        </p:txBody>
      </p:sp>
      <p:sp>
        <p:nvSpPr>
          <p:cNvPr id="306" name="Google Shape;306;p23"/>
          <p:cNvSpPr/>
          <p:nvPr/>
        </p:nvSpPr>
        <p:spPr>
          <a:xfrm>
            <a:off x="1231800" y="6224300"/>
            <a:ext cx="673200" cy="5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SNS</a:t>
            </a:r>
            <a:endParaRPr/>
          </a:p>
        </p:txBody>
      </p:sp>
      <p:sp>
        <p:nvSpPr>
          <p:cNvPr id="307" name="Google Shape;307;p23"/>
          <p:cNvSpPr/>
          <p:nvPr/>
        </p:nvSpPr>
        <p:spPr>
          <a:xfrm>
            <a:off x="2458225" y="6224300"/>
            <a:ext cx="673200" cy="509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ESS</a:t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1905000" y="6224300"/>
            <a:ext cx="589800" cy="509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ILL</a:t>
            </a:r>
            <a:endParaRPr/>
          </a:p>
        </p:txBody>
      </p:sp>
      <p:cxnSp>
        <p:nvCxnSpPr>
          <p:cNvPr id="309" name="Google Shape;309;p23"/>
          <p:cNvCxnSpPr>
            <a:stCxn id="290" idx="0"/>
            <a:endCxn id="289" idx="2"/>
          </p:cNvCxnSpPr>
          <p:nvPr/>
        </p:nvCxnSpPr>
        <p:spPr>
          <a:xfrm rot="10800000">
            <a:off x="7888950" y="2759813"/>
            <a:ext cx="0" cy="2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3"/>
          <p:cNvCxnSpPr>
            <a:stCxn id="293" idx="1"/>
            <a:endCxn id="288" idx="2"/>
          </p:cNvCxnSpPr>
          <p:nvPr/>
        </p:nvCxnSpPr>
        <p:spPr>
          <a:xfrm rot="10800000">
            <a:off x="2199775" y="1680588"/>
            <a:ext cx="2074800" cy="7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3"/>
          <p:cNvCxnSpPr>
            <a:stCxn id="292" idx="0"/>
            <a:endCxn id="288" idx="1"/>
          </p:cNvCxnSpPr>
          <p:nvPr/>
        </p:nvCxnSpPr>
        <p:spPr>
          <a:xfrm rot="10800000">
            <a:off x="1905000" y="1523925"/>
            <a:ext cx="0" cy="33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3"/>
          <p:cNvCxnSpPr>
            <a:stCxn id="304" idx="0"/>
            <a:endCxn id="292" idx="2"/>
          </p:cNvCxnSpPr>
          <p:nvPr/>
        </p:nvCxnSpPr>
        <p:spPr>
          <a:xfrm rot="10800000">
            <a:off x="1905000" y="5247150"/>
            <a:ext cx="0" cy="6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3"/>
          <p:cNvCxnSpPr>
            <a:stCxn id="293" idx="2"/>
            <a:endCxn id="299" idx="0"/>
          </p:cNvCxnSpPr>
          <p:nvPr/>
        </p:nvCxnSpPr>
        <p:spPr>
          <a:xfrm>
            <a:off x="5101525" y="2640888"/>
            <a:ext cx="417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3"/>
          <p:cNvCxnSpPr>
            <a:stCxn id="315" idx="3"/>
            <a:endCxn id="294" idx="1"/>
          </p:cNvCxnSpPr>
          <p:nvPr/>
        </p:nvCxnSpPr>
        <p:spPr>
          <a:xfrm flipH="1" rot="10800000">
            <a:off x="3131550" y="5517625"/>
            <a:ext cx="1016100" cy="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3"/>
          <p:cNvCxnSpPr>
            <a:stCxn id="304" idx="3"/>
            <a:endCxn id="296" idx="2"/>
          </p:cNvCxnSpPr>
          <p:nvPr/>
        </p:nvCxnSpPr>
        <p:spPr>
          <a:xfrm flipH="1" rot="10800000">
            <a:off x="3131550" y="5940150"/>
            <a:ext cx="1906200" cy="3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3"/>
          <p:cNvCxnSpPr/>
          <p:nvPr/>
        </p:nvCxnSpPr>
        <p:spPr>
          <a:xfrm flipH="1" rot="-5400000">
            <a:off x="1785225" y="1862438"/>
            <a:ext cx="3376200" cy="3136500"/>
          </a:xfrm>
          <a:prstGeom prst="curvedConnector3">
            <a:avLst>
              <a:gd fmla="val 628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3"/>
          <p:cNvCxnSpPr>
            <a:stCxn id="290" idx="1"/>
            <a:endCxn id="299" idx="3"/>
          </p:cNvCxnSpPr>
          <p:nvPr/>
        </p:nvCxnSpPr>
        <p:spPr>
          <a:xfrm rot="10800000">
            <a:off x="6370050" y="3429113"/>
            <a:ext cx="553800" cy="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3"/>
          <p:cNvCxnSpPr>
            <a:stCxn id="284" idx="3"/>
            <a:endCxn id="282" idx="1"/>
          </p:cNvCxnSpPr>
          <p:nvPr/>
        </p:nvCxnSpPr>
        <p:spPr>
          <a:xfrm>
            <a:off x="3131550" y="1257775"/>
            <a:ext cx="3792300" cy="10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23"/>
          <p:cNvSpPr/>
          <p:nvPr/>
        </p:nvSpPr>
        <p:spPr>
          <a:xfrm>
            <a:off x="678450" y="5244625"/>
            <a:ext cx="2453100" cy="70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Management</a:t>
            </a:r>
            <a:r>
              <a:rPr lang="en-GB"/>
              <a:t> Team</a:t>
            </a:r>
            <a:endParaRPr/>
          </a:p>
        </p:txBody>
      </p:sp>
      <p:sp>
        <p:nvSpPr>
          <p:cNvPr id="320" name="Google Shape;320;p23"/>
          <p:cNvSpPr/>
          <p:nvPr/>
        </p:nvSpPr>
        <p:spPr>
          <a:xfrm>
            <a:off x="678450" y="5637075"/>
            <a:ext cx="589800" cy="31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ISIS</a:t>
            </a:r>
            <a:endParaRPr/>
          </a:p>
        </p:txBody>
      </p:sp>
      <p:sp>
        <p:nvSpPr>
          <p:cNvPr id="321" name="Google Shape;321;p23"/>
          <p:cNvSpPr/>
          <p:nvPr/>
        </p:nvSpPr>
        <p:spPr>
          <a:xfrm>
            <a:off x="1231800" y="5637075"/>
            <a:ext cx="673200" cy="313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SNS</a:t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2458225" y="5637075"/>
            <a:ext cx="673200" cy="3132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ESS</a:t>
            </a:r>
            <a:endParaRPr/>
          </a:p>
        </p:txBody>
      </p:sp>
      <p:sp>
        <p:nvSpPr>
          <p:cNvPr id="323" name="Google Shape;323;p23"/>
          <p:cNvSpPr/>
          <p:nvPr/>
        </p:nvSpPr>
        <p:spPr>
          <a:xfrm>
            <a:off x="1905000" y="5637075"/>
            <a:ext cx="589800" cy="31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Current structure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What each body does &amp; contributes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Planned changes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1375350" y="4010300"/>
            <a:ext cx="1059300" cy="6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Manager</a:t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78450" y="5888250"/>
            <a:ext cx="24531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 Team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78450" y="6420500"/>
            <a:ext cx="589800" cy="31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ISIS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1231800" y="6420500"/>
            <a:ext cx="673200" cy="313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SNS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458225" y="6420500"/>
            <a:ext cx="673200" cy="3132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1905000" y="6420500"/>
            <a:ext cx="589800" cy="31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ILL</a:t>
            </a:r>
            <a:endParaRPr/>
          </a:p>
        </p:txBody>
      </p:sp>
      <p:cxnSp>
        <p:nvCxnSpPr>
          <p:cNvPr id="102" name="Google Shape;102;p15"/>
          <p:cNvCxnSpPr>
            <a:stCxn id="97" idx="0"/>
            <a:endCxn id="96" idx="2"/>
          </p:cNvCxnSpPr>
          <p:nvPr/>
        </p:nvCxnSpPr>
        <p:spPr>
          <a:xfrm rot="10800000">
            <a:off x="1905000" y="4634550"/>
            <a:ext cx="0" cy="12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 team</a:t>
            </a:r>
            <a:endParaRPr/>
          </a:p>
        </p:txBody>
      </p:sp>
      <p:sp>
        <p:nvSpPr>
          <p:cNvPr id="104" name="Google Shape;104;p15"/>
          <p:cNvSpPr txBox="1"/>
          <p:nvPr>
            <p:ph idx="4294967295" type="body"/>
          </p:nvPr>
        </p:nvSpPr>
        <p:spPr>
          <a:xfrm>
            <a:off x="457200" y="1600200"/>
            <a:ext cx="82296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PM oversees the whole development and coordinates releases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Local team leads lead the development team at each facility</a:t>
            </a:r>
            <a:endParaRPr/>
          </a:p>
        </p:txBody>
      </p:sp>
      <p:sp>
        <p:nvSpPr>
          <p:cNvPr id="105" name="Google Shape;105;p15"/>
          <p:cNvSpPr txBox="1"/>
          <p:nvPr>
            <p:ph idx="4294967295" type="body"/>
          </p:nvPr>
        </p:nvSpPr>
        <p:spPr>
          <a:xfrm>
            <a:off x="3272875" y="3531200"/>
            <a:ext cx="51444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Development team does the work, testing etc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1375350" y="4010300"/>
            <a:ext cx="1059300" cy="6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Manager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2985150" y="4490538"/>
            <a:ext cx="24531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Steering Committee (TSC)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2985150" y="5022788"/>
            <a:ext cx="589800" cy="31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ISIS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3538500" y="5022788"/>
            <a:ext cx="673200" cy="313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SNS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4764925" y="5022788"/>
            <a:ext cx="673200" cy="3132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ESS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4211700" y="5022788"/>
            <a:ext cx="589800" cy="31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ILL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678450" y="5888250"/>
            <a:ext cx="24531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 Team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678450" y="6420500"/>
            <a:ext cx="589800" cy="31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ISIS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1231800" y="6420500"/>
            <a:ext cx="673200" cy="313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SNS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2458225" y="6420500"/>
            <a:ext cx="673200" cy="3132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ESS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1905000" y="6420500"/>
            <a:ext cx="589800" cy="31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ILL</a:t>
            </a:r>
            <a:endParaRPr/>
          </a:p>
        </p:txBody>
      </p:sp>
      <p:cxnSp>
        <p:nvCxnSpPr>
          <p:cNvPr id="121" name="Google Shape;121;p16"/>
          <p:cNvCxnSpPr>
            <a:stCxn id="116" idx="0"/>
            <a:endCxn id="110" idx="2"/>
          </p:cNvCxnSpPr>
          <p:nvPr/>
        </p:nvCxnSpPr>
        <p:spPr>
          <a:xfrm rot="10800000">
            <a:off x="1905000" y="4634550"/>
            <a:ext cx="0" cy="12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>
            <a:endCxn id="111" idx="1"/>
          </p:cNvCxnSpPr>
          <p:nvPr/>
        </p:nvCxnSpPr>
        <p:spPr>
          <a:xfrm>
            <a:off x="2458350" y="4321338"/>
            <a:ext cx="526800" cy="5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>
            <a:stCxn id="116" idx="0"/>
            <a:endCxn id="113" idx="2"/>
          </p:cNvCxnSpPr>
          <p:nvPr/>
        </p:nvCxnSpPr>
        <p:spPr>
          <a:xfrm flipH="1" rot="10800000">
            <a:off x="1905000" y="5335950"/>
            <a:ext cx="1970100" cy="5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Steering Committee</a:t>
            </a:r>
            <a:endParaRPr/>
          </a:p>
        </p:txBody>
      </p:sp>
      <p:sp>
        <p:nvSpPr>
          <p:cNvPr id="125" name="Google Shape;125;p16"/>
          <p:cNvSpPr txBox="1"/>
          <p:nvPr>
            <p:ph idx="4294967295" type="body"/>
          </p:nvPr>
        </p:nvSpPr>
        <p:spPr>
          <a:xfrm>
            <a:off x="457200" y="1600200"/>
            <a:ext cx="84861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Made up of senior devs from each facility team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Responsible for long term stability of the framework, approving significant designs, dependency and build management.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7"/>
          <p:cNvGrpSpPr/>
          <p:nvPr/>
        </p:nvGrpSpPr>
        <p:grpSpPr>
          <a:xfrm>
            <a:off x="678450" y="835075"/>
            <a:ext cx="2453100" cy="845450"/>
            <a:chOff x="3345450" y="835075"/>
            <a:chExt cx="2453100" cy="845450"/>
          </a:xfrm>
        </p:grpSpPr>
        <p:sp>
          <p:nvSpPr>
            <p:cNvPr id="131" name="Google Shape;131;p17"/>
            <p:cNvSpPr/>
            <p:nvPr/>
          </p:nvSpPr>
          <p:spPr>
            <a:xfrm>
              <a:off x="3345450" y="835075"/>
              <a:ext cx="2453100" cy="84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Project Management Board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(PMB)</a:t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3345450" y="1367325"/>
              <a:ext cx="589800" cy="3132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ISIS</a:t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3898800" y="1367325"/>
              <a:ext cx="673200" cy="3132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SNS</a:t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5125225" y="1367325"/>
              <a:ext cx="673200" cy="313200"/>
            </a:xfrm>
            <a:prstGeom prst="rect">
              <a:avLst/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ESS</a:t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4572000" y="1367325"/>
              <a:ext cx="589800" cy="3132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ILL</a:t>
              </a:r>
              <a:endParaRPr/>
            </a:p>
          </p:txBody>
        </p:sp>
      </p:grpSp>
      <p:sp>
        <p:nvSpPr>
          <p:cNvPr id="136" name="Google Shape;136;p17"/>
          <p:cNvSpPr/>
          <p:nvPr/>
        </p:nvSpPr>
        <p:spPr>
          <a:xfrm>
            <a:off x="1375350" y="4010300"/>
            <a:ext cx="1059300" cy="6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Manager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2985150" y="4490538"/>
            <a:ext cx="24531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Steering Committee (TSC)</a:t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2985150" y="5022788"/>
            <a:ext cx="589800" cy="31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ISIS</a:t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3538500" y="5022788"/>
            <a:ext cx="673200" cy="313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SNS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4764925" y="5022788"/>
            <a:ext cx="673200" cy="3132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ESS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4211700" y="5022788"/>
            <a:ext cx="589800" cy="31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ILL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678450" y="5888250"/>
            <a:ext cx="24531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 Team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678450" y="6420500"/>
            <a:ext cx="589800" cy="31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ISIS</a:t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1231800" y="6420500"/>
            <a:ext cx="673200" cy="313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SNS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2458225" y="6420500"/>
            <a:ext cx="673200" cy="3132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ESS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1905000" y="6420500"/>
            <a:ext cx="589800" cy="31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ILL</a:t>
            </a:r>
            <a:endParaRPr/>
          </a:p>
        </p:txBody>
      </p:sp>
      <p:cxnSp>
        <p:nvCxnSpPr>
          <p:cNvPr id="147" name="Google Shape;147;p17"/>
          <p:cNvCxnSpPr>
            <a:stCxn id="136" idx="0"/>
            <a:endCxn id="135" idx="1"/>
          </p:cNvCxnSpPr>
          <p:nvPr/>
        </p:nvCxnSpPr>
        <p:spPr>
          <a:xfrm rot="10800000">
            <a:off x="1905000" y="1523900"/>
            <a:ext cx="0" cy="24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7"/>
          <p:cNvCxnSpPr>
            <a:stCxn id="142" idx="0"/>
            <a:endCxn id="136" idx="2"/>
          </p:cNvCxnSpPr>
          <p:nvPr/>
        </p:nvCxnSpPr>
        <p:spPr>
          <a:xfrm rot="10800000">
            <a:off x="1905000" y="4634550"/>
            <a:ext cx="0" cy="12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7"/>
          <p:cNvCxnSpPr>
            <a:endCxn id="137" idx="1"/>
          </p:cNvCxnSpPr>
          <p:nvPr/>
        </p:nvCxnSpPr>
        <p:spPr>
          <a:xfrm>
            <a:off x="2458350" y="4321338"/>
            <a:ext cx="526800" cy="5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7"/>
          <p:cNvCxnSpPr>
            <a:stCxn id="142" idx="0"/>
            <a:endCxn id="139" idx="2"/>
          </p:cNvCxnSpPr>
          <p:nvPr/>
        </p:nvCxnSpPr>
        <p:spPr>
          <a:xfrm flipH="1" rot="10800000">
            <a:off x="1905000" y="5335950"/>
            <a:ext cx="1970100" cy="5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7"/>
          <p:cNvCxnSpPr>
            <a:endCxn id="137" idx="0"/>
          </p:cNvCxnSpPr>
          <p:nvPr/>
        </p:nvCxnSpPr>
        <p:spPr>
          <a:xfrm flipH="1" rot="-5400000">
            <a:off x="1684650" y="1963488"/>
            <a:ext cx="2757900" cy="2296200"/>
          </a:xfrm>
          <a:prstGeom prst="curvedConnector3">
            <a:avLst>
              <a:gd fmla="val 7116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7"/>
          <p:cNvSpPr txBox="1"/>
          <p:nvPr>
            <p:ph idx="4294967295" type="title"/>
          </p:nvPr>
        </p:nvSpPr>
        <p:spPr>
          <a:xfrm>
            <a:off x="2832400" y="274650"/>
            <a:ext cx="58545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Management Board</a:t>
            </a:r>
            <a:endParaRPr/>
          </a:p>
        </p:txBody>
      </p:sp>
      <p:sp>
        <p:nvSpPr>
          <p:cNvPr id="153" name="Google Shape;153;p17"/>
          <p:cNvSpPr txBox="1"/>
          <p:nvPr>
            <p:ph idx="4294967295" type="body"/>
          </p:nvPr>
        </p:nvSpPr>
        <p:spPr>
          <a:xfrm>
            <a:off x="3233850" y="1600200"/>
            <a:ext cx="5709300" cy="44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Senior Managers from each facility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Strategic oversight of the project</a:t>
            </a:r>
            <a:endParaRPr/>
          </a:p>
        </p:txBody>
      </p:sp>
      <p:sp>
        <p:nvSpPr>
          <p:cNvPr id="154" name="Google Shape;154;p17"/>
          <p:cNvSpPr txBox="1"/>
          <p:nvPr>
            <p:ph idx="4294967295" type="body"/>
          </p:nvPr>
        </p:nvSpPr>
        <p:spPr>
          <a:xfrm>
            <a:off x="5291250" y="3563900"/>
            <a:ext cx="3801300" cy="2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Approving strategic developments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Resolving cross facility conflicts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8"/>
          <p:cNvGrpSpPr/>
          <p:nvPr/>
        </p:nvGrpSpPr>
        <p:grpSpPr>
          <a:xfrm>
            <a:off x="678450" y="835075"/>
            <a:ext cx="2453100" cy="845450"/>
            <a:chOff x="3345450" y="835075"/>
            <a:chExt cx="2453100" cy="845450"/>
          </a:xfrm>
        </p:grpSpPr>
        <p:sp>
          <p:nvSpPr>
            <p:cNvPr id="160" name="Google Shape;160;p18"/>
            <p:cNvSpPr/>
            <p:nvPr/>
          </p:nvSpPr>
          <p:spPr>
            <a:xfrm>
              <a:off x="3345450" y="835075"/>
              <a:ext cx="2453100" cy="84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Project Management Board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(PMB)</a:t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3345450" y="1367325"/>
              <a:ext cx="589800" cy="3132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ISIS</a:t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3898800" y="1367325"/>
              <a:ext cx="673200" cy="3132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SNS</a:t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5125225" y="1367325"/>
              <a:ext cx="673200" cy="313200"/>
            </a:xfrm>
            <a:prstGeom prst="rect">
              <a:avLst/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ESS</a:t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4572000" y="1367325"/>
              <a:ext cx="589800" cy="3132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ILL</a:t>
              </a:r>
              <a:endParaRPr/>
            </a:p>
          </p:txBody>
        </p:sp>
      </p:grpSp>
      <p:sp>
        <p:nvSpPr>
          <p:cNvPr id="165" name="Google Shape;165;p18"/>
          <p:cNvSpPr/>
          <p:nvPr/>
        </p:nvSpPr>
        <p:spPr>
          <a:xfrm>
            <a:off x="1375350" y="4010300"/>
            <a:ext cx="1059300" cy="6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Manager</a:t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2985150" y="4490538"/>
            <a:ext cx="24531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Steering Committee (TSC)</a:t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2985150" y="5022788"/>
            <a:ext cx="589800" cy="31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ISIS</a:t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3538500" y="5022788"/>
            <a:ext cx="673200" cy="313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SNS</a:t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4764925" y="5022788"/>
            <a:ext cx="673200" cy="3132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ESS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4211700" y="5022788"/>
            <a:ext cx="589800" cy="31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ILL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78450" y="5888250"/>
            <a:ext cx="24531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 Team</a:t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78450" y="6420500"/>
            <a:ext cx="589800" cy="31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ISIS</a:t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1231800" y="6420500"/>
            <a:ext cx="673200" cy="313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SNS</a:t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2458225" y="6420500"/>
            <a:ext cx="673200" cy="3132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ESS</a:t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1905000" y="6420500"/>
            <a:ext cx="589800" cy="31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ILL</a:t>
            </a:r>
            <a:endParaRPr/>
          </a:p>
        </p:txBody>
      </p:sp>
      <p:cxnSp>
        <p:nvCxnSpPr>
          <p:cNvPr id="176" name="Google Shape;176;p18"/>
          <p:cNvCxnSpPr>
            <a:stCxn id="165" idx="0"/>
            <a:endCxn id="164" idx="1"/>
          </p:cNvCxnSpPr>
          <p:nvPr/>
        </p:nvCxnSpPr>
        <p:spPr>
          <a:xfrm rot="10800000">
            <a:off x="1905000" y="1523900"/>
            <a:ext cx="0" cy="24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8"/>
          <p:cNvCxnSpPr>
            <a:stCxn id="171" idx="0"/>
            <a:endCxn id="165" idx="2"/>
          </p:cNvCxnSpPr>
          <p:nvPr/>
        </p:nvCxnSpPr>
        <p:spPr>
          <a:xfrm rot="10800000">
            <a:off x="1905000" y="4634550"/>
            <a:ext cx="0" cy="12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8"/>
          <p:cNvCxnSpPr>
            <a:endCxn id="166" idx="1"/>
          </p:cNvCxnSpPr>
          <p:nvPr/>
        </p:nvCxnSpPr>
        <p:spPr>
          <a:xfrm>
            <a:off x="2458350" y="4321338"/>
            <a:ext cx="526800" cy="5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8"/>
          <p:cNvCxnSpPr>
            <a:stCxn id="171" idx="0"/>
            <a:endCxn id="168" idx="2"/>
          </p:cNvCxnSpPr>
          <p:nvPr/>
        </p:nvCxnSpPr>
        <p:spPr>
          <a:xfrm flipH="1" rot="10800000">
            <a:off x="1905000" y="5335950"/>
            <a:ext cx="1970100" cy="5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8"/>
          <p:cNvCxnSpPr>
            <a:endCxn id="166" idx="0"/>
          </p:cNvCxnSpPr>
          <p:nvPr/>
        </p:nvCxnSpPr>
        <p:spPr>
          <a:xfrm flipH="1" rot="-5400000">
            <a:off x="1684650" y="1963488"/>
            <a:ext cx="2757900" cy="2296200"/>
          </a:xfrm>
          <a:prstGeom prst="curvedConnector3">
            <a:avLst>
              <a:gd fmla="val 7116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idx="4294967295" type="title"/>
          </p:nvPr>
        </p:nvSpPr>
        <p:spPr>
          <a:xfrm>
            <a:off x="2832400" y="274650"/>
            <a:ext cx="58545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Management Board Membership</a:t>
            </a:r>
            <a:endParaRPr/>
          </a:p>
        </p:txBody>
      </p:sp>
      <p:sp>
        <p:nvSpPr>
          <p:cNvPr id="182" name="Google Shape;182;p18"/>
          <p:cNvSpPr txBox="1"/>
          <p:nvPr>
            <p:ph idx="4294967295" type="body"/>
          </p:nvPr>
        </p:nvSpPr>
        <p:spPr>
          <a:xfrm>
            <a:off x="3233850" y="1600200"/>
            <a:ext cx="5709300" cy="44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GB" sz="3000"/>
              <a:t>ISIS: Toby Perring, Pascal Manuel, Lamar Moore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GB" sz="3000"/>
              <a:t>ORNL: Garrett Granroth, Thomas Proffen, Timmy Ramirez-Cuesta</a:t>
            </a:r>
            <a:endParaRPr sz="3000"/>
          </a:p>
        </p:txBody>
      </p:sp>
      <p:sp>
        <p:nvSpPr>
          <p:cNvPr id="183" name="Google Shape;183;p18"/>
          <p:cNvSpPr txBox="1"/>
          <p:nvPr>
            <p:ph idx="4294967295" type="body"/>
          </p:nvPr>
        </p:nvSpPr>
        <p:spPr>
          <a:xfrm>
            <a:off x="5269225" y="3408600"/>
            <a:ext cx="3955500" cy="2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GB" sz="3000"/>
              <a:t>ESS: Jon Taylor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GB" sz="3000"/>
              <a:t>ILL: Paolo Mutti, Miguel Gonzalez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GB" sz="3000"/>
              <a:t>Others: PM, TSC chair, User group chair, secretary 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9"/>
          <p:cNvGrpSpPr/>
          <p:nvPr/>
        </p:nvGrpSpPr>
        <p:grpSpPr>
          <a:xfrm>
            <a:off x="678450" y="835075"/>
            <a:ext cx="2453100" cy="845450"/>
            <a:chOff x="3345450" y="835075"/>
            <a:chExt cx="2453100" cy="845450"/>
          </a:xfrm>
        </p:grpSpPr>
        <p:sp>
          <p:nvSpPr>
            <p:cNvPr id="189" name="Google Shape;189;p19"/>
            <p:cNvSpPr/>
            <p:nvPr/>
          </p:nvSpPr>
          <p:spPr>
            <a:xfrm>
              <a:off x="3345450" y="835075"/>
              <a:ext cx="2453100" cy="84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Project Management Board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(PMB)</a:t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3345450" y="1367325"/>
              <a:ext cx="589800" cy="3132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ISIS</a:t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3898800" y="1367325"/>
              <a:ext cx="673200" cy="3132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SNS</a:t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125225" y="1367325"/>
              <a:ext cx="673200" cy="313200"/>
            </a:xfrm>
            <a:prstGeom prst="rect">
              <a:avLst/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ESS</a:t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4572000" y="1367325"/>
              <a:ext cx="589800" cy="3132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ILL</a:t>
              </a:r>
              <a:endParaRPr/>
            </a:p>
          </p:txBody>
        </p:sp>
      </p:grpSp>
      <p:sp>
        <p:nvSpPr>
          <p:cNvPr id="194" name="Google Shape;194;p19"/>
          <p:cNvSpPr/>
          <p:nvPr/>
        </p:nvSpPr>
        <p:spPr>
          <a:xfrm>
            <a:off x="1375350" y="4010300"/>
            <a:ext cx="1059300" cy="6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Manager</a:t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4274575" y="2131488"/>
            <a:ext cx="1653900" cy="50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Group Chair</a:t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2985150" y="4490538"/>
            <a:ext cx="24531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Steering Committee (TSC)</a:t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2985150" y="5022788"/>
            <a:ext cx="589800" cy="31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ISIS</a:t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3538500" y="5022788"/>
            <a:ext cx="673200" cy="313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SNS</a:t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4764925" y="5022788"/>
            <a:ext cx="673200" cy="3132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ESS</a:t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4211700" y="5022788"/>
            <a:ext cx="589800" cy="31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ILL</a:t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3916800" y="3006300"/>
            <a:ext cx="24531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Users Workshop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3916800" y="3538500"/>
            <a:ext cx="589800" cy="31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ISIS</a:t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4470150" y="3538500"/>
            <a:ext cx="673200" cy="313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SNS</a:t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5696575" y="3538500"/>
            <a:ext cx="673200" cy="3132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ESS</a:t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5143350" y="3538500"/>
            <a:ext cx="589800" cy="31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ILL</a:t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678450" y="5888250"/>
            <a:ext cx="24531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 Team</a:t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678450" y="6420500"/>
            <a:ext cx="589800" cy="31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ISIS</a:t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1231800" y="6420500"/>
            <a:ext cx="673200" cy="313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SNS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2458225" y="6420500"/>
            <a:ext cx="673200" cy="3132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ESS</a:t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1905000" y="6420500"/>
            <a:ext cx="589800" cy="31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ILL</a:t>
            </a:r>
            <a:endParaRPr/>
          </a:p>
        </p:txBody>
      </p:sp>
      <p:cxnSp>
        <p:nvCxnSpPr>
          <p:cNvPr id="211" name="Google Shape;211;p19"/>
          <p:cNvCxnSpPr>
            <a:stCxn id="195" idx="1"/>
            <a:endCxn id="193" idx="2"/>
          </p:cNvCxnSpPr>
          <p:nvPr/>
        </p:nvCxnSpPr>
        <p:spPr>
          <a:xfrm rot="10800000">
            <a:off x="2199775" y="1680588"/>
            <a:ext cx="2074800" cy="7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19"/>
          <p:cNvCxnSpPr>
            <a:stCxn id="194" idx="0"/>
            <a:endCxn id="193" idx="1"/>
          </p:cNvCxnSpPr>
          <p:nvPr/>
        </p:nvCxnSpPr>
        <p:spPr>
          <a:xfrm rot="10800000">
            <a:off x="1905000" y="1523900"/>
            <a:ext cx="0" cy="24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9"/>
          <p:cNvCxnSpPr>
            <a:stCxn id="206" idx="0"/>
            <a:endCxn id="194" idx="2"/>
          </p:cNvCxnSpPr>
          <p:nvPr/>
        </p:nvCxnSpPr>
        <p:spPr>
          <a:xfrm rot="10800000">
            <a:off x="1905000" y="4634550"/>
            <a:ext cx="0" cy="12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19"/>
          <p:cNvCxnSpPr>
            <a:stCxn id="195" idx="2"/>
            <a:endCxn id="201" idx="0"/>
          </p:cNvCxnSpPr>
          <p:nvPr/>
        </p:nvCxnSpPr>
        <p:spPr>
          <a:xfrm>
            <a:off x="5101525" y="2640888"/>
            <a:ext cx="417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9"/>
          <p:cNvCxnSpPr>
            <a:endCxn id="196" idx="1"/>
          </p:cNvCxnSpPr>
          <p:nvPr/>
        </p:nvCxnSpPr>
        <p:spPr>
          <a:xfrm>
            <a:off x="2458350" y="4321338"/>
            <a:ext cx="526800" cy="5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9"/>
          <p:cNvCxnSpPr>
            <a:stCxn id="206" idx="0"/>
            <a:endCxn id="198" idx="2"/>
          </p:cNvCxnSpPr>
          <p:nvPr/>
        </p:nvCxnSpPr>
        <p:spPr>
          <a:xfrm flipH="1" rot="10800000">
            <a:off x="1905000" y="5335950"/>
            <a:ext cx="1970100" cy="5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9"/>
          <p:cNvCxnSpPr>
            <a:endCxn id="196" idx="0"/>
          </p:cNvCxnSpPr>
          <p:nvPr/>
        </p:nvCxnSpPr>
        <p:spPr>
          <a:xfrm flipH="1" rot="-5400000">
            <a:off x="1684650" y="1963488"/>
            <a:ext cx="2757900" cy="2296200"/>
          </a:xfrm>
          <a:prstGeom prst="curvedConnector3">
            <a:avLst>
              <a:gd fmla="val 7116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19"/>
          <p:cNvSpPr txBox="1"/>
          <p:nvPr>
            <p:ph idx="4294967295" type="title"/>
          </p:nvPr>
        </p:nvSpPr>
        <p:spPr>
          <a:xfrm>
            <a:off x="2832400" y="274650"/>
            <a:ext cx="58545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Users Workshop</a:t>
            </a:r>
            <a:endParaRPr/>
          </a:p>
        </p:txBody>
      </p:sp>
      <p:sp>
        <p:nvSpPr>
          <p:cNvPr id="219" name="Google Shape;219;p19"/>
          <p:cNvSpPr txBox="1"/>
          <p:nvPr>
            <p:ph idx="4294967295" type="body"/>
          </p:nvPr>
        </p:nvSpPr>
        <p:spPr>
          <a:xfrm>
            <a:off x="5269225" y="3716075"/>
            <a:ext cx="4076700" cy="21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GB" sz="3000"/>
              <a:t>Chair: Stephen Cottrell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GB" sz="3000"/>
              <a:t>Representation from each facility and technique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ISIS Specific bodies</a:t>
            </a:r>
            <a:endParaRPr/>
          </a:p>
        </p:txBody>
      </p:sp>
      <p:sp>
        <p:nvSpPr>
          <p:cNvPr id="225" name="Google Shape;225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Project Management </a:t>
            </a:r>
            <a:r>
              <a:rPr lang="en-GB"/>
              <a:t>Committee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ISIS PMB members + Sean Langridge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Local financial and contract issues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Local resource planning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Local conflict resolution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Scientific Steering Committee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Representative from each technique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Owns task priority lists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Levels relative needs across techniques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6923850" y="1914388"/>
            <a:ext cx="19302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Management Committee (PMC)</a:t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6923850" y="2446588"/>
            <a:ext cx="1930200" cy="31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ISIS</a:t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6923850" y="3040613"/>
            <a:ext cx="1930200" cy="94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Scientific Steering Committee (SSC)</a:t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6923850" y="3668913"/>
            <a:ext cx="1930200" cy="31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ISIS</a:t>
            </a:r>
            <a:endParaRPr/>
          </a:p>
        </p:txBody>
      </p:sp>
      <p:cxnSp>
        <p:nvCxnSpPr>
          <p:cNvPr id="230" name="Google Shape;230;p20"/>
          <p:cNvCxnSpPr>
            <a:stCxn id="228" idx="0"/>
            <a:endCxn id="227" idx="2"/>
          </p:cNvCxnSpPr>
          <p:nvPr/>
        </p:nvCxnSpPr>
        <p:spPr>
          <a:xfrm rot="10800000">
            <a:off x="7888950" y="2759813"/>
            <a:ext cx="0" cy="2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>
            <a:off x="6923850" y="1914388"/>
            <a:ext cx="19302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Management Committee (PMC)</a:t>
            </a:r>
            <a:endParaRPr/>
          </a:p>
        </p:txBody>
      </p:sp>
      <p:grpSp>
        <p:nvGrpSpPr>
          <p:cNvPr id="236" name="Google Shape;236;p21"/>
          <p:cNvGrpSpPr/>
          <p:nvPr/>
        </p:nvGrpSpPr>
        <p:grpSpPr>
          <a:xfrm>
            <a:off x="678450" y="835075"/>
            <a:ext cx="2453100" cy="845450"/>
            <a:chOff x="3345450" y="835075"/>
            <a:chExt cx="2453100" cy="845450"/>
          </a:xfrm>
        </p:grpSpPr>
        <p:sp>
          <p:nvSpPr>
            <p:cNvPr id="237" name="Google Shape;237;p21"/>
            <p:cNvSpPr/>
            <p:nvPr/>
          </p:nvSpPr>
          <p:spPr>
            <a:xfrm>
              <a:off x="3345450" y="835075"/>
              <a:ext cx="2453100" cy="84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Project Management Board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(PMB)</a:t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3345450" y="1367325"/>
              <a:ext cx="589800" cy="3132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ISIS</a:t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3898800" y="1367325"/>
              <a:ext cx="673200" cy="3132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SNS</a:t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5125225" y="1367325"/>
              <a:ext cx="673200" cy="313200"/>
            </a:xfrm>
            <a:prstGeom prst="rect">
              <a:avLst/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ESS</a:t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4572000" y="1367325"/>
              <a:ext cx="589800" cy="3132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ILL</a:t>
              </a:r>
              <a:endParaRPr/>
            </a:p>
          </p:txBody>
        </p:sp>
      </p:grpSp>
      <p:sp>
        <p:nvSpPr>
          <p:cNvPr id="242" name="Google Shape;242;p21"/>
          <p:cNvSpPr/>
          <p:nvPr/>
        </p:nvSpPr>
        <p:spPr>
          <a:xfrm>
            <a:off x="6923850" y="2446588"/>
            <a:ext cx="1930200" cy="31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ISIS</a:t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6923850" y="3040613"/>
            <a:ext cx="1930200" cy="94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Scientific Steering Committee (SSC)</a:t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6923850" y="3668913"/>
            <a:ext cx="1930200" cy="31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ISIS</a:t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1375350" y="4010300"/>
            <a:ext cx="1059300" cy="6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Manager</a:t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4274575" y="2131488"/>
            <a:ext cx="1653900" cy="50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Group Chair</a:t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2985150" y="4490538"/>
            <a:ext cx="24531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Steering Committee (TSC)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2985150" y="5022788"/>
            <a:ext cx="589800" cy="31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ISIS</a:t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3538500" y="5022788"/>
            <a:ext cx="673200" cy="313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SNS</a:t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4764925" y="5022788"/>
            <a:ext cx="673200" cy="3132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ESS</a:t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4211700" y="5022788"/>
            <a:ext cx="589800" cy="31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ILL</a:t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3916800" y="3006300"/>
            <a:ext cx="24531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Users Workshop</a:t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3916800" y="3538500"/>
            <a:ext cx="589800" cy="31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ISIS</a:t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4470150" y="3538500"/>
            <a:ext cx="673200" cy="313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SNS</a:t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5696575" y="3538500"/>
            <a:ext cx="673200" cy="3132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ESS</a:t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5143350" y="3538500"/>
            <a:ext cx="589800" cy="31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ILL</a:t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678450" y="5888250"/>
            <a:ext cx="24531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 Team</a:t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678450" y="6420500"/>
            <a:ext cx="589800" cy="313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ISIS</a:t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1231800" y="6420500"/>
            <a:ext cx="673200" cy="313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SNS</a:t>
            </a: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2458225" y="6420500"/>
            <a:ext cx="673200" cy="3132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ESS</a:t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1905000" y="6420500"/>
            <a:ext cx="589800" cy="31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ILL</a:t>
            </a:r>
            <a:endParaRPr/>
          </a:p>
        </p:txBody>
      </p:sp>
      <p:cxnSp>
        <p:nvCxnSpPr>
          <p:cNvPr id="262" name="Google Shape;262;p21"/>
          <p:cNvCxnSpPr>
            <a:stCxn id="243" idx="0"/>
            <a:endCxn id="242" idx="2"/>
          </p:cNvCxnSpPr>
          <p:nvPr/>
        </p:nvCxnSpPr>
        <p:spPr>
          <a:xfrm rot="10800000">
            <a:off x="7888950" y="2759813"/>
            <a:ext cx="0" cy="2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1"/>
          <p:cNvCxnSpPr>
            <a:stCxn id="246" idx="1"/>
            <a:endCxn id="241" idx="2"/>
          </p:cNvCxnSpPr>
          <p:nvPr/>
        </p:nvCxnSpPr>
        <p:spPr>
          <a:xfrm rot="10800000">
            <a:off x="2199775" y="1680588"/>
            <a:ext cx="2074800" cy="7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1"/>
          <p:cNvCxnSpPr>
            <a:stCxn id="245" idx="0"/>
            <a:endCxn id="241" idx="1"/>
          </p:cNvCxnSpPr>
          <p:nvPr/>
        </p:nvCxnSpPr>
        <p:spPr>
          <a:xfrm rot="10800000">
            <a:off x="1905000" y="1523900"/>
            <a:ext cx="0" cy="24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1"/>
          <p:cNvCxnSpPr>
            <a:stCxn id="257" idx="0"/>
            <a:endCxn id="245" idx="2"/>
          </p:cNvCxnSpPr>
          <p:nvPr/>
        </p:nvCxnSpPr>
        <p:spPr>
          <a:xfrm rot="10800000">
            <a:off x="1905000" y="4634550"/>
            <a:ext cx="0" cy="12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1"/>
          <p:cNvCxnSpPr>
            <a:stCxn id="246" idx="2"/>
            <a:endCxn id="252" idx="0"/>
          </p:cNvCxnSpPr>
          <p:nvPr/>
        </p:nvCxnSpPr>
        <p:spPr>
          <a:xfrm>
            <a:off x="5101525" y="2640888"/>
            <a:ext cx="417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1"/>
          <p:cNvCxnSpPr>
            <a:endCxn id="247" idx="1"/>
          </p:cNvCxnSpPr>
          <p:nvPr/>
        </p:nvCxnSpPr>
        <p:spPr>
          <a:xfrm>
            <a:off x="2458350" y="4321338"/>
            <a:ext cx="526800" cy="5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1"/>
          <p:cNvCxnSpPr>
            <a:stCxn id="257" idx="0"/>
            <a:endCxn id="249" idx="2"/>
          </p:cNvCxnSpPr>
          <p:nvPr/>
        </p:nvCxnSpPr>
        <p:spPr>
          <a:xfrm flipH="1" rot="10800000">
            <a:off x="1905000" y="5335950"/>
            <a:ext cx="1970100" cy="5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1"/>
          <p:cNvCxnSpPr>
            <a:endCxn id="247" idx="0"/>
          </p:cNvCxnSpPr>
          <p:nvPr/>
        </p:nvCxnSpPr>
        <p:spPr>
          <a:xfrm flipH="1" rot="-5400000">
            <a:off x="1684650" y="1963488"/>
            <a:ext cx="2757900" cy="2296200"/>
          </a:xfrm>
          <a:prstGeom prst="curvedConnector3">
            <a:avLst>
              <a:gd fmla="val 7116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1"/>
          <p:cNvCxnSpPr>
            <a:stCxn id="243" idx="1"/>
            <a:endCxn id="252" idx="3"/>
          </p:cNvCxnSpPr>
          <p:nvPr/>
        </p:nvCxnSpPr>
        <p:spPr>
          <a:xfrm rot="10800000">
            <a:off x="6370050" y="3429113"/>
            <a:ext cx="553800" cy="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1"/>
          <p:cNvCxnSpPr>
            <a:stCxn id="237" idx="3"/>
            <a:endCxn id="235" idx="1"/>
          </p:cNvCxnSpPr>
          <p:nvPr/>
        </p:nvCxnSpPr>
        <p:spPr>
          <a:xfrm>
            <a:off x="3131550" y="1257775"/>
            <a:ext cx="3792300" cy="10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