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4" r:id="rId5"/>
  </p:sldMasterIdLst>
  <p:notesMasterIdLst>
    <p:notesMasterId r:id="rId24"/>
  </p:notesMasterIdLst>
  <p:sldIdLst>
    <p:sldId id="405" r:id="rId6"/>
    <p:sldId id="410" r:id="rId7"/>
    <p:sldId id="411" r:id="rId8"/>
    <p:sldId id="412" r:id="rId9"/>
    <p:sldId id="414" r:id="rId10"/>
    <p:sldId id="425" r:id="rId11"/>
    <p:sldId id="415" r:id="rId12"/>
    <p:sldId id="423" r:id="rId13"/>
    <p:sldId id="416" r:id="rId14"/>
    <p:sldId id="417" r:id="rId15"/>
    <p:sldId id="419" r:id="rId16"/>
    <p:sldId id="420" r:id="rId17"/>
    <p:sldId id="424" r:id="rId18"/>
    <p:sldId id="421" r:id="rId19"/>
    <p:sldId id="427" r:id="rId20"/>
    <p:sldId id="426" r:id="rId21"/>
    <p:sldId id="429" r:id="rId22"/>
    <p:sldId id="430" r:id="rId23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8813" autoAdjust="0"/>
  </p:normalViewPr>
  <p:slideViewPr>
    <p:cSldViewPr>
      <p:cViewPr varScale="1">
        <p:scale>
          <a:sx n="67" d="100"/>
          <a:sy n="67" d="100"/>
        </p:scale>
        <p:origin x="1802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446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23E8B7-8311-43FF-867E-1B5B43177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 smtClean="0"/>
              <a:t>Introduce myself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 smtClean="0"/>
              <a:t>Project</a:t>
            </a:r>
            <a:r>
              <a:rPr lang="en-GB" baseline="0" dirty="0" smtClean="0"/>
              <a:t> timescale and groups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83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Graphs show execution times as a factor of </a:t>
            </a:r>
            <a:r>
              <a:rPr lang="en-GB" dirty="0" err="1" smtClean="0"/>
              <a:t>Mantid</a:t>
            </a:r>
            <a:r>
              <a:rPr lang="en-GB" dirty="0" smtClean="0"/>
              <a:t> execution time for the same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Tested with several datasets with different distributions and event 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Event counts (from left to right):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~470M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~940M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~15M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~21M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~7M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~9M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~14M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Larger WISH dataset could not fit in memory of test system</a:t>
            </a:r>
            <a:r>
              <a:rPr lang="en-GB" baseline="0" dirty="0" smtClean="0"/>
              <a:t> with 128bit Morton number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30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Access original floating point coordinates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Requires reversing coordinate</a:t>
            </a:r>
            <a:r>
              <a:rPr lang="en-GB" baseline="0" dirty="0" smtClean="0"/>
              <a:t> transforms done as part of creation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Deinterleave</a:t>
            </a:r>
            <a:r>
              <a:rPr lang="en-GB" baseline="0" dirty="0" smtClean="0"/>
              <a:t> Morton number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Transform integers back to floating point range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Event rate </a:t>
            </a:r>
            <a:r>
              <a:rPr lang="en-GB" baseline="0" dirty="0" smtClean="0"/>
              <a:t>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Performance tested for linear/sequential reads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No direct comparison with </a:t>
            </a:r>
            <a:r>
              <a:rPr lang="en-GB" baseline="0" dirty="0" err="1" smtClean="0"/>
              <a:t>Mantid</a:t>
            </a:r>
            <a:endParaRPr lang="en-GB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Mantid</a:t>
            </a:r>
            <a:r>
              <a:rPr lang="en-GB" baseline="0" dirty="0" smtClean="0"/>
              <a:t> is a direct lookup as floating point coordinates are stored with MD events in </a:t>
            </a:r>
            <a:r>
              <a:rPr lang="en-GB" baseline="0" dirty="0" err="1" smtClean="0"/>
              <a:t>Mantid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09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Majority of implementation is identical to </a:t>
            </a:r>
            <a:r>
              <a:rPr lang="en-GB" baseline="0" dirty="0" err="1" smtClean="0"/>
              <a:t>Mantid’s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BinMD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Uses a transformation to map floating point coordinates onto integer bin indices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To adapt to Morton number coordinates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Deinterleave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Modify transformation to transform from intermediate integers to bin index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93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Benchmark</a:t>
            </a:r>
            <a:r>
              <a:rPr lang="en-GB" baseline="0" dirty="0" smtClean="0"/>
              <a:t> only considers parts of implementation that differs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Generation and applying coordinate transformation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11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Combining datasets from scans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Efficient merging of event curves possible when created with the same MD extents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Morton number coordinates are comparable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Can merge (already sorted) event curves using the merge step of merge sort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Box structure must be recreated from new (merged) event curve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No simple way to reuse the existing box structures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7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Tested merging two steps of an angular scan on SXD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Tested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std</a:t>
            </a:r>
            <a:r>
              <a:rPr lang="en-GB" baseline="0" dirty="0" smtClean="0"/>
              <a:t>::merge and </a:t>
            </a:r>
            <a:r>
              <a:rPr lang="en-GB" baseline="0" dirty="0" err="1" smtClean="0"/>
              <a:t>std</a:t>
            </a:r>
            <a:r>
              <a:rPr lang="en-GB" baseline="0" dirty="0" smtClean="0"/>
              <a:t>::</a:t>
            </a:r>
            <a:r>
              <a:rPr lang="en-GB" baseline="0" dirty="0" err="1" smtClean="0"/>
              <a:t>inplace_merge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std</a:t>
            </a:r>
            <a:r>
              <a:rPr lang="en-GB" baseline="0" dirty="0" smtClean="0"/>
              <a:t>::merge requires allocating all events again and gives the best performance when this is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std</a:t>
            </a:r>
            <a:r>
              <a:rPr lang="en-GB" baseline="0" dirty="0" smtClean="0"/>
              <a:t>::</a:t>
            </a:r>
            <a:r>
              <a:rPr lang="en-GB" baseline="0" dirty="0" err="1" smtClean="0"/>
              <a:t>inplace_merge</a:t>
            </a:r>
            <a:r>
              <a:rPr lang="en-GB" baseline="0" dirty="0" smtClean="0"/>
              <a:t> extends the first event curve and performs the merge in-place, when the first curve cannot be extended this results in additional event copy operations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363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Performance</a:t>
            </a:r>
            <a:r>
              <a:rPr lang="en-GB" baseline="0" dirty="0" smtClean="0"/>
              <a:t> gains of creation and merging outweigh performance degradation in binning and coordinate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Loss of precision can be mitigated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1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Reduced</a:t>
            </a:r>
            <a:r>
              <a:rPr lang="en-GB" baseline="0" dirty="0" smtClean="0"/>
              <a:t> datasets may have many dimensions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Momentum transfer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Energy transfer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Log/scan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Often a sparse</a:t>
            </a:r>
            <a:r>
              <a:rPr lang="en-GB" baseline="0" dirty="0" smtClean="0"/>
              <a:t> distribution due to scattering properties of sample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More memory efficient to store neutron events rather than histogram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err="1" smtClean="0"/>
              <a:t>MDEventWorksapce</a:t>
            </a:r>
            <a:endParaRPr lang="en-GB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Store processed multi-dimensional</a:t>
            </a:r>
            <a:r>
              <a:rPr lang="en-GB" baseline="0" dirty="0" smtClean="0"/>
              <a:t> </a:t>
            </a:r>
            <a:r>
              <a:rPr lang="en-GB" dirty="0" smtClean="0"/>
              <a:t>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Events contain: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 smtClean="0"/>
              <a:t>Coordinate (with N dimensions)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 smtClean="0"/>
              <a:t>Signal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 smtClean="0"/>
              <a:t>Error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 smtClean="0"/>
              <a:t>(Optional)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78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MD events stored in a hierarchal “box structure”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 smtClean="0"/>
              <a:t>MDEventWorkspace</a:t>
            </a:r>
            <a:r>
              <a:rPr lang="en-GB" baseline="0" dirty="0" smtClean="0"/>
              <a:t> contains </a:t>
            </a:r>
            <a:r>
              <a:rPr lang="en-GB" baseline="0" dirty="0" err="1" smtClean="0"/>
              <a:t>MDGridBoxes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MDBoxes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MDGridBoxes</a:t>
            </a:r>
            <a:r>
              <a:rPr lang="en-GB" baseline="0" dirty="0" smtClean="0"/>
              <a:t> contain other </a:t>
            </a:r>
            <a:r>
              <a:rPr lang="en-GB" baseline="0" dirty="0" err="1" smtClean="0"/>
              <a:t>MDGridBoxes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MDBoxes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MDBoxes</a:t>
            </a:r>
            <a:r>
              <a:rPr lang="en-GB" baseline="0" dirty="0" smtClean="0"/>
              <a:t> contain </a:t>
            </a:r>
            <a:r>
              <a:rPr lang="en-GB" baseline="0" dirty="0" err="1" smtClean="0"/>
              <a:t>MDEvents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Each box stores it’s MD events in a vector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Structure is created such that events are event distributed over (leaf) boxes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Distributed via recursive splitting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Split a box if it’s event count is above a threshold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Stop splitting at a given tree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314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Workspace creation takes a significant amount of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Multiple allocations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Events being moved as splitting</a:t>
            </a:r>
            <a:r>
              <a:rPr lang="en-GB" baseline="0" dirty="0" smtClean="0"/>
              <a:t> occurs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MD box owns it’s child events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Merging multiple workspaces takes a significant amount of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Create a new workspace by adding events for each workspace to merge into a new workspace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3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Stores all data in a contiguous</a:t>
            </a:r>
            <a:r>
              <a:rPr lang="en-GB" baseline="0" dirty="0" smtClean="0"/>
              <a:t> block of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Encodes spatial data as Morton numbers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Assuming integer coordinates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Interleave integer coordinates for each axis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 smtClean="0"/>
              <a:t>This gives the Morton number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Sort by Morton number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 smtClean="0"/>
              <a:t>This</a:t>
            </a:r>
            <a:r>
              <a:rPr lang="en-GB" baseline="0" dirty="0" smtClean="0"/>
              <a:t> gives the data in Z-curve order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Process for creating a curve is very simple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Integer interleaving and sort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baseline="0" dirty="0" smtClean="0"/>
              <a:t>Additional points: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 point on the curve can have any number of pieces of data (events in </a:t>
            </a:r>
            <a:r>
              <a:rPr lang="en-GB" baseline="0" dirty="0" err="1" smtClean="0"/>
              <a:t>Mantid’s</a:t>
            </a:r>
            <a:r>
              <a:rPr lang="en-GB" baseline="0" dirty="0" smtClean="0"/>
              <a:t> case) associated with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Order of data when Morton numbers are equal is irrelevant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So sorting does not have to be 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84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To represent floating point coordinates, a mapping between floating point and integers must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Transformation performs very fine binning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Lower precision uses less memory and is faster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smtClean="0"/>
              <a:t>Higher precision uses more memory and is slower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smtClean="0"/>
              <a:t>For 3 and 4 dimensions, most cases are likely to be satisfied by a 64 or 128 bit Morton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68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Dataset</a:t>
            </a:r>
            <a:r>
              <a:rPr lang="en-GB" baseline="0" dirty="0" smtClean="0"/>
              <a:t> creation is a two stage process: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Create the Z order curve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Create the box structure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Creating the curve: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Determine extents of MD space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 smtClean="0"/>
              <a:t>This should be as</a:t>
            </a:r>
            <a:r>
              <a:rPr lang="en-GB" baseline="0" dirty="0" smtClean="0"/>
              <a:t> large as foreseeably required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Expanding it is expensive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Select Morton number width/precision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Calculate the Morton number position of each event: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This determines where the event appears on the Z-order curve (reference diagram on previous slide)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Perform conversion to MD space as normal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This gives floating point coordinates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Map floating point coordinates onto intermediate integers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Interleave intermediate integers to give Morton number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smtClean="0"/>
              <a:t>Per event operations are performed in parallel via </a:t>
            </a:r>
            <a:r>
              <a:rPr lang="en-GB" baseline="0" dirty="0" err="1" smtClean="0"/>
              <a:t>OpenMP</a:t>
            </a:r>
            <a:endParaRPr lang="en-GB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All events added to a single “event list” after being created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Sort event list by Morton number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Several sort algorithms benchmarked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boost::sort::</a:t>
            </a:r>
            <a:r>
              <a:rPr lang="en-GB" baseline="0" dirty="0" err="1" smtClean="0"/>
              <a:t>block_indirect_sort</a:t>
            </a:r>
            <a:r>
              <a:rPr lang="en-GB" baseline="0" dirty="0" smtClean="0"/>
              <a:t> was best suited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Made good use of parallelism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Low memory overhead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48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Create a box structure similar to existing </a:t>
            </a:r>
            <a:r>
              <a:rPr lang="en-GB" dirty="0" err="1" smtClean="0"/>
              <a:t>Mantid</a:t>
            </a:r>
            <a:r>
              <a:rPr lang="en-GB" dirty="0" smtClean="0"/>
              <a:t>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Boxes store iterators to the events in the Z-order</a:t>
            </a:r>
            <a:r>
              <a:rPr lang="en-GB" baseline="0" dirty="0" smtClean="0"/>
              <a:t> curve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Iterators to start and end of range of events that fall within the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No moving/reallocation of events needed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Fixed to splitting each box by half in each axis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2</a:t>
            </a:r>
            <a:r>
              <a:rPr lang="en-GB" baseline="30000" dirty="0" smtClean="0"/>
              <a:t>N</a:t>
            </a:r>
            <a:r>
              <a:rPr lang="en-GB" dirty="0" smtClean="0"/>
              <a:t> child boxes for every split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Box bounds checking is a single integer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59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 smtClean="0"/>
              <a:t>Create root box that contains all events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 smtClean="0"/>
              <a:t>Recursive splitting: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dirty="0" smtClean="0"/>
              <a:t>Check exit conditions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smtClean="0"/>
              <a:t>Too few events in box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smtClean="0"/>
              <a:t>Maximum tree depth reached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dirty="0" smtClean="0"/>
              <a:t>Calculate</a:t>
            </a:r>
            <a:r>
              <a:rPr lang="en-GB" baseline="0" dirty="0" smtClean="0"/>
              <a:t> Morton number boundaries of child boxes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aseline="0" dirty="0" smtClean="0"/>
              <a:t>Divide Morton number box bounds into 2</a:t>
            </a:r>
            <a:r>
              <a:rPr lang="en-GB" baseline="30000" dirty="0" smtClean="0"/>
              <a:t>N</a:t>
            </a:r>
            <a:r>
              <a:rPr lang="en-GB" baseline="0" dirty="0" smtClean="0"/>
              <a:t> equal ranges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smtClean="0"/>
              <a:t>Iterate over events in box to find being and end iterators for each child box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smtClean="0"/>
              <a:t>Create new child boxes and continue recursion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 smtClean="0"/>
              <a:t>Box splitting performed in parallel using </a:t>
            </a:r>
            <a:r>
              <a:rPr lang="en-GB" baseline="0" dirty="0" err="1" smtClean="0"/>
              <a:t>OpenMP</a:t>
            </a:r>
            <a:r>
              <a:rPr lang="en-GB" baseline="0" dirty="0" smtClean="0"/>
              <a:t> tasks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8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5576" y="1124744"/>
            <a:ext cx="7777237" cy="4391819"/>
          </a:xfrm>
        </p:spPr>
        <p:txBody>
          <a:bodyPr/>
          <a:lstStyle>
            <a:lvl1pPr>
              <a:defRPr i="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3568" y="1196752"/>
            <a:ext cx="7992120" cy="424837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0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5363"/>
            <a:ext cx="9144000" cy="64735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55577" y="1052736"/>
            <a:ext cx="3816424" cy="360040"/>
          </a:xfr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lang="en-GB" sz="200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16016" y="1052736"/>
            <a:ext cx="3816424" cy="360040"/>
          </a:xfr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lang="en-GB" sz="200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55577" y="1412107"/>
            <a:ext cx="3816424" cy="4104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716016" y="1412776"/>
            <a:ext cx="3816424" cy="4104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80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537494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</p:txBody>
      </p:sp>
      <p:pic>
        <p:nvPicPr>
          <p:cNvPr id="5127" name="Picture 7" descr="ESS_Logo_Frugal_Blue_cmyk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76156"/>
            <a:ext cx="1130123" cy="60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46648" y="63417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5968" y="6486525"/>
            <a:ext cx="6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9"/>
          <a:srcRect t="8491"/>
          <a:stretch/>
        </p:blipFill>
        <p:spPr>
          <a:xfrm>
            <a:off x="5076056" y="6013904"/>
            <a:ext cx="3600400" cy="8377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4" r:id="rId2"/>
    <p:sldLayoutId id="2147484526" r:id="rId3"/>
    <p:sldLayoutId id="2147484529" r:id="rId4"/>
    <p:sldLayoutId id="2147484527" r:id="rId5"/>
    <p:sldLayoutId id="2147484528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US" altLang="en-US" sz="4000" dirty="0"/>
              <a:t>Optimized multi-dimensional event storage with space filling curves</a:t>
            </a:r>
            <a:endParaRPr lang="en-GB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 Nixon (STFC, UK)</a:t>
            </a:r>
            <a:endParaRPr lang="en-GB" dirty="0"/>
          </a:p>
          <a:p>
            <a:r>
              <a:rPr lang="en-GB" dirty="0" smtClean="0"/>
              <a:t>Owen Arnold (</a:t>
            </a:r>
            <a:r>
              <a:rPr lang="en-GB" dirty="0" err="1" smtClean="0"/>
              <a:t>Tessella</a:t>
            </a:r>
            <a:r>
              <a:rPr lang="en-GB" dirty="0" smtClean="0"/>
              <a:t>, UK)</a:t>
            </a:r>
          </a:p>
          <a:p>
            <a:r>
              <a:rPr lang="en-GB" dirty="0" smtClean="0"/>
              <a:t>Simon </a:t>
            </a:r>
            <a:r>
              <a:rPr lang="en-GB" dirty="0" err="1" smtClean="0"/>
              <a:t>Heybrock</a:t>
            </a:r>
            <a:r>
              <a:rPr lang="en-GB" dirty="0" smtClean="0"/>
              <a:t> (ESS, Sweden)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5514" r="2971"/>
          <a:stretch/>
        </p:blipFill>
        <p:spPr>
          <a:xfrm>
            <a:off x="3296" y="908720"/>
            <a:ext cx="9105208" cy="48965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Creation performance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487489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470  940  15    21    7      9    14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890646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470  940  15    21    7      9    14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537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retrieval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11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Obtain original floating point coordinates</a:t>
            </a:r>
          </a:p>
          <a:p>
            <a:r>
              <a:rPr lang="en-GB" dirty="0" smtClean="0"/>
              <a:t>Partial reversal of creation process:</a:t>
            </a:r>
          </a:p>
          <a:p>
            <a:pPr lvl="1"/>
            <a:r>
              <a:rPr lang="en-GB" dirty="0" err="1" smtClean="0"/>
              <a:t>Deinterleave</a:t>
            </a:r>
            <a:r>
              <a:rPr lang="en-GB" dirty="0" smtClean="0"/>
              <a:t> Morton number</a:t>
            </a:r>
          </a:p>
          <a:p>
            <a:pPr lvl="1"/>
            <a:r>
              <a:rPr lang="en-GB" dirty="0" smtClean="0"/>
              <a:t>Scale integer coordinates to floating point range</a:t>
            </a:r>
          </a:p>
          <a:p>
            <a:r>
              <a:rPr lang="en-GB" dirty="0" smtClean="0"/>
              <a:t>Performance (linear read)</a:t>
            </a:r>
            <a:endParaRPr lang="en-GB" dirty="0" smtClean="0"/>
          </a:p>
          <a:p>
            <a:pPr lvl="1"/>
            <a:r>
              <a:rPr lang="en-GB" dirty="0" err="1" smtClean="0"/>
              <a:t>Mantid</a:t>
            </a:r>
            <a:r>
              <a:rPr lang="en-GB" dirty="0" smtClean="0"/>
              <a:t> is a direct lookup</a:t>
            </a:r>
          </a:p>
          <a:p>
            <a:pPr lvl="1"/>
            <a:r>
              <a:rPr lang="en-GB" dirty="0" smtClean="0"/>
              <a:t>64bit: 95M events/second</a:t>
            </a:r>
          </a:p>
          <a:p>
            <a:pPr lvl="1"/>
            <a:r>
              <a:rPr lang="en-GB" dirty="0" smtClean="0"/>
              <a:t>128bit: 22M events/second</a:t>
            </a:r>
          </a:p>
        </p:txBody>
      </p:sp>
    </p:spTree>
    <p:extLst>
      <p:ext uri="{BB962C8B-B14F-4D97-AF65-F5344CB8AC3E}">
        <p14:creationId xmlns:p14="http://schemas.microsoft.com/office/powerpoint/2010/main" val="22610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12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Follows similar implementation to </a:t>
            </a:r>
            <a:r>
              <a:rPr lang="en-GB" dirty="0" err="1" smtClean="0"/>
              <a:t>Mantid’s</a:t>
            </a:r>
            <a:r>
              <a:rPr lang="en-GB" dirty="0" smtClean="0"/>
              <a:t> </a:t>
            </a:r>
            <a:r>
              <a:rPr lang="en-GB" dirty="0" err="1" smtClean="0"/>
              <a:t>BinMD</a:t>
            </a:r>
            <a:endParaRPr lang="en-GB" dirty="0" smtClean="0"/>
          </a:p>
          <a:p>
            <a:pPr lvl="1"/>
            <a:r>
              <a:rPr lang="en-GB" dirty="0" smtClean="0"/>
              <a:t>Create a transformation that maps floating point MD coordinates to bin index on each axis</a:t>
            </a:r>
          </a:p>
          <a:p>
            <a:r>
              <a:rPr lang="en-GB" dirty="0" smtClean="0"/>
              <a:t>To handle Morton number coordinates:</a:t>
            </a:r>
          </a:p>
          <a:p>
            <a:pPr lvl="1"/>
            <a:r>
              <a:rPr lang="en-GB" dirty="0" err="1" smtClean="0"/>
              <a:t>Deinterleave</a:t>
            </a:r>
            <a:r>
              <a:rPr lang="en-GB" dirty="0" smtClean="0"/>
              <a:t> to obtain integer coordinates</a:t>
            </a:r>
          </a:p>
          <a:p>
            <a:pPr lvl="1"/>
            <a:r>
              <a:rPr lang="en-GB" dirty="0" smtClean="0"/>
              <a:t>Create a transformation to map integer coordinates to bin index</a:t>
            </a:r>
          </a:p>
        </p:txBody>
      </p:sp>
    </p:spTree>
    <p:extLst>
      <p:ext uri="{BB962C8B-B14F-4D97-AF65-F5344CB8AC3E}">
        <p14:creationId xmlns:p14="http://schemas.microsoft.com/office/powerpoint/2010/main" val="323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13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Performance (bare minimum benchmark)</a:t>
            </a:r>
          </a:p>
          <a:p>
            <a:pPr lvl="1"/>
            <a:r>
              <a:rPr lang="en-GB" dirty="0" err="1" smtClean="0"/>
              <a:t>Mantid</a:t>
            </a:r>
            <a:r>
              <a:rPr lang="en-GB" dirty="0" smtClean="0"/>
              <a:t>: 319M events/second</a:t>
            </a:r>
          </a:p>
          <a:p>
            <a:pPr lvl="1"/>
            <a:r>
              <a:rPr lang="en-GB" dirty="0" smtClean="0"/>
              <a:t>64bit</a:t>
            </a:r>
            <a:r>
              <a:rPr lang="en-GB" dirty="0"/>
              <a:t>: 301M events/second</a:t>
            </a:r>
          </a:p>
          <a:p>
            <a:pPr lvl="1"/>
            <a:r>
              <a:rPr lang="en-GB" dirty="0"/>
              <a:t>128bit: </a:t>
            </a:r>
            <a:r>
              <a:rPr lang="en-GB" dirty="0" smtClean="0"/>
              <a:t>127M </a:t>
            </a:r>
            <a:r>
              <a:rPr lang="en-GB" dirty="0"/>
              <a:t>events/second</a:t>
            </a:r>
          </a:p>
          <a:p>
            <a:r>
              <a:rPr lang="en-GB" dirty="0" smtClean="0"/>
              <a:t>64bit: ~0.94 event rate of </a:t>
            </a:r>
            <a:r>
              <a:rPr lang="en-GB" dirty="0" err="1" smtClean="0"/>
              <a:t>Mantid</a:t>
            </a:r>
            <a:endParaRPr lang="en-GB" dirty="0" smtClean="0"/>
          </a:p>
          <a:p>
            <a:r>
              <a:rPr lang="en-GB" dirty="0" smtClean="0"/>
              <a:t>128bit: ~0.54 event rate of </a:t>
            </a:r>
            <a:r>
              <a:rPr lang="en-GB" dirty="0" err="1" smtClean="0"/>
              <a:t>Mantid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4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Merge/append events from one workspace to another</a:t>
            </a:r>
          </a:p>
          <a:p>
            <a:pPr lvl="1"/>
            <a:r>
              <a:rPr lang="en-GB" dirty="0" smtClean="0"/>
              <a:t>Useful for combining datasets from each step of a scan</a:t>
            </a:r>
          </a:p>
          <a:p>
            <a:r>
              <a:rPr lang="en-GB" dirty="0" smtClean="0"/>
              <a:t>Possible </a:t>
            </a:r>
            <a:r>
              <a:rPr lang="en-GB" dirty="0"/>
              <a:t>with workspaces with identical MD </a:t>
            </a:r>
            <a:r>
              <a:rPr lang="en-GB" dirty="0" smtClean="0"/>
              <a:t>extents</a:t>
            </a:r>
          </a:p>
          <a:p>
            <a:pPr lvl="1"/>
            <a:r>
              <a:rPr lang="en-US" dirty="0" smtClean="0"/>
              <a:t>Merge event curves</a:t>
            </a:r>
          </a:p>
          <a:p>
            <a:pPr lvl="2"/>
            <a:r>
              <a:rPr lang="en-US" dirty="0" smtClean="0"/>
              <a:t>Merge operation of merge sort</a:t>
            </a:r>
          </a:p>
          <a:p>
            <a:pPr lvl="1"/>
            <a:r>
              <a:rPr lang="en-US" dirty="0" smtClean="0"/>
              <a:t>Recreate box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1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r="2971" b="1693"/>
          <a:stretch/>
        </p:blipFill>
        <p:spPr>
          <a:xfrm>
            <a:off x="-5410" y="836712"/>
            <a:ext cx="9149410" cy="47812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16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Fast creation</a:t>
            </a:r>
          </a:p>
          <a:p>
            <a:pPr lvl="1"/>
            <a:r>
              <a:rPr lang="en-US" dirty="0" smtClean="0"/>
              <a:t>Fast merging</a:t>
            </a:r>
          </a:p>
          <a:p>
            <a:pPr lvl="1"/>
            <a:r>
              <a:rPr lang="en-US" dirty="0" smtClean="0"/>
              <a:t>Simple implementation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Slower integration/binning</a:t>
            </a:r>
          </a:p>
          <a:p>
            <a:pPr lvl="1"/>
            <a:r>
              <a:rPr lang="en-US" dirty="0" smtClean="0"/>
              <a:t>Slower coordinate access</a:t>
            </a:r>
          </a:p>
          <a:p>
            <a:pPr lvl="1"/>
            <a:r>
              <a:rPr lang="en-US" dirty="0" smtClean="0"/>
              <a:t>Precision (float/integer mapping)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2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17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22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18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Prototype implemented and all performance areas considered/benchmarked</a:t>
            </a:r>
          </a:p>
          <a:p>
            <a:r>
              <a:rPr lang="en-GB" dirty="0" smtClean="0"/>
              <a:t>ESS </a:t>
            </a:r>
            <a:r>
              <a:rPr lang="en-GB" dirty="0" smtClean="0"/>
              <a:t>is looking into cost of implementing within </a:t>
            </a:r>
            <a:r>
              <a:rPr lang="en-GB" dirty="0" err="1" smtClean="0"/>
              <a:t>Mantid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11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Datasets with multiple dimensions</a:t>
            </a:r>
          </a:p>
          <a:p>
            <a:r>
              <a:rPr lang="en-GB" dirty="0" smtClean="0"/>
              <a:t>Neutron scattering often gives sparse data</a:t>
            </a:r>
          </a:p>
          <a:p>
            <a:r>
              <a:rPr lang="en-GB" dirty="0" smtClean="0"/>
              <a:t>Solution: </a:t>
            </a:r>
            <a:r>
              <a:rPr lang="en-GB" dirty="0" err="1" smtClean="0"/>
              <a:t>MDEventWorkspace</a:t>
            </a:r>
            <a:endParaRPr lang="en-GB" dirty="0" smtClean="0"/>
          </a:p>
          <a:p>
            <a:pPr lvl="1"/>
            <a:r>
              <a:rPr lang="en-GB" dirty="0" smtClean="0"/>
              <a:t>Store processed neutron events</a:t>
            </a:r>
          </a:p>
          <a:p>
            <a:pPr lvl="1"/>
            <a:r>
              <a:rPr lang="en-GB" dirty="0" smtClean="0"/>
              <a:t>Events have N coordinates, signal, error and metadata</a:t>
            </a:r>
          </a:p>
        </p:txBody>
      </p:sp>
    </p:spTree>
    <p:extLst>
      <p:ext uri="{BB962C8B-B14F-4D97-AF65-F5344CB8AC3E}">
        <p14:creationId xmlns:p14="http://schemas.microsoft.com/office/powerpoint/2010/main" val="31194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</a:t>
            </a:r>
            <a:r>
              <a:rPr lang="en-GB" dirty="0" err="1" smtClean="0"/>
              <a:t>Mantid</a:t>
            </a:r>
            <a:r>
              <a:rPr lang="en-GB" dirty="0" smtClean="0"/>
              <a:t> implementation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r="2340"/>
          <a:stretch/>
        </p:blipFill>
        <p:spPr>
          <a:xfrm>
            <a:off x="2915816" y="1196752"/>
            <a:ext cx="6120680" cy="43659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1308732"/>
            <a:ext cx="23791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 smtClean="0"/>
              <a:t>MDEventWorkspace</a:t>
            </a:r>
            <a:endParaRPr lang="en-GB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/>
              <a:t>MDGridBox</a:t>
            </a:r>
            <a:endParaRPr lang="en-GB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 err="1" smtClean="0"/>
              <a:t>MDGirdBox</a:t>
            </a:r>
            <a:endParaRPr lang="en-GB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 err="1" smtClean="0"/>
              <a:t>MDGridBox</a:t>
            </a:r>
            <a:endParaRPr lang="en-GB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/>
              <a:t>MDGridBox</a:t>
            </a:r>
            <a:endParaRPr lang="en-GB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 err="1" smtClean="0"/>
              <a:t>MDBox</a:t>
            </a:r>
            <a:endParaRPr lang="en-GB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800" dirty="0" err="1" smtClean="0"/>
              <a:t>MDEvent</a:t>
            </a:r>
            <a:endParaRPr lang="en-GB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 err="1" smtClean="0"/>
              <a:t>MDBox</a:t>
            </a:r>
            <a:endParaRPr lang="en-GB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800" dirty="0" err="1" smtClean="0"/>
              <a:t>MDEvent</a:t>
            </a:r>
            <a:endParaRPr lang="en-GB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800" dirty="0" err="1" smtClean="0"/>
              <a:t>MDEvent</a:t>
            </a:r>
            <a:endParaRPr lang="en-GB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30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Creation</a:t>
            </a:r>
            <a:endParaRPr lang="en-GB" dirty="0"/>
          </a:p>
          <a:p>
            <a:pPr lvl="1"/>
            <a:r>
              <a:rPr lang="en-GB" dirty="0"/>
              <a:t>Events being moved between event lists during box splitting </a:t>
            </a:r>
            <a:r>
              <a:rPr lang="en-GB" dirty="0" smtClean="0"/>
              <a:t>phase</a:t>
            </a:r>
          </a:p>
          <a:p>
            <a:pPr lvl="1"/>
            <a:r>
              <a:rPr lang="en-GB" dirty="0" smtClean="0"/>
              <a:t>Multiple memory allocations</a:t>
            </a:r>
          </a:p>
          <a:p>
            <a:r>
              <a:rPr lang="en-GB" dirty="0" smtClean="0"/>
              <a:t>Merging</a:t>
            </a:r>
          </a:p>
          <a:p>
            <a:pPr lvl="1"/>
            <a:r>
              <a:rPr lang="en-US" dirty="0" smtClean="0"/>
              <a:t>Inefficiently adding single events to new workspace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7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Z-order space filling curve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5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148064" y="1124744"/>
            <a:ext cx="3384749" cy="4391819"/>
          </a:xfrm>
        </p:spPr>
        <p:txBody>
          <a:bodyPr/>
          <a:lstStyle/>
          <a:p>
            <a:r>
              <a:rPr lang="en-GB" dirty="0" smtClean="0"/>
              <a:t>Store </a:t>
            </a:r>
            <a:r>
              <a:rPr lang="en-GB" dirty="0"/>
              <a:t>d</a:t>
            </a:r>
            <a:r>
              <a:rPr lang="en-GB" dirty="0" smtClean="0"/>
              <a:t>ata in contiguous block of memory</a:t>
            </a:r>
          </a:p>
          <a:p>
            <a:r>
              <a:rPr lang="en-US" dirty="0" smtClean="0"/>
              <a:t>Coordinates encoded in Morton numbers</a:t>
            </a:r>
          </a:p>
          <a:p>
            <a:r>
              <a:rPr lang="en-US" dirty="0" smtClean="0"/>
              <a:t>Simple creation procedure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7493"/>
            <a:ext cx="4625763" cy="46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88640"/>
            <a:ext cx="9144000" cy="791369"/>
          </a:xfrm>
        </p:spPr>
        <p:txBody>
          <a:bodyPr/>
          <a:lstStyle/>
          <a:p>
            <a:r>
              <a:rPr lang="en-US" dirty="0" smtClean="0"/>
              <a:t>Coordinate representation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6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Floating </a:t>
            </a:r>
            <a:r>
              <a:rPr lang="en-US" dirty="0"/>
              <a:t>point MD space must be mapped to integer Morton “grid”</a:t>
            </a:r>
          </a:p>
          <a:p>
            <a:r>
              <a:rPr lang="en-US" dirty="0" smtClean="0"/>
              <a:t>Tradeoff between memory consumption/speed and precision</a:t>
            </a:r>
          </a:p>
          <a:p>
            <a:endParaRPr lang="en-US" dirty="0" smtClean="0"/>
          </a:p>
          <a:p>
            <a:r>
              <a:rPr lang="en-US" dirty="0" smtClean="0"/>
              <a:t>For 4D:</a:t>
            </a:r>
            <a:endParaRPr lang="en-US" dirty="0" smtClean="0"/>
          </a:p>
          <a:p>
            <a:pPr lvl="1"/>
            <a:r>
              <a:rPr lang="en-US" dirty="0" smtClean="0"/>
              <a:t>64bit Morton number, 16bit integer, 65535 unique values per dimension</a:t>
            </a:r>
          </a:p>
          <a:p>
            <a:pPr lvl="1"/>
            <a:r>
              <a:rPr lang="en-US" dirty="0" smtClean="0"/>
              <a:t>128 bit Morton number, </a:t>
            </a:r>
            <a:r>
              <a:rPr lang="en-US" dirty="0"/>
              <a:t>32bit integer, </a:t>
            </a:r>
            <a:r>
              <a:rPr lang="en-US" dirty="0" smtClean="0"/>
              <a:t>4294967295 unique values per dimension</a:t>
            </a:r>
          </a:p>
        </p:txBody>
      </p:sp>
    </p:spTree>
    <p:extLst>
      <p:ext uri="{BB962C8B-B14F-4D97-AF65-F5344CB8AC3E}">
        <p14:creationId xmlns:p14="http://schemas.microsoft.com/office/powerpoint/2010/main" val="1881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7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Curve creation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336704" cy="47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Box structure creation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8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55576" y="1124745"/>
            <a:ext cx="7777237" cy="2232248"/>
          </a:xfrm>
        </p:spPr>
        <p:txBody>
          <a:bodyPr/>
          <a:lstStyle/>
          <a:p>
            <a:r>
              <a:rPr lang="en-GB" dirty="0" smtClean="0"/>
              <a:t>Recursive splitting approach</a:t>
            </a:r>
          </a:p>
          <a:p>
            <a:pPr lvl="1"/>
            <a:r>
              <a:rPr lang="en-GB" dirty="0" smtClean="0"/>
              <a:t>Functionally similar to existing </a:t>
            </a:r>
            <a:r>
              <a:rPr lang="en-GB" dirty="0" err="1" smtClean="0"/>
              <a:t>Mantid</a:t>
            </a:r>
            <a:r>
              <a:rPr lang="en-GB" dirty="0" smtClean="0"/>
              <a:t> implementation</a:t>
            </a:r>
          </a:p>
          <a:p>
            <a:r>
              <a:rPr lang="en-GB" dirty="0" smtClean="0"/>
              <a:t>No reallocation/moving of events</a:t>
            </a:r>
          </a:p>
          <a:p>
            <a:pPr lvl="1"/>
            <a:r>
              <a:rPr lang="en-GB" dirty="0" smtClean="0"/>
              <a:t>Boxes store iterators to curve</a:t>
            </a:r>
          </a:p>
          <a:p>
            <a:r>
              <a:rPr lang="en-GB" dirty="0" smtClean="0"/>
              <a:t>Fast box splitting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29669"/>
            <a:ext cx="5183115" cy="2375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52120" y="3874327"/>
                <a:ext cx="3419872" cy="1418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𝑢𝑝𝑝𝑒𝑟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𝑝𝑎𝑟𝑒𝑛𝑡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𝑙𝑜𝑤𝑒𝑟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𝑝𝑎𝑟𝑒𝑛𝑡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400" dirty="0" smtClean="0"/>
              </a:p>
              <a:p>
                <a:endParaRPr lang="en-GB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GB" sz="1400" b="0" dirty="0" smtClean="0"/>
              </a:p>
              <a:p>
                <a:endParaRPr lang="en-GB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874327"/>
                <a:ext cx="3419872" cy="1418145"/>
              </a:xfrm>
              <a:prstGeom prst="rect">
                <a:avLst/>
              </a:prstGeom>
              <a:blipFill>
                <a:blip r:embed="rId4"/>
                <a:stretch>
                  <a:fillRect b="-4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9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Box structure creation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9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55576" y="1124745"/>
            <a:ext cx="7777237" cy="2304255"/>
          </a:xfrm>
        </p:spPr>
        <p:txBody>
          <a:bodyPr/>
          <a:lstStyle/>
          <a:p>
            <a:r>
              <a:rPr lang="en-GB" dirty="0" smtClean="0"/>
              <a:t>Create “root” box</a:t>
            </a:r>
          </a:p>
          <a:p>
            <a:r>
              <a:rPr lang="en-GB" dirty="0" smtClean="0"/>
              <a:t>Recursively split boxes (</a:t>
            </a:r>
            <a:r>
              <a:rPr lang="en-GB" dirty="0" err="1" smtClean="0"/>
              <a:t>OpenMP</a:t>
            </a:r>
            <a:r>
              <a:rPr lang="en-GB" dirty="0" smtClean="0"/>
              <a:t>):</a:t>
            </a:r>
          </a:p>
          <a:p>
            <a:pPr lvl="1"/>
            <a:r>
              <a:rPr lang="en-GB" dirty="0" smtClean="0"/>
              <a:t>Calculate Morton bounds of child boxes</a:t>
            </a:r>
          </a:p>
          <a:p>
            <a:pPr lvl="1"/>
            <a:r>
              <a:rPr lang="en-GB" dirty="0" smtClean="0"/>
              <a:t>Fill boxes</a:t>
            </a:r>
          </a:p>
          <a:p>
            <a:pPr lvl="1"/>
            <a:r>
              <a:rPr lang="en-GB" dirty="0" smtClean="0"/>
              <a:t>Continue recursive splitting in child boxes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" y="3861048"/>
            <a:ext cx="7488832" cy="12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-ESS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K-ESS_PowerPoint_template [Read-Only]" id="{1EA47090-0B16-4CD3-8B5F-EBF1BBC41067}" vid="{DF88BFB8-879E-477C-BD06-EDE6DB915A3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9B35D9-CF39-4D5E-A64E-C8D110C1700B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UK-ESS_PowerPoint_template2</Template>
  <TotalTime>777</TotalTime>
  <Words>1375</Words>
  <Application>Microsoft Office PowerPoint</Application>
  <PresentationFormat>On-screen Show (4:3)</PresentationFormat>
  <Paragraphs>277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Lucida Grande</vt:lpstr>
      <vt:lpstr>ヒラギノ角ゴ Pro W3</vt:lpstr>
      <vt:lpstr>UK-ESS_PowerPoint_template</vt:lpstr>
      <vt:lpstr>Optimized multi-dimensional event storage with space filling curves</vt:lpstr>
      <vt:lpstr>Background</vt:lpstr>
      <vt:lpstr>Existing Mantid implementation</vt:lpstr>
      <vt:lpstr>Issues</vt:lpstr>
      <vt:lpstr>Z-order space filling curve</vt:lpstr>
      <vt:lpstr>Coordinate representation</vt:lpstr>
      <vt:lpstr>Curve creation</vt:lpstr>
      <vt:lpstr>Box structure creation</vt:lpstr>
      <vt:lpstr>Box structure creation</vt:lpstr>
      <vt:lpstr>Creation performance</vt:lpstr>
      <vt:lpstr>Coordinate retrieval</vt:lpstr>
      <vt:lpstr>Binning</vt:lpstr>
      <vt:lpstr>Binning</vt:lpstr>
      <vt:lpstr>Merging</vt:lpstr>
      <vt:lpstr>Merging performance</vt:lpstr>
      <vt:lpstr>Summary</vt:lpstr>
      <vt:lpstr>Questions?</vt:lpstr>
      <vt:lpstr>Future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Manick, Kamini (STFC,RAL,ISIS)</dc:creator>
  <cp:lastModifiedBy>Nixon, Daniel (STFC,RAL,ISIS)</cp:lastModifiedBy>
  <cp:revision>113</cp:revision>
  <dcterms:created xsi:type="dcterms:W3CDTF">2018-10-10T07:39:46Z</dcterms:created>
  <dcterms:modified xsi:type="dcterms:W3CDTF">2018-10-22T11:23:46Z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</Properties>
</file>