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5"/>
    <p:sldMasterId id="2147483684" r:id="rId6"/>
  </p:sldMasterIdLst>
  <p:notesMasterIdLst>
    <p:notesMasterId r:id="rId15"/>
  </p:notesMasterIdLst>
  <p:sldIdLst>
    <p:sldId id="461" r:id="rId7"/>
    <p:sldId id="475" r:id="rId8"/>
    <p:sldId id="473" r:id="rId9"/>
    <p:sldId id="474" r:id="rId10"/>
    <p:sldId id="476" r:id="rId11"/>
    <p:sldId id="477" r:id="rId12"/>
    <p:sldId id="478" r:id="rId13"/>
    <p:sldId id="479" r:id="rId14"/>
  </p:sldIdLst>
  <p:sldSz cx="9144000" cy="6858000" type="screen4x3"/>
  <p:notesSz cx="6797675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84" charset="0"/>
        <a:ea typeface="ヒラギノ角ゴ Pro W3"/>
        <a:cs typeface="ヒラギノ角ゴ Pro W3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84" charset="0"/>
        <a:ea typeface="ヒラギノ角ゴ Pro W3"/>
        <a:cs typeface="ヒラギノ角ゴ Pro W3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84" charset="0"/>
        <a:ea typeface="ヒラギノ角ゴ Pro W3"/>
        <a:cs typeface="ヒラギノ角ゴ Pro W3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84" charset="0"/>
        <a:ea typeface="ヒラギノ角ゴ Pro W3"/>
        <a:cs typeface="ヒラギノ角ゴ Pro W3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8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 pitchFamily="8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 pitchFamily="8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 pitchFamily="8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 pitchFamily="84" charset="0"/>
        <a:ea typeface="ヒラギノ角ゴ Pro W3"/>
        <a:cs typeface="ヒラギノ角ゴ Pro W3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006600"/>
    <a:srgbClr val="E1E1FF"/>
    <a:srgbClr val="D0E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5747" autoAdjust="0"/>
  </p:normalViewPr>
  <p:slideViewPr>
    <p:cSldViewPr>
      <p:cViewPr>
        <p:scale>
          <a:sx n="100" d="100"/>
          <a:sy n="100" d="100"/>
        </p:scale>
        <p:origin x="-19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fld id="{FE3FBE09-7550-4BE5-87F0-2FE2263850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16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3FBE09-7550-4BE5-87F0-2FE22638509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34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3FBE09-7550-4BE5-87F0-2FE22638509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335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>
            <a:lvl1pPr>
              <a:defRPr sz="44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13F2A-9C86-4BA3-AE8F-4B6D3A2DED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28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084776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51419"/>
          </a:xfrm>
        </p:spPr>
        <p:txBody>
          <a:bodyPr/>
          <a:lstStyle>
            <a:lvl1pPr marL="0" indent="0">
              <a:buNone/>
              <a:defRPr sz="2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0772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71942"/>
            <a:ext cx="5486400" cy="566738"/>
          </a:xfrm>
        </p:spPr>
        <p:txBody>
          <a:bodyPr anchor="b"/>
          <a:lstStyle>
            <a:lvl1pPr algn="l">
              <a:defRPr sz="28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4591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638680"/>
            <a:ext cx="5486400" cy="804862"/>
          </a:xfrm>
        </p:spPr>
        <p:txBody>
          <a:bodyPr/>
          <a:lstStyle>
            <a:lvl1pPr marL="0" indent="0">
              <a:buNone/>
              <a:defRPr sz="2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10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0"/>
            <a:ext cx="9144000" cy="11430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77B69-AF04-4478-80DF-0E01B2E9EB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1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86B71-22B2-42EC-BA70-6DFBEA7CC8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5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8640"/>
            <a:ext cx="9144000" cy="1470025"/>
          </a:xfrm>
        </p:spPr>
        <p:txBody>
          <a:bodyPr/>
          <a:lstStyle>
            <a:lvl1pPr>
              <a:defRPr sz="44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70065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52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3800488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2pPr>
            <a:lvl3pPr>
              <a:defRPr sz="20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8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786047"/>
            <a:ext cx="7848872" cy="1362075"/>
          </a:xfrm>
        </p:spPr>
        <p:txBody>
          <a:bodyPr anchor="t"/>
          <a:lstStyle>
            <a:lvl1pPr algn="l">
              <a:defRPr sz="4400" b="1" cap="none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85860"/>
            <a:ext cx="7772400" cy="1500187"/>
          </a:xfrm>
        </p:spPr>
        <p:txBody>
          <a:bodyPr anchor="b"/>
          <a:lstStyle>
            <a:lvl1pPr marL="0" indent="0">
              <a:buNone/>
              <a:defRPr sz="2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626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57338"/>
            <a:ext cx="3810000" cy="451486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3810000" cy="38004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5626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484784"/>
            <a:ext cx="4040188" cy="639762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897331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182951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432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6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2860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929063"/>
            <a:ext cx="7772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572F77-8E34-4902-98A9-B217A511C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19" descr="STFC_to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57338"/>
            <a:ext cx="7772400" cy="45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fld id="{7D45703C-7DE2-4246-8E8F-D629E2F2C3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5" name="Picture 19" descr="SCI41098_PPT_Templates_bottom_STFC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5294313"/>
            <a:ext cx="7580312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93" r:id="rId1"/>
    <p:sldLayoutId id="2147484494" r:id="rId2"/>
    <p:sldLayoutId id="2147484495" r:id="rId3"/>
    <p:sldLayoutId id="2147484496" r:id="rId4"/>
    <p:sldLayoutId id="2147484497" r:id="rId5"/>
    <p:sldLayoutId id="2147484498" r:id="rId6"/>
    <p:sldLayoutId id="2147484499" r:id="rId7"/>
    <p:sldLayoutId id="2147484500" r:id="rId8"/>
    <p:sldLayoutId id="2147484501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3C8C93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84784"/>
            <a:ext cx="9144000" cy="1143000"/>
          </a:xfrm>
        </p:spPr>
        <p:txBody>
          <a:bodyPr/>
          <a:lstStyle/>
          <a:p>
            <a:r>
              <a:rPr lang="en-GB" dirty="0" smtClean="0"/>
              <a:t>Inelastic (indirect and direct)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2780928"/>
            <a:ext cx="59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Garrett, Doug, Marina, Sanghamitra, Owen, Simon, Jon, </a:t>
            </a:r>
            <a:r>
              <a:rPr lang="en-GB" dirty="0" err="1" smtClean="0"/>
              <a:t>Anotti</a:t>
            </a:r>
            <a:r>
              <a:rPr lang="en-GB" dirty="0" smtClean="0"/>
              <a:t> &amp; Miguel</a:t>
            </a:r>
          </a:p>
          <a:p>
            <a:pPr algn="ctr"/>
            <a:r>
              <a:rPr lang="en-GB" dirty="0" smtClean="0"/>
              <a:t>4/4/2019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44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Mantid</a:t>
            </a:r>
            <a:r>
              <a:rPr lang="en-GB" dirty="0" smtClean="0"/>
              <a:t> as a collaboration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2776"/>
            <a:ext cx="7772400" cy="380048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GB" dirty="0" smtClean="0"/>
              <a:t>Common calibrations and calibration routines. ISIS to share what they do with others to find commonality</a:t>
            </a:r>
            <a:r>
              <a:rPr lang="en-GB" dirty="0" smtClean="0"/>
              <a:t>.</a:t>
            </a:r>
            <a:endParaRPr lang="en-GB" dirty="0"/>
          </a:p>
          <a:p>
            <a:pPr>
              <a:spcAft>
                <a:spcPts val="1200"/>
              </a:spcAft>
            </a:pPr>
            <a:r>
              <a:rPr lang="en-GB" dirty="0" smtClean="0"/>
              <a:t>Scientific validation. We will discuss offline to see if we can identify some example validation we can perform that will then result in a </a:t>
            </a:r>
            <a:r>
              <a:rPr lang="en-GB" dirty="0" err="1" smtClean="0"/>
              <a:t>mantid</a:t>
            </a:r>
            <a:r>
              <a:rPr lang="en-GB" dirty="0" smtClean="0"/>
              <a:t> test</a:t>
            </a:r>
            <a:r>
              <a:rPr lang="en-GB" dirty="0" smtClean="0"/>
              <a:t>. Working towards complete validation.</a:t>
            </a:r>
            <a:endParaRPr lang="en-GB" dirty="0"/>
          </a:p>
          <a:p>
            <a:pPr>
              <a:spcAft>
                <a:spcPts val="1200"/>
              </a:spcAft>
            </a:pPr>
            <a:r>
              <a:rPr lang="en-GB" dirty="0" smtClean="0"/>
              <a:t>Instrument information in nexus files for analysis</a:t>
            </a:r>
            <a:r>
              <a:rPr lang="en-GB" dirty="0" smtClean="0"/>
              <a:t>. </a:t>
            </a:r>
            <a:r>
              <a:rPr lang="en-GB" dirty="0" smtClean="0"/>
              <a:t>PACE, should share their requirements.</a:t>
            </a:r>
          </a:p>
          <a:p>
            <a:pPr>
              <a:spcAft>
                <a:spcPts val="1200"/>
              </a:spcAft>
            </a:pPr>
            <a:r>
              <a:rPr lang="en-GB" dirty="0" smtClean="0"/>
              <a:t>ISIS were interested to discover that SNS have a developer providing on-call support.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24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Mantid</a:t>
            </a:r>
            <a:r>
              <a:rPr lang="en-GB" dirty="0" smtClean="0"/>
              <a:t>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Generally we liked what we have seen.</a:t>
            </a:r>
          </a:p>
          <a:p>
            <a:endParaRPr lang="en-GB" sz="2800" dirty="0"/>
          </a:p>
          <a:p>
            <a:r>
              <a:rPr lang="en-GB" sz="2800" dirty="0" smtClean="0"/>
              <a:t>But, we haven’t done much testing!</a:t>
            </a:r>
          </a:p>
          <a:p>
            <a:endParaRPr lang="en-GB" sz="2800" dirty="0"/>
          </a:p>
          <a:p>
            <a:r>
              <a:rPr lang="en-GB" sz="2800" dirty="0" smtClean="0"/>
              <a:t>Direct need slice viewer and spectrum viewer.</a:t>
            </a:r>
          </a:p>
          <a:p>
            <a:endParaRPr lang="en-GB" sz="2800" dirty="0" smtClean="0"/>
          </a:p>
          <a:p>
            <a:r>
              <a:rPr lang="en-GB" sz="2800" dirty="0" smtClean="0"/>
              <a:t>Indirect need their GUIs ported before they can move over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3807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Mantid</a:t>
            </a:r>
            <a:r>
              <a:rPr lang="en-GB" dirty="0" smtClean="0"/>
              <a:t>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We felt that the user experience could be improved though.</a:t>
            </a:r>
          </a:p>
          <a:p>
            <a:endParaRPr lang="en-GB" dirty="0"/>
          </a:p>
          <a:p>
            <a:r>
              <a:rPr lang="en-GB" dirty="0" smtClean="0"/>
              <a:t>We endorse the ESS proposal to conduct a user experience workshop.</a:t>
            </a:r>
          </a:p>
          <a:p>
            <a:endParaRPr lang="en-GB" dirty="0"/>
          </a:p>
          <a:p>
            <a:r>
              <a:rPr lang="en-GB" dirty="0" smtClean="0"/>
              <a:t>We suggest that a </a:t>
            </a:r>
            <a:r>
              <a:rPr lang="en-GB" dirty="0" err="1" smtClean="0"/>
              <a:t>Mantid</a:t>
            </a:r>
            <a:r>
              <a:rPr lang="en-GB" dirty="0" smtClean="0"/>
              <a:t> GUI style (like there is for code) might help users.</a:t>
            </a:r>
          </a:p>
          <a:p>
            <a:endParaRPr lang="en-GB" dirty="0"/>
          </a:p>
          <a:p>
            <a:r>
              <a:rPr lang="en-GB" dirty="0" smtClean="0"/>
              <a:t>We want to be able to save layouts.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72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</a:t>
            </a:r>
            <a:r>
              <a:rPr lang="en-GB" dirty="0" err="1" smtClean="0"/>
              <a:t>mantids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4696"/>
            <a:ext cx="7772400" cy="3800488"/>
          </a:xfrm>
        </p:spPr>
        <p:txBody>
          <a:bodyPr/>
          <a:lstStyle/>
          <a:p>
            <a:r>
              <a:rPr lang="en-GB" dirty="0" smtClean="0"/>
              <a:t>ISIS excitations perception that </a:t>
            </a:r>
            <a:r>
              <a:rPr lang="en-GB" dirty="0" err="1" smtClean="0"/>
              <a:t>mantid</a:t>
            </a:r>
            <a:r>
              <a:rPr lang="en-GB" dirty="0" smtClean="0"/>
              <a:t> is a total </a:t>
            </a:r>
            <a:r>
              <a:rPr lang="en-GB" dirty="0" err="1" smtClean="0"/>
              <a:t>crashfest</a:t>
            </a:r>
            <a:r>
              <a:rPr lang="en-GB" dirty="0" smtClean="0"/>
              <a:t> and no-one cares was not supported both by other groups and other facilities.</a:t>
            </a:r>
          </a:p>
          <a:p>
            <a:r>
              <a:rPr lang="en-GB" dirty="0" smtClean="0"/>
              <a:t>However it did raise concerns about </a:t>
            </a:r>
            <a:r>
              <a:rPr lang="en-GB" dirty="0" err="1" smtClean="0"/>
              <a:t>Mantid</a:t>
            </a:r>
            <a:r>
              <a:rPr lang="en-GB" dirty="0" smtClean="0"/>
              <a:t> support on VMs with no GPU.</a:t>
            </a:r>
          </a:p>
          <a:p>
            <a:r>
              <a:rPr lang="en-GB" dirty="0" smtClean="0"/>
              <a:t>Progress against agreed objects is not great. (often for sensible/depressing reasons).</a:t>
            </a:r>
          </a:p>
          <a:p>
            <a:r>
              <a:rPr lang="en-GB" dirty="0" smtClean="0"/>
              <a:t>Everyone apart from ISIS excitations is happy with their interaction with local dev team.</a:t>
            </a:r>
          </a:p>
          <a:p>
            <a:r>
              <a:rPr lang="en-GB" dirty="0" smtClean="0"/>
              <a:t>Git should be used more effectively. Can Git be cleaned up?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96686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Priorities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Keeping </a:t>
            </a:r>
            <a:r>
              <a:rPr lang="en-GB" sz="2800" dirty="0" err="1" smtClean="0"/>
              <a:t>mantid</a:t>
            </a:r>
            <a:r>
              <a:rPr lang="en-GB" sz="2800" dirty="0" smtClean="0"/>
              <a:t> crashes minimised.</a:t>
            </a:r>
          </a:p>
          <a:p>
            <a:r>
              <a:rPr lang="en-GB" sz="2800" dirty="0" smtClean="0"/>
              <a:t>Adding slice/spectrum viewer to </a:t>
            </a:r>
            <a:r>
              <a:rPr lang="en-GB" sz="2800" dirty="0" err="1" smtClean="0"/>
              <a:t>mantid</a:t>
            </a:r>
            <a:r>
              <a:rPr lang="en-GB" sz="2800" dirty="0" smtClean="0"/>
              <a:t> 4. Consider including </a:t>
            </a:r>
            <a:r>
              <a:rPr lang="en-GB" sz="2800" dirty="0" err="1" smtClean="0"/>
              <a:t>superplot</a:t>
            </a:r>
            <a:r>
              <a:rPr lang="en-GB" sz="2800" dirty="0" smtClean="0"/>
              <a:t> style functionality.</a:t>
            </a:r>
          </a:p>
          <a:p>
            <a:r>
              <a:rPr lang="en-GB" sz="2800" dirty="0" smtClean="0"/>
              <a:t>Getting </a:t>
            </a:r>
            <a:r>
              <a:rPr lang="en-GB" sz="2800" dirty="0" err="1" smtClean="0"/>
              <a:t>mantid</a:t>
            </a:r>
            <a:r>
              <a:rPr lang="en-GB" sz="2800" dirty="0" smtClean="0"/>
              <a:t> 4 ready for indirect.</a:t>
            </a:r>
          </a:p>
          <a:p>
            <a:r>
              <a:rPr lang="en-GB" sz="2800" dirty="0" smtClean="0"/>
              <a:t>Finishing off </a:t>
            </a:r>
            <a:r>
              <a:rPr lang="en-GB" sz="2800" dirty="0" err="1" smtClean="0"/>
              <a:t>mslice</a:t>
            </a:r>
            <a:r>
              <a:rPr lang="en-GB" sz="2800" dirty="0" smtClean="0"/>
              <a:t> (crystal, phonon DOS </a:t>
            </a:r>
            <a:r>
              <a:rPr lang="en-GB" sz="2800" dirty="0" err="1" smtClean="0"/>
              <a:t>etc</a:t>
            </a:r>
            <a:r>
              <a:rPr lang="en-GB" sz="2800" dirty="0" smtClean="0"/>
              <a:t>) and supporting it through user testing.</a:t>
            </a:r>
          </a:p>
          <a:p>
            <a:r>
              <a:rPr lang="en-GB" sz="2800" dirty="0" smtClean="0"/>
              <a:t>Fitting routines for indirect.</a:t>
            </a:r>
            <a:endParaRPr lang="en-GB" sz="2800" dirty="0"/>
          </a:p>
          <a:p>
            <a:r>
              <a:rPr lang="en-GB" sz="2800" dirty="0" smtClean="0"/>
              <a:t>Single crystal alignment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365408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 smtClean="0"/>
              <a:t>Rationalisation </a:t>
            </a:r>
            <a:r>
              <a:rPr lang="en-GB" sz="3200" dirty="0" smtClean="0"/>
              <a:t>of algorithms/depreciation of unused ones</a:t>
            </a:r>
            <a:r>
              <a:rPr lang="en-GB" sz="3200" dirty="0" smtClean="0"/>
              <a:t>.</a:t>
            </a:r>
          </a:p>
          <a:p>
            <a:endParaRPr lang="en-GB" sz="3200" dirty="0"/>
          </a:p>
          <a:p>
            <a:r>
              <a:rPr lang="en-GB" sz="3200" dirty="0" smtClean="0"/>
              <a:t>Can we start by hiding rarely used algorithms.</a:t>
            </a:r>
            <a:endParaRPr lang="en-GB" sz="3200" dirty="0" smtClean="0"/>
          </a:p>
          <a:p>
            <a:endParaRPr lang="en-GB" sz="3200" dirty="0"/>
          </a:p>
          <a:p>
            <a:r>
              <a:rPr lang="en-GB" sz="3200" dirty="0" smtClean="0"/>
              <a:t>We wish to volunteer </a:t>
            </a:r>
            <a:r>
              <a:rPr lang="en-GB" sz="3200" dirty="0" err="1" smtClean="0"/>
              <a:t>tobyfit</a:t>
            </a:r>
            <a:r>
              <a:rPr lang="en-GB" sz="3200" dirty="0" smtClean="0"/>
              <a:t>.</a:t>
            </a:r>
          </a:p>
          <a:p>
            <a:endParaRPr lang="en-GB" sz="32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6222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meeting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is the first time that DGS has used this as a meeting for collaboration between </a:t>
            </a:r>
            <a:r>
              <a:rPr lang="en-GB" dirty="0" err="1" smtClean="0"/>
              <a:t>mantid</a:t>
            </a:r>
            <a:r>
              <a:rPr lang="en-GB" dirty="0" smtClean="0"/>
              <a:t> users.</a:t>
            </a:r>
            <a:endParaRPr lang="en-GB" dirty="0"/>
          </a:p>
          <a:p>
            <a:r>
              <a:rPr lang="en-GB" dirty="0" smtClean="0"/>
              <a:t>We found it valuable as a chance to share best practice that relates to software (S(</a:t>
            </a:r>
            <a:r>
              <a:rPr lang="en-GB" dirty="0" err="1" smtClean="0"/>
              <a:t>Q,w</a:t>
            </a:r>
            <a:r>
              <a:rPr lang="en-GB" dirty="0" smtClean="0"/>
              <a:t>) generation, resolution, calibrations).</a:t>
            </a:r>
            <a:endParaRPr lang="en-GB" dirty="0"/>
          </a:p>
          <a:p>
            <a:r>
              <a:rPr lang="en-GB" dirty="0" smtClean="0"/>
              <a:t>But it was limited by a very small number of scientist. Could we host this as a satellite to a larger meeting?</a:t>
            </a:r>
          </a:p>
          <a:p>
            <a:r>
              <a:rPr lang="en-GB" dirty="0" smtClean="0"/>
              <a:t>We didn’t really get the demo session.</a:t>
            </a:r>
          </a:p>
          <a:p>
            <a:r>
              <a:rPr lang="en-GB" dirty="0" smtClean="0"/>
              <a:t>The overall length is </a:t>
            </a:r>
            <a:r>
              <a:rPr lang="en-GB" smtClean="0"/>
              <a:t>about right.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890977"/>
      </p:ext>
    </p:extLst>
  </p:cSld>
  <p:clrMapOvr>
    <a:masterClrMapping/>
  </p:clrMapOvr>
</p:sld>
</file>

<file path=ppt/theme/theme1.xml><?xml version="1.0" encoding="utf-8"?>
<a:theme xmlns:a="http://schemas.openxmlformats.org/drawingml/2006/main" name="STFC_PowerPoint_templat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Lucida Grande"/>
        <a:ea typeface="ヒラギノ角ゴ Pro W3"/>
        <a:cs typeface=""/>
      </a:majorFont>
      <a:minorFont>
        <a:latin typeface="Lucida Grande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Lucida Grande"/>
        <a:ea typeface="ヒラギノ角ゴ Pro W3"/>
        <a:cs typeface=""/>
      </a:majorFont>
      <a:minorFont>
        <a:latin typeface="Lucida Grande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ABF215B8A3384E874FC40A3B0B2302" ma:contentTypeVersion="4" ma:contentTypeDescription="Create a new document." ma:contentTypeScope="" ma:versionID="f198c3dfa143f328b4bfb76fd905c4a6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66758ad48435124b95dc0df0729e68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AEDD1CD-9190-4F8F-B585-354F10A56A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E48F0D-BF64-462E-8350-40C896A295A7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43DFA70B-2EBB-489B-8E34-F6A10FA685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87B5237-4BD8-4577-9E40-7089FDD0DC3D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schemas.microsoft.com/sharepoint/v3"/>
    <ds:schemaRef ds:uri="http://schemas.microsoft.com/office/2006/documentManagement/types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STFC_PowerPoint_template</Template>
  <TotalTime>4130</TotalTime>
  <Words>440</Words>
  <Application>Microsoft Office PowerPoint</Application>
  <PresentationFormat>On-screen Show (4:3)</PresentationFormat>
  <Paragraphs>51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STFC_PowerPoint_template</vt:lpstr>
      <vt:lpstr>1_Blank Presentation</vt:lpstr>
      <vt:lpstr>Inelastic (indirect and direct)</vt:lpstr>
      <vt:lpstr>Mantid as a collaboration</vt:lpstr>
      <vt:lpstr>Mantid 4</vt:lpstr>
      <vt:lpstr>Mantid 4</vt:lpstr>
      <vt:lpstr>Other mantids</vt:lpstr>
      <vt:lpstr>Priorities</vt:lpstr>
      <vt:lpstr>And…</vt:lpstr>
      <vt:lpstr>This meeting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STFC Corporate PowerPoint Template</dc:title>
  <dc:creator>kw77</dc:creator>
  <cp:lastModifiedBy>Voneshen, David (STFC,RAL,ISIS)</cp:lastModifiedBy>
  <cp:revision>141</cp:revision>
  <dcterms:created xsi:type="dcterms:W3CDTF">2012-07-12T11:46:55Z</dcterms:created>
  <dcterms:modified xsi:type="dcterms:W3CDTF">2019-04-05T08:45:31Z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display_urn:schemas-microsoft-com:office:office#Editor">
    <vt:lpwstr>Summers, Karen (STFC,RAL,OBR)</vt:lpwstr>
  </property>
  <property fmtid="{D5CDD505-2E9C-101B-9397-08002B2CF9AE}" pid="4" name="xd_Signature">
    <vt:lpwstr/>
  </property>
  <property fmtid="{D5CDD505-2E9C-101B-9397-08002B2CF9AE}" pid="5" name="display_urn:schemas-microsoft-com:office:office#Author">
    <vt:lpwstr>Summers, Karen (STFC,RAL,OBR)</vt:lpwstr>
  </property>
  <property fmtid="{D5CDD505-2E9C-101B-9397-08002B2CF9AE}" pid="6" name="TemplateUrl">
    <vt:lpwstr/>
  </property>
  <property fmtid="{D5CDD505-2E9C-101B-9397-08002B2CF9AE}" pid="7" name="xd_ProgID">
    <vt:lpwstr/>
  </property>
  <property fmtid="{D5CDD505-2E9C-101B-9397-08002B2CF9AE}" pid="8" name="ContentTypeId">
    <vt:lpwstr>0x010100F731947B08D5984288BC8B16A979FF50</vt:lpwstr>
  </property>
</Properties>
</file>