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4" r:id="rId6"/>
    <p:sldId id="271" r:id="rId7"/>
    <p:sldId id="272" r:id="rId8"/>
    <p:sldId id="259" r:id="rId9"/>
    <p:sldId id="265" r:id="rId10"/>
    <p:sldId id="262" r:id="rId11"/>
    <p:sldId id="263" r:id="rId12"/>
    <p:sldId id="269" r:id="rId13"/>
    <p:sldId id="267" r:id="rId14"/>
    <p:sldId id="266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TR75544\Downloads\Usage%20and%20error%20reporting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Error reports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218394575678042E-2"/>
          <c:y val="0.13771557591160635"/>
          <c:w val="0.9500501239428405"/>
          <c:h val="0.768153678947488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15</c:v>
                </c:pt>
                <c:pt idx="3">
                  <c:v>33</c:v>
                </c:pt>
                <c:pt idx="4">
                  <c:v>40</c:v>
                </c:pt>
                <c:pt idx="5">
                  <c:v>22</c:v>
                </c:pt>
                <c:pt idx="6">
                  <c:v>17</c:v>
                </c:pt>
                <c:pt idx="7">
                  <c:v>13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C-4F67-AB05-8101C44CF1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C-4F67-AB05-8101C44CF1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C-4F67-AB05-8101C44CF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862840"/>
        <c:axId val="655861200"/>
      </c:lineChart>
      <c:catAx>
        <c:axId val="65586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1200"/>
        <c:crosses val="autoZero"/>
        <c:auto val="1"/>
        <c:lblAlgn val="ctr"/>
        <c:lblOffset val="100"/>
        <c:noMultiLvlLbl val="0"/>
      </c:catAx>
      <c:valAx>
        <c:axId val="65586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2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'[Usage and error reporting stats.xlsx]error reports'!$B$55</c:f>
              <c:strCache>
                <c:ptCount val="1"/>
                <c:pt idx="0">
                  <c:v>errors</c:v>
                </c:pt>
              </c:strCache>
            </c:strRef>
          </c:tx>
          <c:invertIfNegative val="0"/>
          <c:cat>
            <c:strRef>
              <c:f>'[Usage and error reporting stats.xlsx]error reports'!$A$56:$A$58</c:f>
              <c:strCache>
                <c:ptCount val="3"/>
                <c:pt idx="0">
                  <c:v>3.12.0</c:v>
                </c:pt>
                <c:pt idx="1">
                  <c:v>3.12.1</c:v>
                </c:pt>
                <c:pt idx="2">
                  <c:v>3.13.0</c:v>
                </c:pt>
              </c:strCache>
            </c:strRef>
          </c:cat>
          <c:val>
            <c:numRef>
              <c:f>'[Usage and error reporting stats.xlsx]error reports'!$B$56:$B$58</c:f>
              <c:numCache>
                <c:formatCode>General</c:formatCode>
                <c:ptCount val="3"/>
                <c:pt idx="0">
                  <c:v>112</c:v>
                </c:pt>
                <c:pt idx="1">
                  <c:v>168</c:v>
                </c:pt>
                <c:pt idx="2">
                  <c:v>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2-493F-BCA2-066341CB8A39}"/>
            </c:ext>
          </c:extLst>
        </c:ser>
        <c:ser>
          <c:idx val="1"/>
          <c:order val="1"/>
          <c:tx>
            <c:strRef>
              <c:f>'[Usage and error reporting stats.xlsx]error reports'!$C$55</c:f>
              <c:strCache>
                <c:ptCount val="1"/>
                <c:pt idx="0">
                  <c:v>crashes</c:v>
                </c:pt>
              </c:strCache>
            </c:strRef>
          </c:tx>
          <c:invertIfNegative val="0"/>
          <c:val>
            <c:numRef>
              <c:f>'[Usage and error reporting stats.xlsx]error reports'!$C$56:$C$58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22-493F-BCA2-066341CB8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556224"/>
        <c:axId val="94179328"/>
      </c:barChart>
      <c:catAx>
        <c:axId val="63556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4179328"/>
        <c:crosses val="autoZero"/>
        <c:auto val="1"/>
        <c:lblAlgn val="ctr"/>
        <c:lblOffset val="100"/>
        <c:noMultiLvlLbl val="0"/>
      </c:catAx>
      <c:valAx>
        <c:axId val="9417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556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48431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87850B-FC1D-407E-A1B9-70987E48B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3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7521-86ED-44AC-A726-29FF1B460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3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08050"/>
            <a:ext cx="27432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264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4200-B2C0-45BD-9DAB-749F54FCF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3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E836-7C82-46D5-BAA7-1A3B018D4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98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8F22-42C1-493B-AEC5-313FB159A7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5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76475"/>
            <a:ext cx="53848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76475"/>
            <a:ext cx="53848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EC44B-A7FA-41D8-8DB9-193F1ED4D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4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161F6-C33B-415A-B7F8-9A6C923AB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71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BF227-23B2-462E-9237-50043ED72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87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847AB-DE32-4C44-BE75-534E39B8D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DFA4-5DBE-4CD0-B685-1051B2638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5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F934-9542-4E59-809C-024CE3C75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15218" y="908051"/>
            <a:ext cx="8367183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5"/>
            <a:ext cx="10972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D782B210-CCC2-4A96-AAF3-36EE977B3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02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400" dirty="0" smtClean="0">
                <a:latin typeface="+mj-lt"/>
              </a:rPr>
              <a:t>Stability and Mantid</a:t>
            </a:r>
          </a:p>
          <a:p>
            <a:pPr marL="0" indent="0" algn="ctr">
              <a:buNone/>
            </a:pPr>
            <a:endParaRPr lang="en-GB" sz="3800" dirty="0"/>
          </a:p>
          <a:p>
            <a:pPr marL="0" indent="0" algn="ctr">
              <a:buNone/>
            </a:pPr>
            <a:endParaRPr lang="en-GB" sz="3800" dirty="0" smtClean="0"/>
          </a:p>
          <a:p>
            <a:pPr marL="0" indent="0" algn="ctr">
              <a:buNone/>
            </a:pPr>
            <a:r>
              <a:rPr lang="en-GB" dirty="0" smtClean="0"/>
              <a:t>Anthony Lim, </a:t>
            </a:r>
          </a:p>
          <a:p>
            <a:pPr marL="0" indent="0" algn="ctr">
              <a:buNone/>
            </a:pPr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April 2019,</a:t>
            </a:r>
          </a:p>
          <a:p>
            <a:pPr marL="0" indent="0" algn="ctr">
              <a:buNone/>
            </a:pPr>
            <a:r>
              <a:rPr lang="en-GB" dirty="0" smtClean="0"/>
              <a:t>Mantid User meeting,</a:t>
            </a:r>
          </a:p>
          <a:p>
            <a:pPr marL="0" indent="0" algn="ctr">
              <a:buNone/>
            </a:pPr>
            <a:r>
              <a:rPr lang="en-GB" dirty="0" smtClean="0"/>
              <a:t>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reporting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52401"/>
              </p:ext>
            </p:extLst>
          </p:nvPr>
        </p:nvGraphicFramePr>
        <p:xfrm>
          <a:off x="609600" y="2276475"/>
          <a:ext cx="10972800" cy="384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7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reporting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882805"/>
              </p:ext>
            </p:extLst>
          </p:nvPr>
        </p:nvGraphicFramePr>
        <p:xfrm>
          <a:off x="1307782" y="2443164"/>
          <a:ext cx="8117205" cy="328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5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6475"/>
            <a:ext cx="6526306" cy="3849688"/>
          </a:xfrm>
        </p:spPr>
        <p:txBody>
          <a:bodyPr/>
          <a:lstStyle/>
          <a:p>
            <a:r>
              <a:rPr lang="en-GB" sz="2800" dirty="0" smtClean="0"/>
              <a:t>Will always have some reports</a:t>
            </a:r>
          </a:p>
          <a:p>
            <a:pPr lvl="1"/>
            <a:r>
              <a:rPr lang="en-GB" sz="2400" dirty="0" smtClean="0"/>
              <a:t>There are 6 daily tests for the error reporting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r>
              <a:rPr lang="en-GB" sz="2800" dirty="0" smtClean="0"/>
              <a:t>We cannot fix if we do not know about it</a:t>
            </a:r>
          </a:p>
          <a:p>
            <a:r>
              <a:rPr lang="en-GB" sz="2800" dirty="0" smtClean="0"/>
              <a:t>Have successfully fixed some crashes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97" y="2577354"/>
            <a:ext cx="4171795" cy="25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6475"/>
            <a:ext cx="5145741" cy="3849688"/>
          </a:xfrm>
        </p:spPr>
        <p:txBody>
          <a:bodyPr/>
          <a:lstStyle/>
          <a:p>
            <a:r>
              <a:rPr lang="en-GB" sz="2800" dirty="0" smtClean="0"/>
              <a:t>If all else fails want to make easy to restore Mantid</a:t>
            </a:r>
            <a:endParaRPr lang="en-GB" sz="2800" dirty="0"/>
          </a:p>
          <a:p>
            <a:pPr lvl="1"/>
            <a:r>
              <a:rPr lang="en-GB" sz="2400" dirty="0" smtClean="0"/>
              <a:t>Need history of workspaces</a:t>
            </a:r>
            <a:endParaRPr lang="en-GB" sz="2800" dirty="0"/>
          </a:p>
          <a:p>
            <a:pPr lvl="1"/>
            <a:r>
              <a:rPr lang="en-GB" sz="2400" dirty="0" smtClean="0"/>
              <a:t>Need to be able to save GUI states for GUI’s to work</a:t>
            </a:r>
            <a:endParaRPr lang="en-GB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6367" t="9454" r="25605" b="15994"/>
          <a:stretch/>
        </p:blipFill>
        <p:spPr bwMode="auto">
          <a:xfrm>
            <a:off x="6257084" y="2065898"/>
            <a:ext cx="5159469" cy="4424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54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217" y="940451"/>
            <a:ext cx="8367183" cy="1216025"/>
          </a:xfrm>
        </p:spPr>
        <p:txBody>
          <a:bodyPr/>
          <a:lstStyle/>
          <a:p>
            <a:r>
              <a:rPr lang="en-GB" dirty="0" smtClean="0"/>
              <a:t>Improving stability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59" t="2459"/>
          <a:stretch/>
        </p:blipFill>
        <p:spPr>
          <a:xfrm>
            <a:off x="6717600" y="2156476"/>
            <a:ext cx="4896000" cy="471211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276475"/>
            <a:ext cx="4725600" cy="3849688"/>
          </a:xfrm>
        </p:spPr>
        <p:txBody>
          <a:bodyPr/>
          <a:lstStyle/>
          <a:p>
            <a:r>
              <a:rPr lang="en-GB" sz="2800" dirty="0" smtClean="0"/>
              <a:t>Added a new category to the forum:</a:t>
            </a:r>
          </a:p>
          <a:p>
            <a:pPr lvl="1"/>
            <a:r>
              <a:rPr lang="en-GB" sz="2400" dirty="0" smtClean="0"/>
              <a:t>Submitted Tests</a:t>
            </a:r>
          </a:p>
          <a:p>
            <a:endParaRPr lang="en-GB" sz="2400" dirty="0" smtClean="0"/>
          </a:p>
          <a:p>
            <a:r>
              <a:rPr lang="en-GB" sz="2800" dirty="0" smtClean="0"/>
              <a:t>Has a template for you to fill in</a:t>
            </a:r>
          </a:p>
          <a:p>
            <a:endParaRPr lang="en-GB" sz="2400" dirty="0"/>
          </a:p>
          <a:p>
            <a:r>
              <a:rPr lang="en-GB" sz="2800" dirty="0" smtClean="0"/>
              <a:t>We will let you know when it is in master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974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217" y="940451"/>
            <a:ext cx="8367183" cy="1216025"/>
          </a:xfrm>
        </p:spPr>
        <p:txBody>
          <a:bodyPr/>
          <a:lstStyle/>
          <a:p>
            <a:r>
              <a:rPr lang="en-GB" dirty="0" smtClean="0"/>
              <a:t>Improving stability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08" y="2055676"/>
            <a:ext cx="4163929" cy="4438273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48400" y="2055676"/>
            <a:ext cx="4725600" cy="3849688"/>
          </a:xfrm>
        </p:spPr>
        <p:txBody>
          <a:bodyPr/>
          <a:lstStyle/>
          <a:p>
            <a:r>
              <a:rPr lang="en-GB" sz="2400" dirty="0"/>
              <a:t>Can test against various </a:t>
            </a:r>
            <a:r>
              <a:rPr lang="en-GB" sz="2400" dirty="0" smtClean="0"/>
              <a:t>things</a:t>
            </a:r>
          </a:p>
          <a:p>
            <a:endParaRPr lang="en-GB" sz="2400" dirty="0"/>
          </a:p>
          <a:p>
            <a:r>
              <a:rPr lang="en-GB" sz="2400" dirty="0" smtClean="0"/>
              <a:t>Here </a:t>
            </a:r>
            <a:r>
              <a:rPr lang="en-GB" sz="2400" dirty="0"/>
              <a:t>we test the outputs:</a:t>
            </a:r>
          </a:p>
          <a:p>
            <a:pPr lvl="1"/>
            <a:r>
              <a:rPr lang="en-GB" sz="2000" dirty="0"/>
              <a:t>Frequency spectra</a:t>
            </a:r>
          </a:p>
          <a:p>
            <a:pPr lvl="1"/>
            <a:r>
              <a:rPr lang="en-GB" sz="2000" dirty="0"/>
              <a:t>Outputted phases</a:t>
            </a:r>
          </a:p>
          <a:p>
            <a:pPr lvl="1"/>
            <a:r>
              <a:rPr lang="en-GB" sz="2000" dirty="0"/>
              <a:t>Reconstructed time domain data</a:t>
            </a:r>
          </a:p>
          <a:p>
            <a:endParaRPr lang="en-GB" sz="2400" dirty="0"/>
          </a:p>
          <a:p>
            <a:r>
              <a:rPr lang="en-GB" sz="2400" dirty="0"/>
              <a:t>If there is something in particular you want to test let us know</a:t>
            </a:r>
          </a:p>
        </p:txBody>
      </p:sp>
    </p:spTree>
    <p:extLst>
      <p:ext uri="{BB962C8B-B14F-4D97-AF65-F5344CB8AC3E}">
        <p14:creationId xmlns:p14="http://schemas.microsoft.com/office/powerpoint/2010/main" val="3713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from Mantid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6475"/>
            <a:ext cx="6835588" cy="3849688"/>
          </a:xfrm>
        </p:spPr>
        <p:txBody>
          <a:bodyPr/>
          <a:lstStyle/>
          <a:p>
            <a:r>
              <a:rPr lang="en-GB" sz="2800" dirty="0" smtClean="0"/>
              <a:t>Stability is important to Mantid team</a:t>
            </a:r>
          </a:p>
          <a:p>
            <a:endParaRPr lang="en-GB" sz="2800" dirty="0"/>
          </a:p>
          <a:p>
            <a:r>
              <a:rPr lang="en-GB" sz="2800" dirty="0" smtClean="0"/>
              <a:t>We are recruiting for a new support role at ISIS</a:t>
            </a:r>
          </a:p>
          <a:p>
            <a:pPr lvl="1"/>
            <a:r>
              <a:rPr lang="en-GB" sz="2400" dirty="0" smtClean="0"/>
              <a:t>Rapidly responding to forum posts</a:t>
            </a:r>
          </a:p>
          <a:p>
            <a:pPr lvl="1"/>
            <a:r>
              <a:rPr lang="en-GB" sz="2400" dirty="0" smtClean="0"/>
              <a:t>Follow up on error reports</a:t>
            </a:r>
          </a:p>
          <a:p>
            <a:pPr lvl="1"/>
            <a:r>
              <a:rPr lang="en-GB" sz="2400" dirty="0" smtClean="0"/>
              <a:t>User training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4" y="2612719"/>
            <a:ext cx="4383272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stability</a:t>
            </a:r>
          </a:p>
          <a:p>
            <a:r>
              <a:rPr lang="en-GB" dirty="0" smtClean="0"/>
              <a:t>How to make reliable software</a:t>
            </a:r>
          </a:p>
          <a:p>
            <a:r>
              <a:rPr lang="en-GB" dirty="0" smtClean="0"/>
              <a:t>How to stop regression</a:t>
            </a:r>
          </a:p>
          <a:p>
            <a:r>
              <a:rPr lang="en-GB" dirty="0" smtClean="0"/>
              <a:t>Error reporting</a:t>
            </a:r>
          </a:p>
          <a:p>
            <a:r>
              <a:rPr lang="en-GB" dirty="0" smtClean="0"/>
              <a:t>Improving stability</a:t>
            </a:r>
          </a:p>
          <a:p>
            <a:r>
              <a:rPr lang="en-GB" dirty="0" smtClean="0"/>
              <a:t>Project recovery</a:t>
            </a:r>
          </a:p>
          <a:p>
            <a:r>
              <a:rPr lang="en-GB" dirty="0" smtClean="0"/>
              <a:t>Support from Mantid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61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stability?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stability?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Doesn’t behave unexpectedly</a:t>
            </a:r>
          </a:p>
          <a:p>
            <a:r>
              <a:rPr lang="en-GB" sz="2800" dirty="0" smtClean="0"/>
              <a:t>Is supported </a:t>
            </a:r>
          </a:p>
          <a:p>
            <a:r>
              <a:rPr lang="en-GB" sz="2800" dirty="0" smtClean="0"/>
              <a:t>Works on ‘common’ operating systems</a:t>
            </a:r>
          </a:p>
          <a:p>
            <a:endParaRPr lang="en-GB" sz="2800" dirty="0"/>
          </a:p>
          <a:p>
            <a:r>
              <a:rPr lang="en-GB" sz="2800" dirty="0" smtClean="0"/>
              <a:t>Backwards compatible </a:t>
            </a:r>
          </a:p>
          <a:p>
            <a:r>
              <a:rPr lang="en-GB" sz="2800" dirty="0" smtClean="0"/>
              <a:t>Consistent results</a:t>
            </a:r>
          </a:p>
          <a:p>
            <a:r>
              <a:rPr lang="en-GB" sz="2800" dirty="0" smtClean="0"/>
              <a:t>Doesn’t crash/freeze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656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make reliable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Use coding standards – so others can easily develop the code</a:t>
            </a:r>
          </a:p>
          <a:p>
            <a:r>
              <a:rPr lang="en-GB" sz="2800" dirty="0" smtClean="0"/>
              <a:t>Verification </a:t>
            </a:r>
          </a:p>
          <a:p>
            <a:r>
              <a:rPr lang="en-GB" sz="2800" dirty="0" smtClean="0"/>
              <a:t>Code review and testing</a:t>
            </a:r>
          </a:p>
          <a:p>
            <a:r>
              <a:rPr lang="en-GB" sz="2800" dirty="0" smtClean="0"/>
              <a:t>beta (user) testing</a:t>
            </a:r>
          </a:p>
          <a:p>
            <a:r>
              <a:rPr lang="en-GB" sz="2800" dirty="0" smtClean="0"/>
              <a:t>Unscripted </a:t>
            </a:r>
            <a:r>
              <a:rPr lang="en-GB" sz="2800" dirty="0" smtClean="0"/>
              <a:t>testing</a:t>
            </a:r>
          </a:p>
          <a:p>
            <a:r>
              <a:rPr lang="en-GB" sz="2800" dirty="0" smtClean="0"/>
              <a:t>Acceptance testing (from users)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492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make reliable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6475"/>
            <a:ext cx="5074800" cy="3849688"/>
          </a:xfrm>
        </p:spPr>
        <p:txBody>
          <a:bodyPr/>
          <a:lstStyle/>
          <a:p>
            <a:r>
              <a:rPr lang="en-GB" sz="2400" dirty="0" smtClean="0"/>
              <a:t>Automated tests – we know if future changes ‘break’ the code</a:t>
            </a:r>
          </a:p>
          <a:p>
            <a:pPr lvl="1"/>
            <a:r>
              <a:rPr lang="en-GB" sz="2000" dirty="0" smtClean="0"/>
              <a:t>System tests</a:t>
            </a:r>
          </a:p>
          <a:p>
            <a:pPr lvl="1"/>
            <a:r>
              <a:rPr lang="en-GB" sz="2000" dirty="0" smtClean="0"/>
              <a:t>Unit tests</a:t>
            </a:r>
            <a:endParaRPr lang="en-GB" sz="2000" dirty="0"/>
          </a:p>
          <a:p>
            <a:pPr lvl="1"/>
            <a:r>
              <a:rPr lang="en-GB" sz="2000" dirty="0" smtClean="0"/>
              <a:t>Doc tests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Automated standards</a:t>
            </a:r>
          </a:p>
          <a:p>
            <a:pPr lvl="1"/>
            <a:r>
              <a:rPr lang="en-GB" sz="2000" dirty="0" smtClean="0"/>
              <a:t>Clang format</a:t>
            </a:r>
          </a:p>
          <a:p>
            <a:pPr lvl="1"/>
            <a:r>
              <a:rPr lang="en-GB" sz="2000" dirty="0" err="1"/>
              <a:t>c</a:t>
            </a:r>
            <a:r>
              <a:rPr lang="en-GB" sz="2000" dirty="0" err="1" smtClean="0"/>
              <a:t>pp</a:t>
            </a:r>
            <a:r>
              <a:rPr lang="en-GB" sz="2000" dirty="0" smtClean="0"/>
              <a:t> check</a:t>
            </a:r>
          </a:p>
          <a:p>
            <a:pPr lvl="1"/>
            <a:r>
              <a:rPr lang="en-GB" sz="2000" dirty="0" smtClean="0"/>
              <a:t>flake8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138" r="32155" b="20316"/>
          <a:stretch/>
        </p:blipFill>
        <p:spPr>
          <a:xfrm>
            <a:off x="5530046" y="2173941"/>
            <a:ext cx="6052355" cy="39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make reliable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Use only supported software and operating systems (OS’s)</a:t>
            </a:r>
          </a:p>
          <a:p>
            <a:pPr lvl="1"/>
            <a:r>
              <a:rPr lang="en-GB" sz="2400" dirty="0" smtClean="0"/>
              <a:t>Mantid 4.1 will be the last to support Windows 7</a:t>
            </a:r>
          </a:p>
          <a:p>
            <a:pPr lvl="1"/>
            <a:r>
              <a:rPr lang="en-GB" sz="2400" dirty="0" smtClean="0"/>
              <a:t>Removing dependencies on Qt4</a:t>
            </a:r>
          </a:p>
          <a:p>
            <a:pPr lvl="1"/>
            <a:r>
              <a:rPr lang="en-GB" sz="2400" dirty="0" smtClean="0"/>
              <a:t>Prepared to move from Python 2 to Python 3</a:t>
            </a:r>
          </a:p>
          <a:p>
            <a:pPr lvl="1"/>
            <a:endParaRPr lang="en-GB" sz="2400" dirty="0" smtClean="0"/>
          </a:p>
          <a:p>
            <a:r>
              <a:rPr lang="en-GB" sz="2800" dirty="0" smtClean="0"/>
              <a:t>To ensure stability want to upgrade software before it is necessary - workbench</a:t>
            </a:r>
          </a:p>
        </p:txBody>
      </p:sp>
    </p:spTree>
    <p:extLst>
      <p:ext uri="{BB962C8B-B14F-4D97-AF65-F5344CB8AC3E}">
        <p14:creationId xmlns:p14="http://schemas.microsoft.com/office/powerpoint/2010/main" val="19932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 and stability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11624" y="2204864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Understand requirements and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624" y="2990371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Write code to do calculation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1624" y="3789040"/>
            <a:ext cx="396044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Verify code is correct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7657" y="4581128"/>
            <a:ext cx="396044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Write unit tests and documentation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1624" y="5373216"/>
            <a:ext cx="396044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Code review and developer testing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1624" y="6165304"/>
            <a:ext cx="396044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Review improvements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5301209"/>
            <a:ext cx="28083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Made available in the nightly</a:t>
            </a:r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691844" y="2574197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9567" y="3366285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82599" y="4158373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82599" y="4930576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89567" y="5742549"/>
            <a:ext cx="0" cy="4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6672064" y="555788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 flipH="1">
            <a:off x="6672065" y="3218323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7" name="Curved Left Arrow 36"/>
          <p:cNvSpPr/>
          <p:nvPr/>
        </p:nvSpPr>
        <p:spPr>
          <a:xfrm rot="10800000">
            <a:off x="2083787" y="5591491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8" name="Curved Left Arrow 37"/>
          <p:cNvSpPr/>
          <p:nvPr/>
        </p:nvSpPr>
        <p:spPr>
          <a:xfrm rot="10800000">
            <a:off x="2083787" y="2441798"/>
            <a:ext cx="587504" cy="712096"/>
          </a:xfrm>
          <a:prstGeom prst="curvedLeftArrow">
            <a:avLst>
              <a:gd name="adj1" fmla="val 0"/>
              <a:gd name="adj2" fmla="val 24302"/>
              <a:gd name="adj3" fmla="val 26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911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stop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6475"/>
            <a:ext cx="11147612" cy="3849688"/>
          </a:xfrm>
        </p:spPr>
        <p:txBody>
          <a:bodyPr/>
          <a:lstStyle/>
          <a:p>
            <a:r>
              <a:rPr lang="en-GB" sz="2800" dirty="0" smtClean="0"/>
              <a:t>Unit tests and system tests</a:t>
            </a:r>
          </a:p>
          <a:p>
            <a:pPr lvl="1"/>
            <a:r>
              <a:rPr lang="en-GB" sz="2400" dirty="0" smtClean="0"/>
              <a:t>Unit tests – for individual fitting functions and algorithms</a:t>
            </a:r>
          </a:p>
          <a:p>
            <a:pPr lvl="1"/>
            <a:r>
              <a:rPr lang="en-GB" sz="2400" dirty="0" smtClean="0"/>
              <a:t>System tests – Longer calculations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r>
              <a:rPr lang="en-GB" sz="2800" dirty="0" smtClean="0"/>
              <a:t>Can </a:t>
            </a:r>
            <a:r>
              <a:rPr lang="en-GB" sz="2800" dirty="0"/>
              <a:t>check for a given input the output does not change unexpectedly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44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409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Lucida Sans</vt:lpstr>
      <vt:lpstr>ISIS Small Top Banner</vt:lpstr>
      <vt:lpstr>PowerPoint Presentation</vt:lpstr>
      <vt:lpstr>Contents</vt:lpstr>
      <vt:lpstr>What is stability? </vt:lpstr>
      <vt:lpstr>What is stability? </vt:lpstr>
      <vt:lpstr>How to make reliable software</vt:lpstr>
      <vt:lpstr>How to make reliable software</vt:lpstr>
      <vt:lpstr>How to make reliable software</vt:lpstr>
      <vt:lpstr>Development process and stability</vt:lpstr>
      <vt:lpstr>How to stop regression</vt:lpstr>
      <vt:lpstr>Error reporting</vt:lpstr>
      <vt:lpstr>Error reporting</vt:lpstr>
      <vt:lpstr>Error reporting</vt:lpstr>
      <vt:lpstr>Project recovery</vt:lpstr>
      <vt:lpstr>Improving stability</vt:lpstr>
      <vt:lpstr>Improving stability</vt:lpstr>
      <vt:lpstr>Support from Mantid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Anthony (STFC,RAL,ISIS)</dc:creator>
  <cp:lastModifiedBy>Lim, Anthony (STFC,RAL,ISIS)</cp:lastModifiedBy>
  <cp:revision>15</cp:revision>
  <dcterms:created xsi:type="dcterms:W3CDTF">2019-03-28T08:55:01Z</dcterms:created>
  <dcterms:modified xsi:type="dcterms:W3CDTF">2019-04-03T07:06:59Z</dcterms:modified>
</cp:coreProperties>
</file>