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ro-RO"/>
              <a:t>Faceți clic pentru a edita stilul de titlu coordonator</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ro-RO"/>
              <a:t>Faceți clic pentru a edita stilul de subtitlu coordonator</a:t>
            </a:r>
            <a:endParaRPr lang="en-US" dirty="0"/>
          </a:p>
        </p:txBody>
      </p:sp>
      <p:sp>
        <p:nvSpPr>
          <p:cNvPr id="4" name="Date Placeholder 3"/>
          <p:cNvSpPr>
            <a:spLocks noGrp="1"/>
          </p:cNvSpPr>
          <p:nvPr>
            <p:ph type="dt" sz="half" idx="10"/>
          </p:nvPr>
        </p:nvSpPr>
        <p:spPr/>
        <p:txBody>
          <a:bodyPr/>
          <a:lstStyle>
            <a:lvl1pPr algn="l">
              <a:defRPr/>
            </a:lvl1pPr>
          </a:lstStyle>
          <a:p>
            <a:fld id="{BC7A3FFD-3333-4EE4-80B7-B505C0D108DD}" type="datetimeFigureOut">
              <a:rPr lang="ru-RU" smtClean="0"/>
              <a:t>28.10.2022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4AFD2F6-9F67-4740-8E40-2F1F1A23D336}" type="slidenum">
              <a:rPr lang="ru-RU" smtClean="0"/>
              <a:t>‹#›</a:t>
            </a:fld>
            <a:endParaRPr lang="ru-RU"/>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67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BC7A3FFD-3333-4EE4-80B7-B505C0D108DD}" type="datetimeFigureOut">
              <a:rPr lang="ru-RU" smtClean="0"/>
              <a:t>28.10.2022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4AFD2F6-9F67-4740-8E40-2F1F1A23D336}" type="slidenum">
              <a:rPr lang="ru-RU" smtClean="0"/>
              <a:t>‹#›</a:t>
            </a:fld>
            <a:endParaRPr lang="ru-RU"/>
          </a:p>
        </p:txBody>
      </p:sp>
    </p:spTree>
    <p:extLst>
      <p:ext uri="{BB962C8B-B14F-4D97-AF65-F5344CB8AC3E}">
        <p14:creationId xmlns:p14="http://schemas.microsoft.com/office/powerpoint/2010/main" val="3436967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BC7A3FFD-3333-4EE4-80B7-B505C0D108DD}" type="datetimeFigureOut">
              <a:rPr lang="ru-RU" smtClean="0"/>
              <a:t>28.10.2022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4AFD2F6-9F67-4740-8E40-2F1F1A23D336}" type="slidenum">
              <a:rPr lang="ru-RU" smtClean="0"/>
              <a:t>‹#›</a:t>
            </a:fld>
            <a:endParaRPr lang="ru-RU"/>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656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idx="1"/>
          </p:nvPr>
        </p:nvSpPr>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BC7A3FFD-3333-4EE4-80B7-B505C0D108DD}" type="datetimeFigureOut">
              <a:rPr lang="ru-RU" smtClean="0"/>
              <a:t>28.10.2022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4AFD2F6-9F67-4740-8E40-2F1F1A23D336}" type="slidenum">
              <a:rPr lang="ru-RU" smtClean="0"/>
              <a:t>‹#›</a:t>
            </a:fld>
            <a:endParaRPr lang="ru-RU"/>
          </a:p>
        </p:txBody>
      </p:sp>
    </p:spTree>
    <p:extLst>
      <p:ext uri="{BB962C8B-B14F-4D97-AF65-F5344CB8AC3E}">
        <p14:creationId xmlns:p14="http://schemas.microsoft.com/office/powerpoint/2010/main" val="3395028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BC7A3FFD-3333-4EE4-80B7-B505C0D108DD}" type="datetimeFigureOut">
              <a:rPr lang="ru-RU" smtClean="0"/>
              <a:t>28.10.2022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4AFD2F6-9F67-4740-8E40-2F1F1A23D336}" type="slidenum">
              <a:rPr lang="ru-RU" smtClean="0"/>
              <a:t>‹#›</a:t>
            </a:fld>
            <a:endParaRPr lang="ru-RU"/>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735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BC7A3FFD-3333-4EE4-80B7-B505C0D108DD}" type="datetimeFigureOut">
              <a:rPr lang="ru-RU" smtClean="0"/>
              <a:t>28.10.2022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4AFD2F6-9F67-4740-8E40-2F1F1A23D336}" type="slidenum">
              <a:rPr lang="ru-RU" smtClean="0"/>
              <a:t>‹#›</a:t>
            </a:fld>
            <a:endParaRPr lang="ru-RU"/>
          </a:p>
        </p:txBody>
      </p:sp>
    </p:spTree>
    <p:extLst>
      <p:ext uri="{BB962C8B-B14F-4D97-AF65-F5344CB8AC3E}">
        <p14:creationId xmlns:p14="http://schemas.microsoft.com/office/powerpoint/2010/main" val="1926029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1024128" y="2967788"/>
            <a:ext cx="4754880" cy="3341572"/>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ro-RO"/>
              <a:t>Faceţi clic pentru a edita Master stiluri text</a:t>
            </a:r>
          </a:p>
        </p:txBody>
      </p:sp>
      <p:sp>
        <p:nvSpPr>
          <p:cNvPr id="6" name="Content Placeholder 5"/>
          <p:cNvSpPr>
            <a:spLocks noGrp="1"/>
          </p:cNvSpPr>
          <p:nvPr>
            <p:ph sz="quarter" idx="4"/>
          </p:nvPr>
        </p:nvSpPr>
        <p:spPr>
          <a:xfrm>
            <a:off x="5990888" y="2967788"/>
            <a:ext cx="4754880" cy="3341572"/>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BC7A3FFD-3333-4EE4-80B7-B505C0D108DD}" type="datetimeFigureOut">
              <a:rPr lang="ru-RU" smtClean="0"/>
              <a:t>28.10.2022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4AFD2F6-9F67-4740-8E40-2F1F1A23D336}" type="slidenum">
              <a:rPr lang="ru-RU" smtClean="0"/>
              <a:t>‹#›</a:t>
            </a:fld>
            <a:endParaRPr lang="ru-RU"/>
          </a:p>
        </p:txBody>
      </p:sp>
    </p:spTree>
    <p:extLst>
      <p:ext uri="{BB962C8B-B14F-4D97-AF65-F5344CB8AC3E}">
        <p14:creationId xmlns:p14="http://schemas.microsoft.com/office/powerpoint/2010/main" val="3467394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BC7A3FFD-3333-4EE4-80B7-B505C0D108DD}" type="datetimeFigureOut">
              <a:rPr lang="ru-RU" smtClean="0"/>
              <a:t>28.10.2022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4AFD2F6-9F67-4740-8E40-2F1F1A23D336}" type="slidenum">
              <a:rPr lang="ru-RU" smtClean="0"/>
              <a:t>‹#›</a:t>
            </a:fld>
            <a:endParaRPr lang="ru-RU"/>
          </a:p>
        </p:txBody>
      </p:sp>
    </p:spTree>
    <p:extLst>
      <p:ext uri="{BB962C8B-B14F-4D97-AF65-F5344CB8AC3E}">
        <p14:creationId xmlns:p14="http://schemas.microsoft.com/office/powerpoint/2010/main" val="712985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7A3FFD-3333-4EE4-80B7-B505C0D108DD}" type="datetimeFigureOut">
              <a:rPr lang="ru-RU" smtClean="0"/>
              <a:t>28.10.2022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A4AFD2F6-9F67-4740-8E40-2F1F1A23D336}" type="slidenum">
              <a:rPr lang="ru-RU" smtClean="0"/>
              <a:t>‹#›</a:t>
            </a:fld>
            <a:endParaRPr lang="ru-RU"/>
          </a:p>
        </p:txBody>
      </p:sp>
    </p:spTree>
    <p:extLst>
      <p:ext uri="{BB962C8B-B14F-4D97-AF65-F5344CB8AC3E}">
        <p14:creationId xmlns:p14="http://schemas.microsoft.com/office/powerpoint/2010/main" val="2183345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ro-RO"/>
              <a:t>Faceți clic pentru a edita stilul de titlu coordonator</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BC7A3FFD-3333-4EE4-80B7-B505C0D108DD}" type="datetimeFigureOut">
              <a:rPr lang="ru-RU" smtClean="0"/>
              <a:t>28.10.2022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4AFD2F6-9F67-4740-8E40-2F1F1A23D336}" type="slidenum">
              <a:rPr lang="ru-RU" smtClean="0"/>
              <a:t>‹#›</a:t>
            </a:fld>
            <a:endParaRPr lang="ru-RU"/>
          </a:p>
        </p:txBody>
      </p:sp>
    </p:spTree>
    <p:extLst>
      <p:ext uri="{BB962C8B-B14F-4D97-AF65-F5344CB8AC3E}">
        <p14:creationId xmlns:p14="http://schemas.microsoft.com/office/powerpoint/2010/main" val="2899936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BC7A3FFD-3333-4EE4-80B7-B505C0D108DD}" type="datetimeFigureOut">
              <a:rPr lang="ru-RU" smtClean="0"/>
              <a:t>28.10.2022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4AFD2F6-9F67-4740-8E40-2F1F1A23D336}" type="slidenum">
              <a:rPr lang="ru-RU" smtClean="0"/>
              <a:t>‹#›</a:t>
            </a:fld>
            <a:endParaRPr lang="ru-RU"/>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793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C7A3FFD-3333-4EE4-80B7-B505C0D108DD}" type="datetimeFigureOut">
              <a:rPr lang="ru-RU" smtClean="0"/>
              <a:t>28.10.2022</a:t>
            </a:fld>
            <a:endParaRPr lang="ru-RU"/>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ru-RU"/>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4AFD2F6-9F67-4740-8E40-2F1F1A23D336}" type="slidenum">
              <a:rPr lang="ru-RU" smtClean="0"/>
              <a:t>‹#›</a:t>
            </a:fld>
            <a:endParaRPr lang="ru-RU"/>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77372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88C9E98-09CA-4D49-989A-DB4E7E7DBDF4}"/>
              </a:ext>
            </a:extLst>
          </p:cNvPr>
          <p:cNvSpPr>
            <a:spLocks noGrp="1"/>
          </p:cNvSpPr>
          <p:nvPr>
            <p:ph type="ctrTitle"/>
          </p:nvPr>
        </p:nvSpPr>
        <p:spPr/>
        <p:txBody>
          <a:bodyPr>
            <a:normAutofit/>
          </a:bodyPr>
          <a:lstStyle/>
          <a:p>
            <a:r>
              <a:rPr lang="ro-RO" sz="4000" dirty="0">
                <a:latin typeface="Times New Roman" panose="02020603050405020304" pitchFamily="18" charset="0"/>
                <a:cs typeface="Times New Roman" panose="02020603050405020304" pitchFamily="18" charset="0"/>
              </a:rPr>
              <a:t>Formulare și </a:t>
            </a:r>
            <a:r>
              <a:rPr lang="ro-RO" sz="4000" dirty="0" err="1">
                <a:latin typeface="Times New Roman" panose="02020603050405020304" pitchFamily="18" charset="0"/>
                <a:cs typeface="Times New Roman" panose="02020603050405020304" pitchFamily="18" charset="0"/>
              </a:rPr>
              <a:t>helper</a:t>
            </a:r>
            <a:r>
              <a:rPr lang="ro-RO" sz="4000" dirty="0">
                <a:latin typeface="Times New Roman" panose="02020603050405020304" pitchFamily="18" charset="0"/>
                <a:cs typeface="Times New Roman" panose="02020603050405020304" pitchFamily="18" charset="0"/>
              </a:rPr>
              <a:t>-e HTML.</a:t>
            </a:r>
            <a:endParaRPr lang="ru-RU" sz="4000" dirty="0">
              <a:latin typeface="Times New Roman" panose="02020603050405020304" pitchFamily="18" charset="0"/>
              <a:cs typeface="Times New Roman" panose="02020603050405020304" pitchFamily="18" charset="0"/>
            </a:endParaRPr>
          </a:p>
        </p:txBody>
      </p:sp>
      <p:sp>
        <p:nvSpPr>
          <p:cNvPr id="3" name="Subtitlu 2">
            <a:extLst>
              <a:ext uri="{FF2B5EF4-FFF2-40B4-BE49-F238E27FC236}">
                <a16:creationId xmlns:a16="http://schemas.microsoft.com/office/drawing/2014/main" id="{97685F92-A81D-4115-84CA-24946E8ABC89}"/>
              </a:ext>
            </a:extLst>
          </p:cNvPr>
          <p:cNvSpPr>
            <a:spLocks noGrp="1"/>
          </p:cNvSpPr>
          <p:nvPr>
            <p:ph type="subTitle" idx="1"/>
          </p:nvPr>
        </p:nvSpPr>
        <p:spPr/>
        <p:txBody>
          <a:bodyPr>
            <a:normAutofit lnSpcReduction="10000"/>
          </a:bodyPr>
          <a:lstStyle/>
          <a:p>
            <a:r>
              <a:rPr lang="ro-RO" dirty="0">
                <a:latin typeface="Times New Roman" panose="02020603050405020304" pitchFamily="18" charset="0"/>
                <a:cs typeface="Times New Roman" panose="02020603050405020304" pitchFamily="18" charset="0"/>
              </a:rPr>
              <a:t>Carp Alexandra</a:t>
            </a:r>
          </a:p>
          <a:p>
            <a:r>
              <a:rPr lang="ro-RO" dirty="0">
                <a:latin typeface="Times New Roman" panose="02020603050405020304" pitchFamily="18" charset="0"/>
                <a:cs typeface="Times New Roman" panose="02020603050405020304" pitchFamily="18" charset="0"/>
              </a:rPr>
              <a:t>Catedra Informatică I</a:t>
            </a:r>
          </a:p>
          <a:p>
            <a:r>
              <a:rPr lang="ro-RO" dirty="0">
                <a:latin typeface="Times New Roman" panose="02020603050405020304" pitchFamily="18" charset="0"/>
                <a:cs typeface="Times New Roman" panose="02020603050405020304" pitchFamily="18" charset="0"/>
              </a:rPr>
              <a:t>IP Centrul de Excelență în Informatică și tehnologii informaționale</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91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0984566-1AEA-49C7-A627-0BF66609433A}"/>
              </a:ext>
            </a:extLst>
          </p:cNvPr>
          <p:cNvSpPr>
            <a:spLocks noGrp="1"/>
          </p:cNvSpPr>
          <p:nvPr>
            <p:ph type="title"/>
          </p:nvPr>
        </p:nvSpPr>
        <p:spPr/>
        <p:txBody>
          <a:bodyPr/>
          <a:lstStyle/>
          <a:p>
            <a:r>
              <a:rPr lang="ro-RO" dirty="0"/>
              <a:t> </a:t>
            </a:r>
            <a:endParaRPr lang="ru-RU" dirty="0"/>
          </a:p>
        </p:txBody>
      </p:sp>
      <p:sp>
        <p:nvSpPr>
          <p:cNvPr id="3" name="Substituent conținut 2">
            <a:extLst>
              <a:ext uri="{FF2B5EF4-FFF2-40B4-BE49-F238E27FC236}">
                <a16:creationId xmlns:a16="http://schemas.microsoft.com/office/drawing/2014/main" id="{684AC673-2F0C-43BF-883D-F152F8E2450C}"/>
              </a:ext>
            </a:extLst>
          </p:cNvPr>
          <p:cNvSpPr>
            <a:spLocks noGrp="1"/>
          </p:cNvSpPr>
          <p:nvPr>
            <p:ph idx="1"/>
          </p:nvPr>
        </p:nvSpPr>
        <p:spPr/>
        <p:txBody>
          <a:bodyPr>
            <a:normAutofit/>
          </a:bodyPr>
          <a:lstStyle/>
          <a:p>
            <a:pPr marL="128016" lvl="1" indent="0">
              <a:buNone/>
            </a:pPr>
            <a:r>
              <a:rPr lang="ro-RO" sz="2000" dirty="0">
                <a:latin typeface="Times New Roman" panose="02020603050405020304" pitchFamily="18" charset="0"/>
                <a:cs typeface="Times New Roman" panose="02020603050405020304" pitchFamily="18" charset="0"/>
              </a:rPr>
              <a:t>	Diferența dintre apelarea metodelor </a:t>
            </a:r>
            <a:r>
              <a:rPr lang="ro-RO" sz="2000" dirty="0" err="1">
                <a:latin typeface="Times New Roman" panose="02020603050405020304" pitchFamily="18" charset="0"/>
                <a:cs typeface="Times New Roman" panose="02020603050405020304" pitchFamily="18" charset="0"/>
              </a:rPr>
              <a:t>HtmlHelper</a:t>
            </a:r>
            <a:r>
              <a:rPr lang="ro-RO" sz="2000" dirty="0">
                <a:latin typeface="Times New Roman" panose="02020603050405020304" pitchFamily="18" charset="0"/>
                <a:cs typeface="Times New Roman" panose="02020603050405020304" pitchFamily="18" charset="0"/>
              </a:rPr>
              <a:t> și utilizarea etichetelor HTML este că metoda </a:t>
            </a:r>
            <a:r>
              <a:rPr lang="ro-RO" sz="2000" dirty="0" err="1">
                <a:latin typeface="Times New Roman" panose="02020603050405020304" pitchFamily="18" charset="0"/>
                <a:cs typeface="Times New Roman" panose="02020603050405020304" pitchFamily="18" charset="0"/>
              </a:rPr>
              <a:t>HtmlHelper</a:t>
            </a:r>
            <a:r>
              <a:rPr lang="ro-RO" sz="2000" dirty="0">
                <a:latin typeface="Times New Roman" panose="02020603050405020304" pitchFamily="18" charset="0"/>
                <a:cs typeface="Times New Roman" panose="02020603050405020304" pitchFamily="18" charset="0"/>
              </a:rPr>
              <a:t> este concepută pentru a facilita legarea pentru vizualizarea datelor sau a datelor modelului.</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8706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u 3">
            <a:extLst>
              <a:ext uri="{FF2B5EF4-FFF2-40B4-BE49-F238E27FC236}">
                <a16:creationId xmlns:a16="http://schemas.microsoft.com/office/drawing/2014/main" id="{64402664-9021-4715-833A-2EFA147C4334}"/>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Metode </a:t>
            </a:r>
            <a:r>
              <a:rPr lang="ro-RO" dirty="0" err="1">
                <a:latin typeface="Times New Roman" panose="02020603050405020304" pitchFamily="18" charset="0"/>
                <a:cs typeface="Times New Roman" panose="02020603050405020304" pitchFamily="18" charset="0"/>
              </a:rPr>
              <a:t>HTMl</a:t>
            </a:r>
            <a:r>
              <a:rPr lang="ro-RO" dirty="0">
                <a:latin typeface="Times New Roman" panose="02020603050405020304" pitchFamily="18" charset="0"/>
                <a:cs typeface="Times New Roman" panose="02020603050405020304" pitchFamily="18" charset="0"/>
              </a:rPr>
              <a:t> </a:t>
            </a:r>
            <a:r>
              <a:rPr lang="ro-RO" dirty="0" err="1">
                <a:latin typeface="Times New Roman" panose="02020603050405020304" pitchFamily="18" charset="0"/>
                <a:cs typeface="Times New Roman" panose="02020603050405020304" pitchFamily="18" charset="0"/>
              </a:rPr>
              <a:t>Helper</a:t>
            </a:r>
            <a:endParaRPr lang="ru-RU" dirty="0">
              <a:latin typeface="Times New Roman" panose="02020603050405020304" pitchFamily="18" charset="0"/>
              <a:cs typeface="Times New Roman" panose="02020603050405020304" pitchFamily="18" charset="0"/>
            </a:endParaRPr>
          </a:p>
        </p:txBody>
      </p:sp>
      <p:sp>
        <p:nvSpPr>
          <p:cNvPr id="5" name="Substituent text 4">
            <a:extLst>
              <a:ext uri="{FF2B5EF4-FFF2-40B4-BE49-F238E27FC236}">
                <a16:creationId xmlns:a16="http://schemas.microsoft.com/office/drawing/2014/main" id="{9DCC7099-887C-4776-A3BA-C8BF60A3F191}"/>
              </a:ext>
            </a:extLst>
          </p:cNvPr>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878722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BDCA960-DE65-4C78-A22E-5196ADEC99AE}"/>
              </a:ext>
            </a:extLst>
          </p:cNvPr>
          <p:cNvSpPr>
            <a:spLocks noGrp="1"/>
          </p:cNvSpPr>
          <p:nvPr>
            <p:ph type="title"/>
          </p:nvPr>
        </p:nvSpPr>
        <p:spPr/>
        <p:txBody>
          <a:bodyPr/>
          <a:lstStyle/>
          <a:p>
            <a:pPr algn="ctr"/>
            <a:r>
              <a:rPr lang="ro-RO" dirty="0" err="1">
                <a:latin typeface="Times New Roman" panose="02020603050405020304" pitchFamily="18" charset="0"/>
                <a:cs typeface="Times New Roman" panose="02020603050405020304" pitchFamily="18" charset="0"/>
              </a:rPr>
              <a:t>CreaRea</a:t>
            </a:r>
            <a:r>
              <a:rPr lang="ro-RO" dirty="0">
                <a:latin typeface="Times New Roman" panose="02020603050405020304" pitchFamily="18" charset="0"/>
                <a:cs typeface="Times New Roman" panose="02020603050405020304" pitchFamily="18" charset="0"/>
              </a:rPr>
              <a:t> unei casete de text în ASP.NET MVC</a:t>
            </a:r>
            <a:endParaRPr lang="ru-RU" dirty="0">
              <a:latin typeface="Times New Roman" panose="02020603050405020304" pitchFamily="18" charset="0"/>
              <a:cs typeface="Times New Roman" panose="02020603050405020304" pitchFamily="18" charset="0"/>
            </a:endParaRPr>
          </a:p>
        </p:txBody>
      </p:sp>
      <p:sp>
        <p:nvSpPr>
          <p:cNvPr id="3" name="Substituent conținut 2">
            <a:extLst>
              <a:ext uri="{FF2B5EF4-FFF2-40B4-BE49-F238E27FC236}">
                <a16:creationId xmlns:a16="http://schemas.microsoft.com/office/drawing/2014/main" id="{FE633104-B614-4727-AE2D-CB979AB5D8CA}"/>
              </a:ext>
            </a:extLst>
          </p:cNvPr>
          <p:cNvSpPr>
            <a:spLocks noGrp="1"/>
          </p:cNvSpPr>
          <p:nvPr>
            <p:ph idx="1"/>
          </p:nvPr>
        </p:nvSpPr>
        <p:spPr>
          <a:xfrm>
            <a:off x="1024128" y="2286000"/>
            <a:ext cx="10596742" cy="4023360"/>
          </a:xfrm>
        </p:spPr>
        <p:txBody>
          <a:bodyPr/>
          <a:lstStyle/>
          <a:p>
            <a:pPr marL="0" indent="0">
              <a:buNone/>
            </a:pPr>
            <a:r>
              <a:rPr lang="ro-RO" dirty="0">
                <a:latin typeface="Times New Roman" panose="02020603050405020304" pitchFamily="18" charset="0"/>
                <a:cs typeface="Times New Roman" panose="02020603050405020304" pitchFamily="18" charset="0"/>
              </a:rPr>
              <a:t>	Clasa </a:t>
            </a:r>
            <a:r>
              <a:rPr lang="ro-RO" dirty="0" err="1">
                <a:latin typeface="Times New Roman" panose="02020603050405020304" pitchFamily="18" charset="0"/>
                <a:cs typeface="Times New Roman" panose="02020603050405020304" pitchFamily="18" charset="0"/>
              </a:rPr>
              <a:t>HtmlHelper</a:t>
            </a:r>
            <a:r>
              <a:rPr lang="ro-RO" dirty="0">
                <a:latin typeface="Times New Roman" panose="02020603050405020304" pitchFamily="18" charset="0"/>
                <a:cs typeface="Times New Roman" panose="02020603050405020304" pitchFamily="18" charset="0"/>
              </a:rPr>
              <a:t> include două metode de extensie </a:t>
            </a:r>
            <a:r>
              <a:rPr lang="ro-RO" b="1" i="1" dirty="0" err="1">
                <a:latin typeface="Times New Roman" panose="02020603050405020304" pitchFamily="18" charset="0"/>
                <a:cs typeface="Times New Roman" panose="02020603050405020304" pitchFamily="18" charset="0"/>
              </a:rPr>
              <a:t>TextBox</a:t>
            </a:r>
            <a:r>
              <a:rPr lang="ro-RO" b="1" i="1" dirty="0">
                <a:latin typeface="Times New Roman" panose="02020603050405020304" pitchFamily="18" charset="0"/>
                <a:cs typeface="Times New Roman" panose="02020603050405020304" pitchFamily="18" charset="0"/>
              </a:rPr>
              <a:t>() </a:t>
            </a:r>
            <a:r>
              <a:rPr lang="ro-RO" dirty="0">
                <a:latin typeface="Times New Roman" panose="02020603050405020304" pitchFamily="18" charset="0"/>
                <a:cs typeface="Times New Roman" panose="02020603050405020304" pitchFamily="18" charset="0"/>
              </a:rPr>
              <a:t>și </a:t>
            </a:r>
            <a:r>
              <a:rPr lang="ro-RO" b="1" i="1" dirty="0" err="1">
                <a:latin typeface="Times New Roman" panose="02020603050405020304" pitchFamily="18" charset="0"/>
                <a:cs typeface="Times New Roman" panose="02020603050405020304" pitchFamily="18" charset="0"/>
              </a:rPr>
              <a:t>TextBoxFor</a:t>
            </a:r>
            <a:r>
              <a:rPr lang="ro-RO" b="1" i="1" dirty="0">
                <a:latin typeface="Times New Roman" panose="02020603050405020304" pitchFamily="18" charset="0"/>
                <a:cs typeface="Times New Roman" panose="02020603050405020304" pitchFamily="18" charset="0"/>
              </a:rPr>
              <a:t>&lt;</a:t>
            </a:r>
            <a:r>
              <a:rPr lang="ro-RO" b="1" i="1" dirty="0" err="1">
                <a:latin typeface="Times New Roman" panose="02020603050405020304" pitchFamily="18" charset="0"/>
                <a:cs typeface="Times New Roman" panose="02020603050405020304" pitchFamily="18" charset="0"/>
              </a:rPr>
              <a:t>TModel</a:t>
            </a:r>
            <a:r>
              <a:rPr lang="ro-RO" b="1" i="1" dirty="0">
                <a:latin typeface="Times New Roman" panose="02020603050405020304" pitchFamily="18" charset="0"/>
                <a:cs typeface="Times New Roman" panose="02020603050405020304" pitchFamily="18" charset="0"/>
              </a:rPr>
              <a:t>, </a:t>
            </a:r>
            <a:r>
              <a:rPr lang="ro-RO" b="1" i="1" dirty="0" err="1">
                <a:latin typeface="Times New Roman" panose="02020603050405020304" pitchFamily="18" charset="0"/>
                <a:cs typeface="Times New Roman" panose="02020603050405020304" pitchFamily="18" charset="0"/>
              </a:rPr>
              <a:t>TProperty</a:t>
            </a:r>
            <a:r>
              <a:rPr lang="ro-RO" b="1" i="1" dirty="0">
                <a:latin typeface="Times New Roman" panose="02020603050405020304" pitchFamily="18" charset="0"/>
                <a:cs typeface="Times New Roman" panose="02020603050405020304" pitchFamily="18" charset="0"/>
              </a:rPr>
              <a:t>&gt;() </a:t>
            </a:r>
            <a:r>
              <a:rPr lang="ro-RO" dirty="0">
                <a:latin typeface="Times New Roman" panose="02020603050405020304" pitchFamily="18" charset="0"/>
                <a:cs typeface="Times New Roman" panose="02020603050405020304" pitchFamily="18" charset="0"/>
              </a:rPr>
              <a:t>care redă controlul casetei de text  HTML &lt;input </a:t>
            </a:r>
            <a:r>
              <a:rPr lang="ro-RO" dirty="0" err="1">
                <a:latin typeface="Times New Roman" panose="02020603050405020304" pitchFamily="18" charset="0"/>
                <a:cs typeface="Times New Roman" panose="02020603050405020304" pitchFamily="18" charset="0"/>
              </a:rPr>
              <a:t>type</a:t>
            </a:r>
            <a:r>
              <a:rPr lang="ro-RO" dirty="0">
                <a:latin typeface="Times New Roman" panose="02020603050405020304" pitchFamily="18" charset="0"/>
                <a:cs typeface="Times New Roman" panose="02020603050405020304" pitchFamily="18" charset="0"/>
              </a:rPr>
              <a:t>="text"&gt; în vizualizarea </a:t>
            </a:r>
            <a:r>
              <a:rPr lang="ro-RO" dirty="0" err="1">
                <a:latin typeface="Times New Roman" panose="02020603050405020304" pitchFamily="18" charset="0"/>
                <a:cs typeface="Times New Roman" panose="02020603050405020304" pitchFamily="18" charset="0"/>
              </a:rPr>
              <a:t>razor</a:t>
            </a:r>
            <a:r>
              <a:rPr lang="ro-RO" dirty="0">
                <a:latin typeface="Times New Roman" panose="02020603050405020304" pitchFamily="18" charset="0"/>
                <a:cs typeface="Times New Roman" panose="02020603050405020304" pitchFamily="18" charset="0"/>
              </a:rPr>
              <a:t>.</a:t>
            </a:r>
          </a:p>
          <a:p>
            <a:pPr marL="0" indent="0">
              <a:buNone/>
            </a:pPr>
            <a:endParaRPr lang="ro-RO" dirty="0">
              <a:latin typeface="Times New Roman" panose="02020603050405020304" pitchFamily="18" charset="0"/>
              <a:cs typeface="Times New Roman" panose="02020603050405020304" pitchFamily="18" charset="0"/>
            </a:endParaRPr>
          </a:p>
          <a:p>
            <a:pPr marL="0" indent="0">
              <a:buNone/>
            </a:pPr>
            <a:r>
              <a:rPr lang="ro-RO" dirty="0">
                <a:latin typeface="Times New Roman" panose="02020603050405020304" pitchFamily="18" charset="0"/>
                <a:cs typeface="Times New Roman" panose="02020603050405020304" pitchFamily="18" charset="0"/>
              </a:rPr>
              <a:t>	Se recomandă utilizarea metodei generice </a:t>
            </a:r>
            <a:r>
              <a:rPr lang="ro-RO" b="1" i="1" dirty="0" err="1">
                <a:latin typeface="Times New Roman" panose="02020603050405020304" pitchFamily="18" charset="0"/>
                <a:cs typeface="Times New Roman" panose="02020603050405020304" pitchFamily="18" charset="0"/>
              </a:rPr>
              <a:t>TextBoxFor</a:t>
            </a:r>
            <a:r>
              <a:rPr lang="ro-RO" b="1" i="1" dirty="0">
                <a:latin typeface="Times New Roman" panose="02020603050405020304" pitchFamily="18" charset="0"/>
                <a:cs typeface="Times New Roman" panose="02020603050405020304" pitchFamily="18" charset="0"/>
              </a:rPr>
              <a:t>&lt;</a:t>
            </a:r>
            <a:r>
              <a:rPr lang="ro-RO" b="1" i="1" dirty="0" err="1">
                <a:latin typeface="Times New Roman" panose="02020603050405020304" pitchFamily="18" charset="0"/>
                <a:cs typeface="Times New Roman" panose="02020603050405020304" pitchFamily="18" charset="0"/>
              </a:rPr>
              <a:t>TModel</a:t>
            </a:r>
            <a:r>
              <a:rPr lang="ro-RO" b="1" i="1" dirty="0">
                <a:latin typeface="Times New Roman" panose="02020603050405020304" pitchFamily="18" charset="0"/>
                <a:cs typeface="Times New Roman" panose="02020603050405020304" pitchFamily="18" charset="0"/>
              </a:rPr>
              <a:t>, </a:t>
            </a:r>
            <a:r>
              <a:rPr lang="ro-RO" b="1" i="1" dirty="0" err="1">
                <a:latin typeface="Times New Roman" panose="02020603050405020304" pitchFamily="18" charset="0"/>
                <a:cs typeface="Times New Roman" panose="02020603050405020304" pitchFamily="18" charset="0"/>
              </a:rPr>
              <a:t>TProperty</a:t>
            </a:r>
            <a:r>
              <a:rPr lang="ro-RO" b="1" i="1" dirty="0">
                <a:latin typeface="Times New Roman" panose="02020603050405020304" pitchFamily="18" charset="0"/>
                <a:cs typeface="Times New Roman" panose="02020603050405020304" pitchFamily="18" charset="0"/>
              </a:rPr>
              <a:t>&gt;()</a:t>
            </a:r>
            <a:r>
              <a:rPr lang="ro-RO" dirty="0">
                <a:latin typeface="Times New Roman" panose="02020603050405020304" pitchFamily="18" charset="0"/>
                <a:cs typeface="Times New Roman" panose="02020603050405020304" pitchFamily="18" charset="0"/>
              </a:rPr>
              <a:t>, care are mai puține erori și funcționează rapid.</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238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F01CE52-8802-4102-917E-D3E11130D593}"/>
              </a:ext>
            </a:extLst>
          </p:cNvPr>
          <p:cNvSpPr>
            <a:spLocks noGrp="1"/>
          </p:cNvSpPr>
          <p:nvPr>
            <p:ph type="title"/>
          </p:nvPr>
        </p:nvSpPr>
        <p:spPr/>
        <p:txBody>
          <a:bodyPr>
            <a:noAutofit/>
          </a:bodyPr>
          <a:lstStyle/>
          <a:p>
            <a:pPr algn="ctr"/>
            <a:r>
              <a:rPr lang="ro-RO" sz="4000" dirty="0">
                <a:latin typeface="Times New Roman" panose="02020603050405020304" pitchFamily="18" charset="0"/>
                <a:cs typeface="Times New Roman" panose="02020603050405020304" pitchFamily="18" charset="0"/>
              </a:rPr>
              <a:t>Vom folosi următoarea clasă model Student pe parcursul acestui Exemplu.</a:t>
            </a:r>
            <a:endParaRPr lang="ru-RU" sz="4000" dirty="0">
              <a:latin typeface="Times New Roman" panose="02020603050405020304" pitchFamily="18" charset="0"/>
              <a:cs typeface="Times New Roman" panose="02020603050405020304" pitchFamily="18" charset="0"/>
            </a:endParaRPr>
          </a:p>
        </p:txBody>
      </p:sp>
      <p:pic>
        <p:nvPicPr>
          <p:cNvPr id="6" name="Substituent conținut 5">
            <a:extLst>
              <a:ext uri="{FF2B5EF4-FFF2-40B4-BE49-F238E27FC236}">
                <a16:creationId xmlns:a16="http://schemas.microsoft.com/office/drawing/2014/main" id="{6361CCA7-0652-453F-837D-18BBD96E473F}"/>
              </a:ext>
            </a:extLst>
          </p:cNvPr>
          <p:cNvPicPr>
            <a:picLocks noGrp="1" noChangeAspect="1"/>
          </p:cNvPicPr>
          <p:nvPr>
            <p:ph idx="1"/>
          </p:nvPr>
        </p:nvPicPr>
        <p:blipFill>
          <a:blip r:embed="rId2"/>
          <a:stretch>
            <a:fillRect/>
          </a:stretch>
        </p:blipFill>
        <p:spPr>
          <a:xfrm>
            <a:off x="1023938" y="3005706"/>
            <a:ext cx="9720262" cy="2583312"/>
          </a:xfrm>
        </p:spPr>
      </p:pic>
    </p:spTree>
    <p:extLst>
      <p:ext uri="{BB962C8B-B14F-4D97-AF65-F5344CB8AC3E}">
        <p14:creationId xmlns:p14="http://schemas.microsoft.com/office/powerpoint/2010/main" val="859941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FB4F95B-F9C2-4A4D-81A8-A278EE6EE954}"/>
              </a:ext>
            </a:extLst>
          </p:cNvPr>
          <p:cNvSpPr>
            <a:spLocks noGrp="1"/>
          </p:cNvSpPr>
          <p:nvPr>
            <p:ph type="title"/>
          </p:nvPr>
        </p:nvSpPr>
        <p:spPr/>
        <p:txBody>
          <a:bodyPr/>
          <a:lstStyle/>
          <a:p>
            <a:pPr algn="ctr"/>
            <a:r>
              <a:rPr lang="ro-RO" dirty="0" err="1">
                <a:latin typeface="Times New Roman" panose="02020603050405020304" pitchFamily="18" charset="0"/>
                <a:cs typeface="Times New Roman" panose="02020603050405020304" pitchFamily="18" charset="0"/>
              </a:rPr>
              <a:t>Html.TextBoxFor</a:t>
            </a:r>
            <a:r>
              <a:rPr lang="ro-RO"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
        <p:nvSpPr>
          <p:cNvPr id="3" name="Substituent conținut 2">
            <a:extLst>
              <a:ext uri="{FF2B5EF4-FFF2-40B4-BE49-F238E27FC236}">
                <a16:creationId xmlns:a16="http://schemas.microsoft.com/office/drawing/2014/main" id="{E30E2614-8176-4AFA-B848-0C026C48D16D}"/>
              </a:ext>
            </a:extLst>
          </p:cNvPr>
          <p:cNvSpPr>
            <a:spLocks noGrp="1"/>
          </p:cNvSpPr>
          <p:nvPr>
            <p:ph idx="1"/>
          </p:nvPr>
        </p:nvSpPr>
        <p:spPr/>
        <p:txBody>
          <a:bodyPr/>
          <a:lstStyle/>
          <a:p>
            <a:pPr marL="0" indent="0">
              <a:buNone/>
            </a:pPr>
            <a:r>
              <a:rPr lang="ro-RO" dirty="0">
                <a:latin typeface="Times New Roman" panose="02020603050405020304" pitchFamily="18" charset="0"/>
                <a:cs typeface="Times New Roman" panose="02020603050405020304" pitchFamily="18" charset="0"/>
              </a:rPr>
              <a:t>	</a:t>
            </a:r>
            <a:r>
              <a:rPr lang="ro-RO" dirty="0" err="1">
                <a:latin typeface="Times New Roman" panose="02020603050405020304" pitchFamily="18" charset="0"/>
                <a:cs typeface="Times New Roman" panose="02020603050405020304" pitchFamily="18" charset="0"/>
              </a:rPr>
              <a:t>TextBoxFor</a:t>
            </a:r>
            <a:r>
              <a:rPr lang="ro-RO" dirty="0">
                <a:latin typeface="Times New Roman" panose="02020603050405020304" pitchFamily="18" charset="0"/>
                <a:cs typeface="Times New Roman" panose="02020603050405020304" pitchFamily="18" charset="0"/>
              </a:rPr>
              <a:t>&lt;</a:t>
            </a:r>
            <a:r>
              <a:rPr lang="ro-RO" dirty="0" err="1">
                <a:latin typeface="Times New Roman" panose="02020603050405020304" pitchFamily="18" charset="0"/>
                <a:cs typeface="Times New Roman" panose="02020603050405020304" pitchFamily="18" charset="0"/>
              </a:rPr>
              <a:t>TModel</a:t>
            </a:r>
            <a:r>
              <a:rPr lang="ro-RO" dirty="0">
                <a:latin typeface="Times New Roman" panose="02020603050405020304" pitchFamily="18" charset="0"/>
                <a:cs typeface="Times New Roman" panose="02020603050405020304" pitchFamily="18" charset="0"/>
              </a:rPr>
              <a:t>, </a:t>
            </a:r>
            <a:r>
              <a:rPr lang="ro-RO" dirty="0" err="1">
                <a:latin typeface="Times New Roman" panose="02020603050405020304" pitchFamily="18" charset="0"/>
                <a:cs typeface="Times New Roman" panose="02020603050405020304" pitchFamily="18" charset="0"/>
              </a:rPr>
              <a:t>TProperty</a:t>
            </a:r>
            <a:r>
              <a:rPr lang="ro-RO" dirty="0">
                <a:latin typeface="Times New Roman" panose="02020603050405020304" pitchFamily="18" charset="0"/>
                <a:cs typeface="Times New Roman" panose="02020603050405020304" pitchFamily="18" charset="0"/>
              </a:rPr>
              <a:t>&gt;() este metoda de extensie generică care creează controlul &lt;input </a:t>
            </a:r>
            <a:r>
              <a:rPr lang="ro-RO" dirty="0" err="1">
                <a:latin typeface="Times New Roman" panose="02020603050405020304" pitchFamily="18" charset="0"/>
                <a:cs typeface="Times New Roman" panose="02020603050405020304" pitchFamily="18" charset="0"/>
              </a:rPr>
              <a:t>type</a:t>
            </a:r>
            <a:r>
              <a:rPr lang="ro-RO" dirty="0">
                <a:latin typeface="Times New Roman" panose="02020603050405020304" pitchFamily="18" charset="0"/>
                <a:cs typeface="Times New Roman" panose="02020603050405020304" pitchFamily="18" charset="0"/>
              </a:rPr>
              <a:t>="text"&gt;. Primul parametru de tip este pentru clasa modelului, iar al doilea parametru de tip este pentru proprietate.</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2986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0AE08A0-F2AA-406C-B89A-2B1D5F4E060D}"/>
              </a:ext>
            </a:extLst>
          </p:cNvPr>
          <p:cNvSpPr>
            <a:spLocks noGrp="1"/>
          </p:cNvSpPr>
          <p:nvPr>
            <p:ph type="title"/>
          </p:nvPr>
        </p:nvSpPr>
        <p:spPr>
          <a:xfrm>
            <a:off x="1235964" y="1606148"/>
            <a:ext cx="9720072" cy="1499616"/>
          </a:xfrm>
        </p:spPr>
        <p:txBody>
          <a:bodyPr/>
          <a:lstStyle/>
          <a:p>
            <a:pPr algn="ctr"/>
            <a:r>
              <a:rPr lang="ro-RO" b="0" i="0" dirty="0" err="1">
                <a:solidFill>
                  <a:srgbClr val="000000"/>
                </a:solidFill>
                <a:effectLst/>
                <a:latin typeface="Times New Roman" panose="02020603050405020304" pitchFamily="18" charset="0"/>
                <a:cs typeface="Times New Roman" panose="02020603050405020304" pitchFamily="18" charset="0"/>
              </a:rPr>
              <a:t>TextBoxFor</a:t>
            </a:r>
            <a:r>
              <a:rPr lang="ro-RO" b="0" i="0" dirty="0">
                <a:solidFill>
                  <a:srgbClr val="000000"/>
                </a:solidFill>
                <a:effectLst/>
                <a:latin typeface="Times New Roman" panose="02020603050405020304" pitchFamily="18" charset="0"/>
                <a:cs typeface="Times New Roman" panose="02020603050405020304" pitchFamily="18" charset="0"/>
              </a:rPr>
              <a:t>() </a:t>
            </a:r>
            <a:r>
              <a:rPr lang="ro-RO" b="0" i="0" dirty="0" err="1">
                <a:solidFill>
                  <a:srgbClr val="000000"/>
                </a:solidFill>
                <a:effectLst/>
                <a:latin typeface="Times New Roman" panose="02020603050405020304" pitchFamily="18" charset="0"/>
                <a:cs typeface="Times New Roman" panose="02020603050405020304" pitchFamily="18" charset="0"/>
              </a:rPr>
              <a:t>Signature</a:t>
            </a:r>
            <a:endParaRPr lang="ru-RU"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60B3F080-89F0-4F36-A536-AC22A2B3713A}"/>
              </a:ext>
            </a:extLst>
          </p:cNvPr>
          <p:cNvSpPr>
            <a:spLocks noGrp="1" noChangeArrowheads="1"/>
          </p:cNvSpPr>
          <p:nvPr>
            <p:ph idx="1"/>
          </p:nvPr>
        </p:nvSpPr>
        <p:spPr bwMode="auto">
          <a:xfrm>
            <a:off x="2694536" y="3105764"/>
            <a:ext cx="653659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err="1">
                <a:ln>
                  <a:noFill/>
                </a:ln>
                <a:solidFill>
                  <a:srgbClr val="0000FF"/>
                </a:solidFill>
                <a:effectLst/>
                <a:latin typeface="Times New Roman" panose="02020603050405020304" pitchFamily="18" charset="0"/>
                <a:cs typeface="Times New Roman" panose="02020603050405020304" pitchFamily="18" charset="0"/>
              </a:rPr>
              <a:t>public</a:t>
            </a:r>
            <a:r>
              <a:rPr kumimoji="0" lang="ru-RU" altLang="ru-RU" sz="12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 </a:t>
            </a:r>
            <a:r>
              <a:rPr kumimoji="0" lang="ru-RU" altLang="ru-RU" sz="1200" b="0" i="0" u="none" strike="noStrike" cap="none" normalizeH="0" baseline="0" dirty="0" err="1">
                <a:ln>
                  <a:noFill/>
                </a:ln>
                <a:solidFill>
                  <a:srgbClr val="0000FF"/>
                </a:solidFill>
                <a:effectLst/>
                <a:latin typeface="Times New Roman" panose="02020603050405020304" pitchFamily="18" charset="0"/>
                <a:cs typeface="Times New Roman" panose="02020603050405020304" pitchFamily="18" charset="0"/>
              </a:rPr>
              <a:t>static</a:t>
            </a:r>
            <a:r>
              <a:rPr kumimoji="0" lang="ru-RU" altLang="ru-RU"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ru-RU" altLang="ru-RU" sz="1200" b="0" i="0" u="none" strike="noStrike" cap="none" normalizeH="0" baseline="0" dirty="0" err="1">
                <a:ln>
                  <a:noFill/>
                </a:ln>
                <a:solidFill>
                  <a:srgbClr val="2B91AF"/>
                </a:solidFill>
                <a:effectLst/>
                <a:latin typeface="Times New Roman" panose="02020603050405020304" pitchFamily="18" charset="0"/>
                <a:cs typeface="Times New Roman" panose="02020603050405020304" pitchFamily="18" charset="0"/>
              </a:rPr>
              <a:t>MvcHtmlString</a:t>
            </a:r>
            <a:r>
              <a:rPr kumimoji="0" lang="ru-RU" altLang="ru-RU"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ru-RU" altLang="ru-RU"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TextBoxFor</a:t>
            </a:r>
            <a:r>
              <a:rPr kumimoji="0" lang="ru-RU" altLang="ru-RU"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&lt;</a:t>
            </a:r>
            <a:r>
              <a:rPr kumimoji="0" lang="ru-RU" altLang="ru-RU"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TModel,TProperty</a:t>
            </a:r>
            <a:r>
              <a:rPr kumimoji="0" lang="ru-RU" altLang="ru-RU"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&gt; (</a:t>
            </a:r>
            <a:r>
              <a:rPr kumimoji="0" lang="ru-RU" altLang="ru-RU" sz="1200" b="0" i="0" u="none" strike="noStrike" cap="none" normalizeH="0" baseline="0" dirty="0" err="1">
                <a:ln>
                  <a:noFill/>
                </a:ln>
                <a:solidFill>
                  <a:srgbClr val="0000FF"/>
                </a:solidFill>
                <a:effectLst/>
                <a:latin typeface="Times New Roman" panose="02020603050405020304" pitchFamily="18" charset="0"/>
                <a:cs typeface="Times New Roman" panose="02020603050405020304" pitchFamily="18" charset="0"/>
              </a:rPr>
              <a:t>this</a:t>
            </a:r>
            <a:r>
              <a:rPr kumimoji="0" lang="ru-RU" altLang="ru-RU"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ru-RU" altLang="ru-RU"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HtmlHelper</a:t>
            </a:r>
            <a:r>
              <a:rPr kumimoji="0" lang="ru-RU" altLang="ru-RU"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&lt;</a:t>
            </a:r>
            <a:r>
              <a:rPr kumimoji="0" lang="ru-RU" altLang="ru-RU"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TModel</a:t>
            </a:r>
            <a:r>
              <a:rPr kumimoji="0" lang="ru-RU" altLang="ru-RU"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&gt;&gt; </a:t>
            </a:r>
            <a:r>
              <a:rPr kumimoji="0" lang="ru-RU" altLang="ru-RU"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htmlHelper</a:t>
            </a:r>
            <a:r>
              <a:rPr kumimoji="0" lang="ru-RU" altLang="ru-RU"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ro-RO" altLang="ru-RU"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Expression</a:t>
            </a:r>
            <a:r>
              <a:rPr kumimoji="0" lang="ru-RU" altLang="ru-RU"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&lt;</a:t>
            </a:r>
            <a:r>
              <a:rPr kumimoji="0" lang="ru-RU" altLang="ru-RU"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Func</a:t>
            </a:r>
            <a:r>
              <a:rPr kumimoji="0" lang="ru-RU" altLang="ru-RU"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&lt;</a:t>
            </a:r>
            <a:r>
              <a:rPr kumimoji="0" lang="ru-RU" altLang="ru-RU"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TModel,TProperty</a:t>
            </a:r>
            <a:r>
              <a:rPr kumimoji="0" lang="ru-RU" altLang="ru-RU"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&gt;&gt; </a:t>
            </a:r>
            <a:r>
              <a:rPr kumimoji="0" lang="ru-RU" altLang="ru-RU"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expression</a:t>
            </a:r>
            <a:r>
              <a:rPr kumimoji="0" lang="ru-RU" altLang="ru-RU"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ru-RU" altLang="ru-RU" sz="1200" b="0" i="0" u="none" strike="noStrike" cap="none" normalizeH="0" baseline="0" dirty="0" err="1">
                <a:ln>
                  <a:noFill/>
                </a:ln>
                <a:solidFill>
                  <a:srgbClr val="0000FF"/>
                </a:solidFill>
                <a:effectLst/>
                <a:latin typeface="Times New Roman" panose="02020603050405020304" pitchFamily="18" charset="0"/>
                <a:cs typeface="Times New Roman" panose="02020603050405020304" pitchFamily="18" charset="0"/>
              </a:rPr>
              <a:t>object</a:t>
            </a:r>
            <a:r>
              <a:rPr kumimoji="0" lang="ru-RU" altLang="ru-RU"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ru-RU" altLang="ru-RU"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htmlAttributes</a:t>
            </a:r>
            <a:r>
              <a:rPr kumimoji="0" lang="ru-RU" altLang="ru-RU"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ru-RU" altLang="ru-RU"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ru-RU" altLang="ru-RU"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itlu 1">
            <a:extLst>
              <a:ext uri="{FF2B5EF4-FFF2-40B4-BE49-F238E27FC236}">
                <a16:creationId xmlns:a16="http://schemas.microsoft.com/office/drawing/2014/main" id="{2EB8AAE8-DC5A-49EB-A5CE-51E71C42F917}"/>
              </a:ext>
            </a:extLst>
          </p:cNvPr>
          <p:cNvSpPr txBox="1">
            <a:spLocks/>
          </p:cNvSpPr>
          <p:nvPr/>
        </p:nvSpPr>
        <p:spPr>
          <a:xfrm>
            <a:off x="1235964" y="347509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ro-RO" sz="2000" cap="none" dirty="0">
                <a:solidFill>
                  <a:srgbClr val="000000"/>
                </a:solidFill>
                <a:latin typeface="Times New Roman" panose="02020603050405020304" pitchFamily="18" charset="0"/>
                <a:cs typeface="Times New Roman" panose="02020603050405020304" pitchFamily="18" charset="0"/>
              </a:rPr>
              <a:t>Există și alte supraîncărcări ale metodei </a:t>
            </a:r>
            <a:r>
              <a:rPr lang="ro-RO" sz="2000" cap="none" dirty="0" err="1">
                <a:solidFill>
                  <a:srgbClr val="000000"/>
                </a:solidFill>
                <a:latin typeface="Times New Roman" panose="02020603050405020304" pitchFamily="18" charset="0"/>
                <a:cs typeface="Times New Roman" panose="02020603050405020304" pitchFamily="18" charset="0"/>
              </a:rPr>
              <a:t>textboxfor</a:t>
            </a:r>
            <a:r>
              <a:rPr lang="ro-RO" sz="2000" cap="none" dirty="0">
                <a:solidFill>
                  <a:srgbClr val="000000"/>
                </a:solidFill>
                <a:latin typeface="Times New Roman" panose="02020603050405020304" pitchFamily="18" charset="0"/>
                <a:cs typeface="Times New Roman" panose="02020603050405020304" pitchFamily="18" charset="0"/>
              </a:rPr>
              <a:t>(). Vizitați </a:t>
            </a:r>
            <a:r>
              <a:rPr lang="ro-RO" sz="2000" cap="none" dirty="0" err="1">
                <a:solidFill>
                  <a:srgbClr val="000000"/>
                </a:solidFill>
                <a:latin typeface="Times New Roman" panose="02020603050405020304" pitchFamily="18" charset="0"/>
                <a:cs typeface="Times New Roman" panose="02020603050405020304" pitchFamily="18" charset="0"/>
              </a:rPr>
              <a:t>docs.Microsoft.Com</a:t>
            </a:r>
            <a:r>
              <a:rPr lang="ro-RO" sz="2000" cap="none" dirty="0">
                <a:solidFill>
                  <a:srgbClr val="000000"/>
                </a:solidFill>
                <a:latin typeface="Times New Roman" panose="02020603050405020304" pitchFamily="18" charset="0"/>
                <a:cs typeface="Times New Roman" panose="02020603050405020304" pitchFamily="18" charset="0"/>
              </a:rPr>
              <a:t> pentru a afla toate supraîncărcările metodei </a:t>
            </a:r>
            <a:r>
              <a:rPr lang="ro-RO" sz="2000" cap="none" dirty="0" err="1">
                <a:solidFill>
                  <a:srgbClr val="000000"/>
                </a:solidFill>
                <a:latin typeface="Times New Roman" panose="02020603050405020304" pitchFamily="18" charset="0"/>
                <a:cs typeface="Times New Roman" panose="02020603050405020304" pitchFamily="18" charset="0"/>
              </a:rPr>
              <a:t>textboxfor</a:t>
            </a:r>
            <a:r>
              <a:rPr lang="ro-RO" sz="2000" cap="none" dirty="0">
                <a:solidFill>
                  <a:srgbClr val="000000"/>
                </a:solidFill>
                <a:latin typeface="Times New Roman" panose="02020603050405020304" pitchFamily="18" charset="0"/>
                <a:cs typeface="Times New Roman" panose="02020603050405020304" pitchFamily="18" charset="0"/>
              </a:rPr>
              <a:t>().</a:t>
            </a:r>
            <a:endParaRPr lang="ru-RU" sz="20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526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5D4D560-E846-4A8B-A47B-CAB95182A7E5}"/>
              </a:ext>
            </a:extLst>
          </p:cNvPr>
          <p:cNvSpPr>
            <a:spLocks noGrp="1"/>
          </p:cNvSpPr>
          <p:nvPr>
            <p:ph type="title"/>
          </p:nvPr>
        </p:nvSpPr>
        <p:spPr/>
        <p:txBody>
          <a:bodyPr>
            <a:noAutofit/>
          </a:bodyPr>
          <a:lstStyle/>
          <a:p>
            <a:pPr algn="ctr"/>
            <a:r>
              <a:rPr lang="ro-RO" sz="2800" dirty="0">
                <a:latin typeface="Times New Roman" panose="02020603050405020304" pitchFamily="18" charset="0"/>
                <a:cs typeface="Times New Roman" panose="02020603050405020304" pitchFamily="18" charset="0"/>
              </a:rPr>
              <a:t>Următorul exemplu arată cum să redați o casetă de text pentru proprietatea </a:t>
            </a:r>
            <a:r>
              <a:rPr lang="ro-RO" sz="2800" dirty="0" err="1">
                <a:latin typeface="Times New Roman" panose="02020603050405020304" pitchFamily="18" charset="0"/>
                <a:cs typeface="Times New Roman" panose="02020603050405020304" pitchFamily="18" charset="0"/>
              </a:rPr>
              <a:t>StudentName</a:t>
            </a:r>
            <a:r>
              <a:rPr lang="ro-RO" sz="2800" dirty="0">
                <a:latin typeface="Times New Roman" panose="02020603050405020304" pitchFamily="18" charset="0"/>
                <a:cs typeface="Times New Roman" panose="02020603050405020304" pitchFamily="18" charset="0"/>
              </a:rPr>
              <a:t> a modelului Student.</a:t>
            </a:r>
            <a:endParaRPr lang="ru-RU" sz="2800" dirty="0">
              <a:latin typeface="Times New Roman" panose="02020603050405020304" pitchFamily="18" charset="0"/>
              <a:cs typeface="Times New Roman" panose="02020603050405020304" pitchFamily="18" charset="0"/>
            </a:endParaRPr>
          </a:p>
        </p:txBody>
      </p:sp>
      <p:pic>
        <p:nvPicPr>
          <p:cNvPr id="5" name="Substituent conținut 4">
            <a:extLst>
              <a:ext uri="{FF2B5EF4-FFF2-40B4-BE49-F238E27FC236}">
                <a16:creationId xmlns:a16="http://schemas.microsoft.com/office/drawing/2014/main" id="{7910FF79-DEE5-4CB9-B4BD-4C43419F1A3A}"/>
              </a:ext>
            </a:extLst>
          </p:cNvPr>
          <p:cNvPicPr>
            <a:picLocks noGrp="1" noChangeAspect="1"/>
          </p:cNvPicPr>
          <p:nvPr>
            <p:ph idx="1"/>
          </p:nvPr>
        </p:nvPicPr>
        <p:blipFill>
          <a:blip r:embed="rId2"/>
          <a:stretch>
            <a:fillRect/>
          </a:stretch>
        </p:blipFill>
        <p:spPr>
          <a:xfrm>
            <a:off x="1024128" y="2029070"/>
            <a:ext cx="9720262" cy="1282473"/>
          </a:xfrm>
        </p:spPr>
      </p:pic>
      <p:sp>
        <p:nvSpPr>
          <p:cNvPr id="6" name="Titlu 1">
            <a:extLst>
              <a:ext uri="{FF2B5EF4-FFF2-40B4-BE49-F238E27FC236}">
                <a16:creationId xmlns:a16="http://schemas.microsoft.com/office/drawing/2014/main" id="{30862403-6E39-4915-9C75-B8C1D1EF06D7}"/>
              </a:ext>
            </a:extLst>
          </p:cNvPr>
          <p:cNvSpPr txBox="1">
            <a:spLocks/>
          </p:cNvSpPr>
          <p:nvPr/>
        </p:nvSpPr>
        <p:spPr>
          <a:xfrm>
            <a:off x="1024128" y="3528686"/>
            <a:ext cx="9720072" cy="149961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ro-RO" sz="2000" dirty="0">
                <a:latin typeface="Times New Roman" panose="02020603050405020304" pitchFamily="18" charset="0"/>
                <a:cs typeface="Times New Roman" panose="02020603050405020304" pitchFamily="18" charset="0"/>
              </a:rPr>
              <a:t>În exemplul de mai sus, expresia lambda </a:t>
            </a:r>
            <a:r>
              <a:rPr lang="ro-RO" sz="2000" b="1" i="1" dirty="0">
                <a:latin typeface="Times New Roman" panose="02020603050405020304" pitchFamily="18" charset="0"/>
                <a:cs typeface="Times New Roman" panose="02020603050405020304" pitchFamily="18" charset="0"/>
              </a:rPr>
              <a:t>m =&gt; </a:t>
            </a:r>
            <a:r>
              <a:rPr lang="ro-RO" sz="2000" b="1" i="1" dirty="0" err="1">
                <a:latin typeface="Times New Roman" panose="02020603050405020304" pitchFamily="18" charset="0"/>
                <a:cs typeface="Times New Roman" panose="02020603050405020304" pitchFamily="18" charset="0"/>
              </a:rPr>
              <a:t>m.StudentName</a:t>
            </a:r>
            <a:r>
              <a:rPr lang="ro-RO" sz="2000" b="1" i="1" dirty="0">
                <a:latin typeface="Times New Roman" panose="02020603050405020304" pitchFamily="18" charset="0"/>
                <a:cs typeface="Times New Roman" panose="02020603050405020304" pitchFamily="18" charset="0"/>
              </a:rPr>
              <a:t> </a:t>
            </a:r>
            <a:r>
              <a:rPr lang="ro-RO" sz="2000" dirty="0">
                <a:latin typeface="Times New Roman" panose="02020603050405020304" pitchFamily="18" charset="0"/>
                <a:cs typeface="Times New Roman" panose="02020603050405020304" pitchFamily="18" charset="0"/>
              </a:rPr>
              <a:t>specifică proprietatea </a:t>
            </a:r>
            <a:r>
              <a:rPr lang="ro-RO" sz="2000" dirty="0" err="1">
                <a:latin typeface="Times New Roman" panose="02020603050405020304" pitchFamily="18" charset="0"/>
                <a:cs typeface="Times New Roman" panose="02020603050405020304" pitchFamily="18" charset="0"/>
              </a:rPr>
              <a:t>StudentName</a:t>
            </a:r>
            <a:r>
              <a:rPr lang="ro-RO" sz="2000" dirty="0">
                <a:latin typeface="Times New Roman" panose="02020603050405020304" pitchFamily="18" charset="0"/>
                <a:cs typeface="Times New Roman" panose="02020603050405020304" pitchFamily="18" charset="0"/>
              </a:rPr>
              <a:t> de legat cu o casetă text. Acesta generează un element text de intrare cu atribute </a:t>
            </a:r>
            <a:r>
              <a:rPr lang="ro-RO" sz="2000" dirty="0" err="1">
                <a:latin typeface="Times New Roman" panose="02020603050405020304" pitchFamily="18" charset="0"/>
                <a:cs typeface="Times New Roman" panose="02020603050405020304" pitchFamily="18" charset="0"/>
              </a:rPr>
              <a:t>id</a:t>
            </a:r>
            <a:r>
              <a:rPr lang="ro-RO" sz="2000" dirty="0">
                <a:latin typeface="Times New Roman" panose="02020603050405020304" pitchFamily="18" charset="0"/>
                <a:cs typeface="Times New Roman" panose="02020603050405020304" pitchFamily="18" charset="0"/>
              </a:rPr>
              <a:t> și nume, așa cum se arată mai jos.</a:t>
            </a:r>
            <a:endParaRPr lang="ru-RU" sz="2000" dirty="0">
              <a:latin typeface="Times New Roman" panose="02020603050405020304" pitchFamily="18" charset="0"/>
              <a:cs typeface="Times New Roman" panose="02020603050405020304" pitchFamily="18" charset="0"/>
            </a:endParaRPr>
          </a:p>
        </p:txBody>
      </p:sp>
      <p:pic>
        <p:nvPicPr>
          <p:cNvPr id="8" name="Imagine 7">
            <a:extLst>
              <a:ext uri="{FF2B5EF4-FFF2-40B4-BE49-F238E27FC236}">
                <a16:creationId xmlns:a16="http://schemas.microsoft.com/office/drawing/2014/main" id="{6EA21278-DEE0-41FB-8AF9-881F67B2A48E}"/>
              </a:ext>
            </a:extLst>
          </p:cNvPr>
          <p:cNvPicPr>
            <a:picLocks noChangeAspect="1"/>
          </p:cNvPicPr>
          <p:nvPr/>
        </p:nvPicPr>
        <p:blipFill>
          <a:blip r:embed="rId3"/>
          <a:stretch>
            <a:fillRect/>
          </a:stretch>
        </p:blipFill>
        <p:spPr>
          <a:xfrm>
            <a:off x="1024128" y="4906334"/>
            <a:ext cx="9720263" cy="1085850"/>
          </a:xfrm>
          <a:prstGeom prst="rect">
            <a:avLst/>
          </a:prstGeom>
        </p:spPr>
      </p:pic>
    </p:spTree>
    <p:extLst>
      <p:ext uri="{BB962C8B-B14F-4D97-AF65-F5344CB8AC3E}">
        <p14:creationId xmlns:p14="http://schemas.microsoft.com/office/powerpoint/2010/main" val="4095592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B6E4837-C013-44BF-A29C-4410BC7D4F96}"/>
              </a:ext>
            </a:extLst>
          </p:cNvPr>
          <p:cNvSpPr>
            <a:spLocks noGrp="1"/>
          </p:cNvSpPr>
          <p:nvPr>
            <p:ph type="title"/>
          </p:nvPr>
        </p:nvSpPr>
        <p:spPr/>
        <p:txBody>
          <a:bodyPr>
            <a:noAutofit/>
          </a:bodyPr>
          <a:lstStyle/>
          <a:p>
            <a:pPr algn="ctr"/>
            <a:r>
              <a:rPr lang="ro-RO" sz="4000" dirty="0">
                <a:latin typeface="Times New Roman" panose="02020603050405020304" pitchFamily="18" charset="0"/>
                <a:cs typeface="Times New Roman" panose="02020603050405020304" pitchFamily="18" charset="0"/>
              </a:rPr>
              <a:t>Următorul exemplu redă o casetă text cu atributul </a:t>
            </a:r>
            <a:r>
              <a:rPr lang="ro-RO" sz="4000" dirty="0" err="1">
                <a:latin typeface="Times New Roman" panose="02020603050405020304" pitchFamily="18" charset="0"/>
                <a:cs typeface="Times New Roman" panose="02020603050405020304" pitchFamily="18" charset="0"/>
              </a:rPr>
              <a:t>class</a:t>
            </a:r>
            <a:r>
              <a:rPr lang="ro-RO" sz="4000" dirty="0">
                <a:latin typeface="Times New Roman" panose="02020603050405020304" pitchFamily="18" charset="0"/>
                <a:cs typeface="Times New Roman" panose="02020603050405020304" pitchFamily="18" charset="0"/>
              </a:rPr>
              <a:t>.</a:t>
            </a:r>
            <a:endParaRPr lang="ru-RU" sz="4000" dirty="0">
              <a:latin typeface="Times New Roman" panose="02020603050405020304" pitchFamily="18" charset="0"/>
              <a:cs typeface="Times New Roman" panose="02020603050405020304" pitchFamily="18" charset="0"/>
            </a:endParaRPr>
          </a:p>
        </p:txBody>
      </p:sp>
      <p:pic>
        <p:nvPicPr>
          <p:cNvPr id="5" name="Substituent conținut 4">
            <a:extLst>
              <a:ext uri="{FF2B5EF4-FFF2-40B4-BE49-F238E27FC236}">
                <a16:creationId xmlns:a16="http://schemas.microsoft.com/office/drawing/2014/main" id="{0457D4C5-CC4D-40C0-BF52-AC14F501210E}"/>
              </a:ext>
            </a:extLst>
          </p:cNvPr>
          <p:cNvPicPr>
            <a:picLocks noGrp="1" noChangeAspect="1"/>
          </p:cNvPicPr>
          <p:nvPr>
            <p:ph idx="1"/>
          </p:nvPr>
        </p:nvPicPr>
        <p:blipFill>
          <a:blip r:embed="rId2"/>
          <a:stretch>
            <a:fillRect/>
          </a:stretch>
        </p:blipFill>
        <p:spPr>
          <a:xfrm>
            <a:off x="1024128" y="2762267"/>
            <a:ext cx="9720262" cy="1333465"/>
          </a:xfrm>
        </p:spPr>
      </p:pic>
      <p:pic>
        <p:nvPicPr>
          <p:cNvPr id="7" name="Imagine 6">
            <a:extLst>
              <a:ext uri="{FF2B5EF4-FFF2-40B4-BE49-F238E27FC236}">
                <a16:creationId xmlns:a16="http://schemas.microsoft.com/office/drawing/2014/main" id="{1A3C0E1B-E302-4071-9185-B1941FFB5EE1}"/>
              </a:ext>
            </a:extLst>
          </p:cNvPr>
          <p:cNvPicPr>
            <a:picLocks noChangeAspect="1"/>
          </p:cNvPicPr>
          <p:nvPr/>
        </p:nvPicPr>
        <p:blipFill>
          <a:blip r:embed="rId3"/>
          <a:stretch>
            <a:fillRect/>
          </a:stretch>
        </p:blipFill>
        <p:spPr>
          <a:xfrm>
            <a:off x="1024129" y="4095732"/>
            <a:ext cx="9720072" cy="1066800"/>
          </a:xfrm>
          <a:prstGeom prst="rect">
            <a:avLst/>
          </a:prstGeom>
        </p:spPr>
      </p:pic>
    </p:spTree>
    <p:extLst>
      <p:ext uri="{BB962C8B-B14F-4D97-AF65-F5344CB8AC3E}">
        <p14:creationId xmlns:p14="http://schemas.microsoft.com/office/powerpoint/2010/main" val="1130554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F170822-3ACD-4D28-9E6E-90DCD515C8B7}"/>
              </a:ext>
            </a:extLst>
          </p:cNvPr>
          <p:cNvSpPr>
            <a:spLocks noGrp="1"/>
          </p:cNvSpPr>
          <p:nvPr>
            <p:ph type="title"/>
          </p:nvPr>
        </p:nvSpPr>
        <p:spPr/>
        <p:txBody>
          <a:bodyPr/>
          <a:lstStyle/>
          <a:p>
            <a:pPr algn="ctr"/>
            <a:r>
              <a:rPr lang="ro-RO" b="0" i="0" dirty="0" err="1">
                <a:solidFill>
                  <a:srgbClr val="181717"/>
                </a:solidFill>
                <a:effectLst/>
                <a:latin typeface="Times New Roman" panose="02020603050405020304" pitchFamily="18" charset="0"/>
                <a:cs typeface="Times New Roman" panose="02020603050405020304" pitchFamily="18" charset="0"/>
              </a:rPr>
              <a:t>Html.TextBox</a:t>
            </a:r>
            <a:r>
              <a:rPr lang="ro-RO" b="0" i="0" dirty="0">
                <a:solidFill>
                  <a:srgbClr val="181717"/>
                </a:solidFill>
                <a:effectLst/>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
        <p:nvSpPr>
          <p:cNvPr id="3" name="Substituent conținut 2">
            <a:extLst>
              <a:ext uri="{FF2B5EF4-FFF2-40B4-BE49-F238E27FC236}">
                <a16:creationId xmlns:a16="http://schemas.microsoft.com/office/drawing/2014/main" id="{E6B71812-4925-4F84-948D-AFE480B62113}"/>
              </a:ext>
            </a:extLst>
          </p:cNvPr>
          <p:cNvSpPr>
            <a:spLocks noGrp="1"/>
          </p:cNvSpPr>
          <p:nvPr>
            <p:ph idx="1"/>
          </p:nvPr>
        </p:nvSpPr>
        <p:spPr>
          <a:xfrm>
            <a:off x="1024128" y="2249424"/>
            <a:ext cx="9720073" cy="4023360"/>
          </a:xfrm>
        </p:spPr>
        <p:txBody>
          <a:bodyPr/>
          <a:lstStyle/>
          <a:p>
            <a:r>
              <a:rPr lang="ro-RO" dirty="0">
                <a:latin typeface="Times New Roman" panose="02020603050405020304" pitchFamily="18" charset="0"/>
                <a:cs typeface="Times New Roman" panose="02020603050405020304" pitchFamily="18" charset="0"/>
              </a:rPr>
              <a:t>Metoda </a:t>
            </a:r>
            <a:r>
              <a:rPr lang="ro-RO" dirty="0" err="1">
                <a:latin typeface="Times New Roman" panose="02020603050405020304" pitchFamily="18" charset="0"/>
                <a:cs typeface="Times New Roman" panose="02020603050405020304" pitchFamily="18" charset="0"/>
              </a:rPr>
              <a:t>TextBox</a:t>
            </a:r>
            <a:r>
              <a:rPr lang="ro-RO" dirty="0">
                <a:latin typeface="Times New Roman" panose="02020603050405020304" pitchFamily="18" charset="0"/>
                <a:cs typeface="Times New Roman" panose="02020603050405020304" pitchFamily="18" charset="0"/>
              </a:rPr>
              <a:t>() creează &lt;input </a:t>
            </a:r>
            <a:r>
              <a:rPr lang="ro-RO" dirty="0" err="1">
                <a:latin typeface="Times New Roman" panose="02020603050405020304" pitchFamily="18" charset="0"/>
                <a:cs typeface="Times New Roman" panose="02020603050405020304" pitchFamily="18" charset="0"/>
              </a:rPr>
              <a:t>type</a:t>
            </a:r>
            <a:r>
              <a:rPr lang="ro-RO" dirty="0">
                <a:latin typeface="Times New Roman" panose="02020603050405020304" pitchFamily="18" charset="0"/>
                <a:cs typeface="Times New Roman" panose="02020603050405020304" pitchFamily="18" charset="0"/>
              </a:rPr>
              <a:t>="text" &gt; control HTML cu numele, valoarea și alte atribute specificate.</a:t>
            </a:r>
            <a:endParaRPr lang="ru-RU" dirty="0">
              <a:latin typeface="Times New Roman" panose="02020603050405020304" pitchFamily="18" charset="0"/>
              <a:cs typeface="Times New Roman" panose="02020603050405020304" pitchFamily="18" charset="0"/>
            </a:endParaRPr>
          </a:p>
        </p:txBody>
      </p:sp>
      <p:pic>
        <p:nvPicPr>
          <p:cNvPr id="5" name="Imagine 4">
            <a:extLst>
              <a:ext uri="{FF2B5EF4-FFF2-40B4-BE49-F238E27FC236}">
                <a16:creationId xmlns:a16="http://schemas.microsoft.com/office/drawing/2014/main" id="{EB06BEE4-BB52-4609-834C-E605E79AC599}"/>
              </a:ext>
            </a:extLst>
          </p:cNvPr>
          <p:cNvPicPr>
            <a:picLocks noChangeAspect="1"/>
          </p:cNvPicPr>
          <p:nvPr/>
        </p:nvPicPr>
        <p:blipFill>
          <a:blip r:embed="rId2"/>
          <a:stretch>
            <a:fillRect/>
          </a:stretch>
        </p:blipFill>
        <p:spPr>
          <a:xfrm>
            <a:off x="838200" y="3770566"/>
            <a:ext cx="10515600" cy="981075"/>
          </a:xfrm>
          <a:prstGeom prst="rect">
            <a:avLst/>
          </a:prstGeom>
        </p:spPr>
      </p:pic>
    </p:spTree>
    <p:extLst>
      <p:ext uri="{BB962C8B-B14F-4D97-AF65-F5344CB8AC3E}">
        <p14:creationId xmlns:p14="http://schemas.microsoft.com/office/powerpoint/2010/main" val="2435962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238DE29-0049-4F7A-ADD9-25E8EA4D72E1}"/>
              </a:ext>
            </a:extLst>
          </p:cNvPr>
          <p:cNvSpPr>
            <a:spLocks noGrp="1"/>
          </p:cNvSpPr>
          <p:nvPr>
            <p:ph type="title"/>
          </p:nvPr>
        </p:nvSpPr>
        <p:spPr/>
        <p:txBody>
          <a:bodyPr>
            <a:normAutofit/>
          </a:bodyPr>
          <a:lstStyle/>
          <a:p>
            <a:r>
              <a:rPr lang="ro-RO" sz="2000" cap="none" dirty="0">
                <a:latin typeface="Times New Roman" panose="02020603050405020304" pitchFamily="18" charset="0"/>
                <a:cs typeface="Times New Roman" panose="02020603050405020304" pitchFamily="18" charset="0"/>
              </a:rPr>
              <a:t>	Metoda </a:t>
            </a:r>
            <a:r>
              <a:rPr lang="ro-RO" sz="2000" b="1" i="1" cap="none" dirty="0">
                <a:latin typeface="Times New Roman" panose="02020603050405020304" pitchFamily="18" charset="0"/>
                <a:cs typeface="Times New Roman" panose="02020603050405020304" pitchFamily="18" charset="0"/>
              </a:rPr>
              <a:t>TEXTBOX</a:t>
            </a:r>
            <a:r>
              <a:rPr lang="ro-RO" sz="2000" cap="none" dirty="0">
                <a:latin typeface="Times New Roman" panose="02020603050405020304" pitchFamily="18" charset="0"/>
                <a:cs typeface="Times New Roman" panose="02020603050405020304" pitchFamily="18" charset="0"/>
              </a:rPr>
              <a:t>() este o metodă cu tastare vag deoarece parametrul nume este un șir. Parametrul </a:t>
            </a:r>
            <a:r>
              <a:rPr lang="ro-RO" sz="2000" cap="none" dirty="0" err="1">
                <a:latin typeface="Times New Roman" panose="02020603050405020304" pitchFamily="18" charset="0"/>
                <a:cs typeface="Times New Roman" panose="02020603050405020304" pitchFamily="18" charset="0"/>
              </a:rPr>
              <a:t>name</a:t>
            </a:r>
            <a:r>
              <a:rPr lang="ro-RO" sz="2000" cap="none" dirty="0">
                <a:latin typeface="Times New Roman" panose="02020603050405020304" pitchFamily="18" charset="0"/>
                <a:cs typeface="Times New Roman" panose="02020603050405020304" pitchFamily="18" charset="0"/>
              </a:rPr>
              <a:t> poate fi un nume de proprietate al unui obiect model. Leagă proprietatea specificată cu o casetă text. Deci, afișează automat valoarea proprietății modelului într-o casetă de text și invers.</a:t>
            </a:r>
            <a:endParaRPr lang="ru-RU" sz="2000" cap="none" dirty="0">
              <a:latin typeface="Times New Roman" panose="02020603050405020304" pitchFamily="18" charset="0"/>
              <a:cs typeface="Times New Roman" panose="02020603050405020304" pitchFamily="18" charset="0"/>
            </a:endParaRPr>
          </a:p>
        </p:txBody>
      </p:sp>
      <p:pic>
        <p:nvPicPr>
          <p:cNvPr id="5" name="Substituent conținut 4">
            <a:extLst>
              <a:ext uri="{FF2B5EF4-FFF2-40B4-BE49-F238E27FC236}">
                <a16:creationId xmlns:a16="http://schemas.microsoft.com/office/drawing/2014/main" id="{918E6E1F-910E-473C-B7E0-DE94C3AF2DEA}"/>
              </a:ext>
            </a:extLst>
          </p:cNvPr>
          <p:cNvPicPr>
            <a:picLocks noGrp="1" noChangeAspect="1"/>
          </p:cNvPicPr>
          <p:nvPr>
            <p:ph idx="1"/>
          </p:nvPr>
        </p:nvPicPr>
        <p:blipFill>
          <a:blip r:embed="rId2"/>
          <a:stretch>
            <a:fillRect/>
          </a:stretch>
        </p:blipFill>
        <p:spPr>
          <a:xfrm>
            <a:off x="1023938" y="2274554"/>
            <a:ext cx="9720262" cy="2308892"/>
          </a:xfrm>
        </p:spPr>
      </p:pic>
    </p:spTree>
    <p:extLst>
      <p:ext uri="{BB962C8B-B14F-4D97-AF65-F5344CB8AC3E}">
        <p14:creationId xmlns:p14="http://schemas.microsoft.com/office/powerpoint/2010/main" val="3929031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E5A6A54-4A8B-4ED8-8527-D8DF71919B6E}"/>
              </a:ext>
            </a:extLst>
          </p:cNvPr>
          <p:cNvSpPr>
            <a:spLocks noGrp="1"/>
          </p:cNvSpPr>
          <p:nvPr>
            <p:ph type="title"/>
          </p:nvPr>
        </p:nvSpPr>
        <p:spPr/>
        <p:txBody>
          <a:bodyPr/>
          <a:lstStyle/>
          <a:p>
            <a:r>
              <a:rPr lang="ro-RO" dirty="0"/>
              <a:t> </a:t>
            </a:r>
            <a:endParaRPr lang="ru-RU" dirty="0"/>
          </a:p>
        </p:txBody>
      </p:sp>
      <p:sp>
        <p:nvSpPr>
          <p:cNvPr id="3" name="Substituent conținut 2">
            <a:extLst>
              <a:ext uri="{FF2B5EF4-FFF2-40B4-BE49-F238E27FC236}">
                <a16:creationId xmlns:a16="http://schemas.microsoft.com/office/drawing/2014/main" id="{02A95EEE-54DF-4D97-87E3-A495578AADEA}"/>
              </a:ext>
            </a:extLst>
          </p:cNvPr>
          <p:cNvSpPr>
            <a:spLocks noGrp="1"/>
          </p:cNvSpPr>
          <p:nvPr>
            <p:ph idx="1"/>
          </p:nvPr>
        </p:nvSpPr>
        <p:spPr>
          <a:xfrm>
            <a:off x="1024128" y="585216"/>
            <a:ext cx="9720073" cy="5724144"/>
          </a:xfrm>
        </p:spPr>
        <p:txBody>
          <a:bodyPr>
            <a:normAutofit/>
          </a:bodyPr>
          <a:lstStyle/>
          <a:p>
            <a:pPr marL="128016" lvl="1" indent="0">
              <a:buNone/>
            </a:pPr>
            <a:r>
              <a:rPr lang="ro-RO" sz="2400" dirty="0">
                <a:latin typeface="Times New Roman" panose="02020603050405020304" pitchFamily="18" charset="0"/>
                <a:cs typeface="Times New Roman" panose="02020603050405020304" pitchFamily="18" charset="0"/>
              </a:rPr>
              <a:t>În aplicațiile web, principalul mod în care putem obține date de la un utilizator este prin intermediul formularelor, deoarece în ele putem defini câmpuri cu etichete și să le facem complete și apoi să folosim informațiile respective pentru a ne îndeplini obiectivele. În ASP.NET MVC construcția formularelor este destul de simplă, deoarece există multe metode și utilități care ne ajută în generarea HTML, astfel încât lucrăm mai puțin și unind formularul cu acțiunile controlerului putem genera foarte rapid o funcționalitate . construirea formularului după cum știm că conceptul de formă a existat pe web încă de la înființare, este una dintre cele mai primitive forme de HTML pentru a capta date, dar acest lucru nu înseamnă că acestea sunt învechite sau ineficiente; odată cu noile modificări și standarde, formele au căpătat funcționalitate, combinația lor cu </a:t>
            </a:r>
            <a:r>
              <a:rPr lang="ro-RO" sz="2400" dirty="0" err="1">
                <a:latin typeface="Times New Roman" panose="02020603050405020304" pitchFamily="18" charset="0"/>
                <a:cs typeface="Times New Roman" panose="02020603050405020304" pitchFamily="18" charset="0"/>
              </a:rPr>
              <a:t>javascript</a:t>
            </a:r>
            <a:r>
              <a:rPr lang="ro-RO" sz="2400" dirty="0">
                <a:latin typeface="Times New Roman" panose="02020603050405020304" pitchFamily="18" charset="0"/>
                <a:cs typeface="Times New Roman" panose="02020603050405020304" pitchFamily="18" charset="0"/>
              </a:rPr>
              <a:t> permite validări live și le putem oferi stiluri astfel încât să arate așa cum ne dorim</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724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BFD92B1-D2E7-4C9E-B1B1-97A12D74968F}"/>
              </a:ext>
            </a:extLst>
          </p:cNvPr>
          <p:cNvSpPr>
            <a:spLocks noGrp="1"/>
          </p:cNvSpPr>
          <p:nvPr>
            <p:ph type="title"/>
          </p:nvPr>
        </p:nvSpPr>
        <p:spPr/>
        <p:txBody>
          <a:bodyPr/>
          <a:lstStyle/>
          <a:p>
            <a:r>
              <a:rPr lang="ro-RO" dirty="0"/>
              <a:t> </a:t>
            </a:r>
            <a:endParaRPr lang="ru-RU" dirty="0"/>
          </a:p>
        </p:txBody>
      </p:sp>
      <p:sp>
        <p:nvSpPr>
          <p:cNvPr id="3" name="Substituent conținut 2">
            <a:extLst>
              <a:ext uri="{FF2B5EF4-FFF2-40B4-BE49-F238E27FC236}">
                <a16:creationId xmlns:a16="http://schemas.microsoft.com/office/drawing/2014/main" id="{1A832D5A-152D-4AA1-9209-768742B98AE6}"/>
              </a:ext>
            </a:extLst>
          </p:cNvPr>
          <p:cNvSpPr>
            <a:spLocks noGrp="1"/>
          </p:cNvSpPr>
          <p:nvPr>
            <p:ph idx="1"/>
          </p:nvPr>
        </p:nvSpPr>
        <p:spPr>
          <a:xfrm>
            <a:off x="1024128" y="585216"/>
            <a:ext cx="9720073" cy="5416089"/>
          </a:xfrm>
        </p:spPr>
        <p:txBody>
          <a:bodyPr>
            <a:normAutofit/>
          </a:bodyPr>
          <a:lstStyle/>
          <a:p>
            <a:pPr algn="ctr"/>
            <a:endParaRPr lang="ro-RO" sz="3600" b="1" i="1" dirty="0">
              <a:latin typeface="Times New Roman" panose="02020603050405020304" pitchFamily="18" charset="0"/>
              <a:cs typeface="Times New Roman" panose="02020603050405020304" pitchFamily="18" charset="0"/>
            </a:endParaRPr>
          </a:p>
          <a:p>
            <a:pPr algn="ctr"/>
            <a:endParaRPr lang="ro-RO" sz="3600" b="1" i="1" dirty="0">
              <a:latin typeface="Times New Roman" panose="02020603050405020304" pitchFamily="18" charset="0"/>
              <a:cs typeface="Times New Roman" panose="02020603050405020304" pitchFamily="18" charset="0"/>
            </a:endParaRPr>
          </a:p>
          <a:p>
            <a:pPr algn="ctr"/>
            <a:endParaRPr lang="ro-RO" sz="3600" b="1" i="1" dirty="0">
              <a:latin typeface="Times New Roman" panose="02020603050405020304" pitchFamily="18" charset="0"/>
              <a:cs typeface="Times New Roman" panose="02020603050405020304" pitchFamily="18" charset="0"/>
            </a:endParaRPr>
          </a:p>
          <a:p>
            <a:pPr algn="ctr"/>
            <a:r>
              <a:rPr lang="ro-RO" sz="3600" b="1" i="1" dirty="0">
                <a:latin typeface="Times New Roman" panose="02020603050405020304" pitchFamily="18" charset="0"/>
                <a:cs typeface="Times New Roman" panose="02020603050405020304" pitchFamily="18" charset="0"/>
              </a:rPr>
              <a:t>TO BE CONTINUED!!!</a:t>
            </a:r>
            <a:endParaRPr lang="ru-RU" sz="36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857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E14DDD8-36D8-422E-BBB1-0895BDE1622B}"/>
              </a:ext>
            </a:extLst>
          </p:cNvPr>
          <p:cNvSpPr>
            <a:spLocks noGrp="1"/>
          </p:cNvSpPr>
          <p:nvPr>
            <p:ph type="title"/>
          </p:nvPr>
        </p:nvSpPr>
        <p:spPr/>
        <p:txBody>
          <a:bodyPr>
            <a:noAutofit/>
          </a:bodyPr>
          <a:lstStyle/>
          <a:p>
            <a:pPr algn="ctr"/>
            <a:r>
              <a:rPr lang="ro-RO" sz="4000" dirty="0">
                <a:latin typeface="Times New Roman" panose="02020603050405020304" pitchFamily="18" charset="0"/>
                <a:cs typeface="Times New Roman" panose="02020603050405020304" pitchFamily="18" charset="0"/>
              </a:rPr>
              <a:t>Să vedem în imaginea următoare un formular fără stiluri:</a:t>
            </a:r>
            <a:endParaRPr lang="ru-RU" sz="4000" dirty="0"/>
          </a:p>
        </p:txBody>
      </p:sp>
      <p:pic>
        <p:nvPicPr>
          <p:cNvPr id="8" name="Substituent conținut 7">
            <a:extLst>
              <a:ext uri="{FF2B5EF4-FFF2-40B4-BE49-F238E27FC236}">
                <a16:creationId xmlns:a16="http://schemas.microsoft.com/office/drawing/2014/main" id="{853D7B85-DA8A-42E1-A346-590E6D2EEC44}"/>
              </a:ext>
            </a:extLst>
          </p:cNvPr>
          <p:cNvPicPr>
            <a:picLocks noGrp="1" noChangeAspect="1"/>
          </p:cNvPicPr>
          <p:nvPr>
            <p:ph idx="1"/>
          </p:nvPr>
        </p:nvPicPr>
        <p:blipFill>
          <a:blip r:embed="rId2"/>
          <a:stretch>
            <a:fillRect/>
          </a:stretch>
        </p:blipFill>
        <p:spPr bwMode="auto">
          <a:xfrm>
            <a:off x="2745581" y="2430462"/>
            <a:ext cx="6276975"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520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4AB5414-7299-4F72-BE7A-F434D1AA82D2}"/>
              </a:ext>
            </a:extLst>
          </p:cNvPr>
          <p:cNvSpPr>
            <a:spLocks noGrp="1"/>
          </p:cNvSpPr>
          <p:nvPr>
            <p:ph type="title"/>
          </p:nvPr>
        </p:nvSpPr>
        <p:spPr/>
        <p:txBody>
          <a:bodyPr/>
          <a:lstStyle/>
          <a:p>
            <a:r>
              <a:rPr lang="ro-RO" dirty="0"/>
              <a:t>  </a:t>
            </a:r>
            <a:endParaRPr lang="ru-RU" dirty="0"/>
          </a:p>
        </p:txBody>
      </p:sp>
      <p:sp>
        <p:nvSpPr>
          <p:cNvPr id="3" name="Substituent conținut 2">
            <a:extLst>
              <a:ext uri="{FF2B5EF4-FFF2-40B4-BE49-F238E27FC236}">
                <a16:creationId xmlns:a16="http://schemas.microsoft.com/office/drawing/2014/main" id="{7A5B02C9-5C28-4A7A-B4E0-7791CD771864}"/>
              </a:ext>
            </a:extLst>
          </p:cNvPr>
          <p:cNvSpPr>
            <a:spLocks noGrp="1"/>
          </p:cNvSpPr>
          <p:nvPr>
            <p:ph idx="1"/>
          </p:nvPr>
        </p:nvSpPr>
        <p:spPr/>
        <p:txBody>
          <a:bodyPr/>
          <a:lstStyle/>
          <a:p>
            <a:pPr marL="128016" lvl="1" indent="0">
              <a:buNone/>
            </a:pPr>
            <a:r>
              <a:rPr lang="ro-RO" b="1" i="0" dirty="0">
                <a:effectLst/>
                <a:latin typeface="Times New Roman" panose="02020603050405020304" pitchFamily="18" charset="0"/>
                <a:cs typeface="Times New Roman" panose="02020603050405020304" pitchFamily="18" charset="0"/>
              </a:rPr>
              <a:t>ASP.NET MVC</a:t>
            </a:r>
            <a:r>
              <a:rPr lang="ro-RO" b="0" i="0" dirty="0">
                <a:effectLst/>
                <a:latin typeface="Times New Roman" panose="02020603050405020304" pitchFamily="18" charset="0"/>
                <a:cs typeface="Times New Roman" panose="02020603050405020304" pitchFamily="18" charset="0"/>
              </a:rPr>
              <a:t> are o preferință pentru că ne facem propriile formulare, de aceea oferă instrumente numite </a:t>
            </a:r>
            <a:r>
              <a:rPr lang="ro-RO" b="0" i="1" dirty="0">
                <a:effectLst/>
                <a:latin typeface="Times New Roman" panose="02020603050405020304" pitchFamily="18" charset="0"/>
                <a:cs typeface="Times New Roman" panose="02020603050405020304" pitchFamily="18" charset="0"/>
              </a:rPr>
              <a:t>ajutoare</a:t>
            </a:r>
            <a:r>
              <a:rPr lang="ro-RO" b="0" i="0" dirty="0">
                <a:effectLst/>
                <a:latin typeface="Times New Roman" panose="02020603050405020304" pitchFamily="18" charset="0"/>
                <a:cs typeface="Times New Roman" panose="02020603050405020304" pitchFamily="18" charset="0"/>
              </a:rPr>
              <a:t> care ne ajută să construim HTML repetitive într-un mod mai simplu, avem metode precum </a:t>
            </a:r>
            <a:r>
              <a:rPr lang="ro-RO" b="1" i="0" dirty="0" err="1">
                <a:effectLst/>
                <a:latin typeface="Times New Roman" panose="02020603050405020304" pitchFamily="18" charset="0"/>
                <a:cs typeface="Times New Roman" panose="02020603050405020304" pitchFamily="18" charset="0"/>
              </a:rPr>
              <a:t>Html.TextBox</a:t>
            </a:r>
            <a:r>
              <a:rPr lang="ro-RO" b="0" i="0" dirty="0">
                <a:effectLst/>
                <a:latin typeface="Times New Roman" panose="02020603050405020304" pitchFamily="18" charset="0"/>
                <a:cs typeface="Times New Roman" panose="02020603050405020304" pitchFamily="18" charset="0"/>
              </a:rPr>
              <a:t>, </a:t>
            </a:r>
            <a:r>
              <a:rPr lang="ro-RO" b="1" i="0" dirty="0" err="1">
                <a:effectLst/>
                <a:latin typeface="Times New Roman" panose="02020603050405020304" pitchFamily="18" charset="0"/>
                <a:cs typeface="Times New Roman" panose="02020603050405020304" pitchFamily="18" charset="0"/>
              </a:rPr>
              <a:t>Html.Password</a:t>
            </a:r>
            <a:r>
              <a:rPr lang="ro-RO" b="0" i="0" dirty="0">
                <a:effectLst/>
                <a:latin typeface="Times New Roman" panose="02020603050405020304" pitchFamily="18" charset="0"/>
                <a:cs typeface="Times New Roman" panose="02020603050405020304" pitchFamily="18" charset="0"/>
              </a:rPr>
              <a:t> și altele care ne ajută generați câmpurile pe care le vom avea în interiorul formularelor.</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115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u 3">
            <a:extLst>
              <a:ext uri="{FF2B5EF4-FFF2-40B4-BE49-F238E27FC236}">
                <a16:creationId xmlns:a16="http://schemas.microsoft.com/office/drawing/2014/main" id="{8215DC62-B900-4165-AE9F-AF625B735E7C}"/>
              </a:ext>
            </a:extLst>
          </p:cNvPr>
          <p:cNvSpPr>
            <a:spLocks noGrp="1"/>
          </p:cNvSpPr>
          <p:nvPr>
            <p:ph type="title"/>
          </p:nvPr>
        </p:nvSpPr>
        <p:spPr/>
        <p:txBody>
          <a:bodyPr/>
          <a:lstStyle/>
          <a:p>
            <a:r>
              <a:rPr lang="ro-RO" dirty="0" err="1">
                <a:latin typeface="Times New Roman" panose="02020603050405020304" pitchFamily="18" charset="0"/>
                <a:cs typeface="Times New Roman" panose="02020603050405020304" pitchFamily="18" charset="0"/>
              </a:rPr>
              <a:t>Helper</a:t>
            </a:r>
            <a:r>
              <a:rPr lang="ro-RO" dirty="0">
                <a:latin typeface="Times New Roman" panose="02020603050405020304" pitchFamily="18" charset="0"/>
                <a:cs typeface="Times New Roman" panose="02020603050405020304" pitchFamily="18" charset="0"/>
              </a:rPr>
              <a:t>-e </a:t>
            </a:r>
            <a:r>
              <a:rPr lang="ro-RO" dirty="0" err="1">
                <a:latin typeface="Times New Roman" panose="02020603050405020304" pitchFamily="18" charset="0"/>
                <a:cs typeface="Times New Roman" panose="02020603050405020304" pitchFamily="18" charset="0"/>
              </a:rPr>
              <a:t>HTMl</a:t>
            </a:r>
            <a:endParaRPr lang="ru-RU" dirty="0">
              <a:latin typeface="Times New Roman" panose="02020603050405020304" pitchFamily="18" charset="0"/>
              <a:cs typeface="Times New Roman" panose="02020603050405020304" pitchFamily="18" charset="0"/>
            </a:endParaRPr>
          </a:p>
        </p:txBody>
      </p:sp>
      <p:sp>
        <p:nvSpPr>
          <p:cNvPr id="5" name="Substituent text 4">
            <a:extLst>
              <a:ext uri="{FF2B5EF4-FFF2-40B4-BE49-F238E27FC236}">
                <a16:creationId xmlns:a16="http://schemas.microsoft.com/office/drawing/2014/main" id="{35812C4A-A3BB-46AB-9560-8690721D2B09}"/>
              </a:ext>
            </a:extLst>
          </p:cNvPr>
          <p:cNvSpPr>
            <a:spLocks noGrp="1"/>
          </p:cNvSpPr>
          <p:nvPr>
            <p:ph type="body" idx="1"/>
          </p:nvPr>
        </p:nvSpPr>
        <p:spPr/>
        <p:txBody>
          <a:bodyPr/>
          <a:lstStyle/>
          <a:p>
            <a:r>
              <a:rPr lang="ro-RO" dirty="0"/>
              <a:t> </a:t>
            </a:r>
            <a:endParaRPr lang="ru-RU" dirty="0"/>
          </a:p>
        </p:txBody>
      </p:sp>
    </p:spTree>
    <p:extLst>
      <p:ext uri="{BB962C8B-B14F-4D97-AF65-F5344CB8AC3E}">
        <p14:creationId xmlns:p14="http://schemas.microsoft.com/office/powerpoint/2010/main" val="4174143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30051C1-3AD1-4E4A-803E-D9BD53358087}"/>
              </a:ext>
            </a:extLst>
          </p:cNvPr>
          <p:cNvSpPr>
            <a:spLocks noGrp="1"/>
          </p:cNvSpPr>
          <p:nvPr>
            <p:ph type="title"/>
          </p:nvPr>
        </p:nvSpPr>
        <p:spPr/>
        <p:txBody>
          <a:bodyPr/>
          <a:lstStyle/>
          <a:p>
            <a:pPr algn="ctr"/>
            <a:r>
              <a:rPr lang="ro-RO" dirty="0">
                <a:latin typeface="Times New Roman" panose="02020603050405020304" pitchFamily="18" charset="0"/>
                <a:cs typeface="Times New Roman" panose="02020603050405020304" pitchFamily="18" charset="0"/>
              </a:rPr>
              <a:t>Definiție</a:t>
            </a:r>
            <a:endParaRPr lang="ru-RU" dirty="0">
              <a:latin typeface="Times New Roman" panose="02020603050405020304" pitchFamily="18" charset="0"/>
              <a:cs typeface="Times New Roman" panose="02020603050405020304" pitchFamily="18" charset="0"/>
            </a:endParaRPr>
          </a:p>
        </p:txBody>
      </p:sp>
      <p:sp>
        <p:nvSpPr>
          <p:cNvPr id="3" name="Substituent conținut 2">
            <a:extLst>
              <a:ext uri="{FF2B5EF4-FFF2-40B4-BE49-F238E27FC236}">
                <a16:creationId xmlns:a16="http://schemas.microsoft.com/office/drawing/2014/main" id="{7459F43E-9705-4AA4-81E4-ABA1BA21D6AF}"/>
              </a:ext>
            </a:extLst>
          </p:cNvPr>
          <p:cNvSpPr>
            <a:spLocks noGrp="1"/>
          </p:cNvSpPr>
          <p:nvPr>
            <p:ph idx="1"/>
          </p:nvPr>
        </p:nvSpPr>
        <p:spPr/>
        <p:txBody>
          <a:bodyPr/>
          <a:lstStyle/>
          <a:p>
            <a:pPr marL="0" indent="0">
              <a:buNone/>
            </a:pPr>
            <a:r>
              <a:rPr lang="ro-RO" dirty="0">
                <a:latin typeface="Times New Roman" panose="02020603050405020304" pitchFamily="18" charset="0"/>
                <a:cs typeface="Times New Roman" panose="02020603050405020304" pitchFamily="18" charset="0"/>
              </a:rPr>
              <a:t>	Clasa </a:t>
            </a:r>
            <a:r>
              <a:rPr lang="ro-RO" dirty="0" err="1">
                <a:latin typeface="Times New Roman" panose="02020603050405020304" pitchFamily="18" charset="0"/>
                <a:cs typeface="Times New Roman" panose="02020603050405020304" pitchFamily="18" charset="0"/>
              </a:rPr>
              <a:t>HtmlHelper</a:t>
            </a:r>
            <a:r>
              <a:rPr lang="ro-RO" dirty="0">
                <a:latin typeface="Times New Roman" panose="02020603050405020304" pitchFamily="18" charset="0"/>
                <a:cs typeface="Times New Roman" panose="02020603050405020304" pitchFamily="18" charset="0"/>
              </a:rPr>
              <a:t> redă controale HTML în vizualizarea </a:t>
            </a:r>
            <a:r>
              <a:rPr lang="ro-RO" dirty="0" err="1">
                <a:latin typeface="Times New Roman" panose="02020603050405020304" pitchFamily="18" charset="0"/>
                <a:cs typeface="Times New Roman" panose="02020603050405020304" pitchFamily="18" charset="0"/>
              </a:rPr>
              <a:t>Razor</a:t>
            </a:r>
            <a:r>
              <a:rPr lang="ro-RO" dirty="0">
                <a:latin typeface="Times New Roman" panose="02020603050405020304" pitchFamily="18" charset="0"/>
                <a:cs typeface="Times New Roman" panose="02020603050405020304" pitchFamily="18" charset="0"/>
              </a:rPr>
              <a:t>. Leagă obiectul model de controale HTML pentru a afișa valoarea proprietăților modelului în aceste controale și, de asemenea, atribuie valoarea controalelor proprietăților modelului în timp ce trimiteți un formular web. Deci, utilizați întotdeauna clasa </a:t>
            </a:r>
            <a:r>
              <a:rPr lang="ro-RO" dirty="0" err="1">
                <a:latin typeface="Times New Roman" panose="02020603050405020304" pitchFamily="18" charset="0"/>
                <a:cs typeface="Times New Roman" panose="02020603050405020304" pitchFamily="18" charset="0"/>
              </a:rPr>
              <a:t>HtmlHelper</a:t>
            </a:r>
            <a:r>
              <a:rPr lang="ro-RO" dirty="0">
                <a:latin typeface="Times New Roman" panose="02020603050405020304" pitchFamily="18" charset="0"/>
                <a:cs typeface="Times New Roman" panose="02020603050405020304" pitchFamily="18" charset="0"/>
              </a:rPr>
              <a:t> în vizualizarea </a:t>
            </a:r>
            <a:r>
              <a:rPr lang="ro-RO" dirty="0" err="1">
                <a:latin typeface="Times New Roman" panose="02020603050405020304" pitchFamily="18" charset="0"/>
                <a:cs typeface="Times New Roman" panose="02020603050405020304" pitchFamily="18" charset="0"/>
              </a:rPr>
              <a:t>razor</a:t>
            </a:r>
            <a:r>
              <a:rPr lang="ro-RO" dirty="0">
                <a:latin typeface="Times New Roman" panose="02020603050405020304" pitchFamily="18" charset="0"/>
                <a:cs typeface="Times New Roman" panose="02020603050405020304" pitchFamily="18" charset="0"/>
              </a:rPr>
              <a:t> în loc să scrieți manual etichete HTML.</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2969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DD41339-E55A-4B32-A50F-C0C20C0D7D53}"/>
              </a:ext>
            </a:extLst>
          </p:cNvPr>
          <p:cNvSpPr>
            <a:spLocks noGrp="1"/>
          </p:cNvSpPr>
          <p:nvPr>
            <p:ph type="title"/>
          </p:nvPr>
        </p:nvSpPr>
        <p:spPr/>
        <p:txBody>
          <a:bodyPr>
            <a:noAutofit/>
          </a:bodyPr>
          <a:lstStyle/>
          <a:p>
            <a:pPr algn="ctr"/>
            <a:r>
              <a:rPr lang="ro-RO" sz="3200" dirty="0">
                <a:latin typeface="Times New Roman" panose="02020603050405020304" pitchFamily="18" charset="0"/>
                <a:cs typeface="Times New Roman" panose="02020603050405020304" pitchFamily="18" charset="0"/>
              </a:rPr>
              <a:t>Următoarea figură arată utilizarea clasei </a:t>
            </a:r>
            <a:r>
              <a:rPr lang="ro-RO" sz="3200" dirty="0" err="1">
                <a:latin typeface="Times New Roman" panose="02020603050405020304" pitchFamily="18" charset="0"/>
                <a:cs typeface="Times New Roman" panose="02020603050405020304" pitchFamily="18" charset="0"/>
              </a:rPr>
              <a:t>HtmlHelper</a:t>
            </a:r>
            <a:r>
              <a:rPr lang="ro-RO" sz="3200" dirty="0">
                <a:latin typeface="Times New Roman" panose="02020603050405020304" pitchFamily="18" charset="0"/>
                <a:cs typeface="Times New Roman" panose="02020603050405020304" pitchFamily="18" charset="0"/>
              </a:rPr>
              <a:t> în vizualizarea ras.</a:t>
            </a:r>
            <a:endParaRPr lang="ru-RU" sz="3200" dirty="0">
              <a:latin typeface="Times New Roman" panose="02020603050405020304" pitchFamily="18" charset="0"/>
              <a:cs typeface="Times New Roman" panose="02020603050405020304" pitchFamily="18" charset="0"/>
            </a:endParaRPr>
          </a:p>
        </p:txBody>
      </p:sp>
      <p:pic>
        <p:nvPicPr>
          <p:cNvPr id="2050" name="Picture 2" descr="html helpers">
            <a:extLst>
              <a:ext uri="{FF2B5EF4-FFF2-40B4-BE49-F238E27FC236}">
                <a16:creationId xmlns:a16="http://schemas.microsoft.com/office/drawing/2014/main" id="{B3BBD43B-D5E9-42C3-A530-313E43DE31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627" y="2559453"/>
            <a:ext cx="6792746" cy="3057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87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549D6D3-DEE9-4117-92C1-9A53004EDC3D}"/>
              </a:ext>
            </a:extLst>
          </p:cNvPr>
          <p:cNvSpPr>
            <a:spLocks noGrp="1"/>
          </p:cNvSpPr>
          <p:nvPr>
            <p:ph type="title"/>
          </p:nvPr>
        </p:nvSpPr>
        <p:spPr/>
        <p:txBody>
          <a:bodyPr/>
          <a:lstStyle/>
          <a:p>
            <a:r>
              <a:rPr lang="ro-RO" dirty="0"/>
              <a:t>  </a:t>
            </a:r>
            <a:endParaRPr lang="ru-RU" dirty="0"/>
          </a:p>
        </p:txBody>
      </p:sp>
      <p:sp>
        <p:nvSpPr>
          <p:cNvPr id="3" name="Substituent conținut 2">
            <a:extLst>
              <a:ext uri="{FF2B5EF4-FFF2-40B4-BE49-F238E27FC236}">
                <a16:creationId xmlns:a16="http://schemas.microsoft.com/office/drawing/2014/main" id="{1E8346C3-D134-4CBB-8EE4-68FC495391DE}"/>
              </a:ext>
            </a:extLst>
          </p:cNvPr>
          <p:cNvSpPr>
            <a:spLocks noGrp="1"/>
          </p:cNvSpPr>
          <p:nvPr>
            <p:ph idx="1"/>
          </p:nvPr>
        </p:nvSpPr>
        <p:spPr>
          <a:xfrm>
            <a:off x="944229" y="749809"/>
            <a:ext cx="9720073" cy="4023360"/>
          </a:xfrm>
        </p:spPr>
        <p:txBody>
          <a:bodyPr>
            <a:normAutofit/>
          </a:bodyPr>
          <a:lstStyle/>
          <a:p>
            <a:pPr marL="128016" lvl="1" indent="0">
              <a:buNone/>
            </a:pPr>
            <a:r>
              <a:rPr lang="ro-RO" sz="2400" dirty="0">
                <a:latin typeface="Times New Roman" panose="02020603050405020304" pitchFamily="18" charset="0"/>
                <a:cs typeface="Times New Roman" panose="02020603050405020304" pitchFamily="18" charset="0"/>
              </a:rPr>
              <a:t>	În figura de mai sus, @Html este un obiect al clasei </a:t>
            </a:r>
            <a:r>
              <a:rPr lang="ro-RO" sz="2400" dirty="0" err="1">
                <a:latin typeface="Times New Roman" panose="02020603050405020304" pitchFamily="18" charset="0"/>
                <a:cs typeface="Times New Roman" panose="02020603050405020304" pitchFamily="18" charset="0"/>
              </a:rPr>
              <a:t>HtmlHelper</a:t>
            </a:r>
            <a:r>
              <a:rPr lang="ro-RO" sz="2400" dirty="0">
                <a:latin typeface="Times New Roman" panose="02020603050405020304" pitchFamily="18" charset="0"/>
                <a:cs typeface="Times New Roman" panose="02020603050405020304" pitchFamily="18" charset="0"/>
              </a:rPr>
              <a:t>. Simbolul (@ este folosit pentru a accesa obiectul de pe partea serverului în sintaxa </a:t>
            </a:r>
            <a:r>
              <a:rPr lang="ro-RO" sz="2400" dirty="0" err="1">
                <a:latin typeface="Times New Roman" panose="02020603050405020304" pitchFamily="18" charset="0"/>
                <a:cs typeface="Times New Roman" panose="02020603050405020304" pitchFamily="18" charset="0"/>
              </a:rPr>
              <a:t>razor</a:t>
            </a:r>
            <a:r>
              <a:rPr lang="ro-RO" sz="2400" dirty="0">
                <a:latin typeface="Times New Roman" panose="02020603050405020304" pitchFamily="18" charset="0"/>
                <a:cs typeface="Times New Roman" panose="02020603050405020304" pitchFamily="18" charset="0"/>
              </a:rPr>
              <a:t>). </a:t>
            </a:r>
            <a:r>
              <a:rPr lang="ro-RO" sz="2400" dirty="0" err="1">
                <a:latin typeface="Times New Roman" panose="02020603050405020304" pitchFamily="18" charset="0"/>
                <a:cs typeface="Times New Roman" panose="02020603050405020304" pitchFamily="18" charset="0"/>
              </a:rPr>
              <a:t>Html</a:t>
            </a:r>
            <a:r>
              <a:rPr lang="ro-RO" sz="2400" dirty="0">
                <a:latin typeface="Times New Roman" panose="02020603050405020304" pitchFamily="18" charset="0"/>
                <a:cs typeface="Times New Roman" panose="02020603050405020304" pitchFamily="18" charset="0"/>
              </a:rPr>
              <a:t> este o proprietate a clasei </a:t>
            </a:r>
            <a:r>
              <a:rPr lang="ro-RO" sz="2400" dirty="0" err="1">
                <a:latin typeface="Times New Roman" panose="02020603050405020304" pitchFamily="18" charset="0"/>
                <a:cs typeface="Times New Roman" panose="02020603050405020304" pitchFamily="18" charset="0"/>
              </a:rPr>
              <a:t>HtmlHelper</a:t>
            </a:r>
            <a:r>
              <a:rPr lang="ro-RO" sz="2400" dirty="0">
                <a:latin typeface="Times New Roman" panose="02020603050405020304" pitchFamily="18" charset="0"/>
                <a:cs typeface="Times New Roman" panose="02020603050405020304" pitchFamily="18" charset="0"/>
              </a:rPr>
              <a:t> inclusă în clasa de bază a </a:t>
            </a:r>
            <a:r>
              <a:rPr lang="ro-RO" sz="2400" dirty="0" err="1">
                <a:latin typeface="Times New Roman" panose="02020603050405020304" pitchFamily="18" charset="0"/>
                <a:cs typeface="Times New Roman" panose="02020603050405020304" pitchFamily="18" charset="0"/>
              </a:rPr>
              <a:t>Razor</a:t>
            </a:r>
            <a:r>
              <a:rPr lang="ro-RO" sz="2400" dirty="0">
                <a:latin typeface="Times New Roman" panose="02020603050405020304" pitchFamily="18" charset="0"/>
                <a:cs typeface="Times New Roman" panose="02020603050405020304" pitchFamily="18" charset="0"/>
              </a:rPr>
              <a:t> </a:t>
            </a:r>
            <a:r>
              <a:rPr lang="ro-RO" sz="2400" dirty="0" err="1">
                <a:latin typeface="Times New Roman" panose="02020603050405020304" pitchFamily="18" charset="0"/>
                <a:cs typeface="Times New Roman" panose="02020603050405020304" pitchFamily="18" charset="0"/>
              </a:rPr>
              <a:t>View</a:t>
            </a:r>
            <a:r>
              <a:rPr lang="ro-RO" sz="2400" dirty="0">
                <a:latin typeface="Times New Roman" panose="02020603050405020304" pitchFamily="18" charset="0"/>
                <a:cs typeface="Times New Roman" panose="02020603050405020304" pitchFamily="18" charset="0"/>
              </a:rPr>
              <a:t> </a:t>
            </a:r>
            <a:r>
              <a:rPr lang="ro-RO" sz="2400" dirty="0" err="1">
                <a:latin typeface="Times New Roman" panose="02020603050405020304" pitchFamily="18" charset="0"/>
                <a:cs typeface="Times New Roman" panose="02020603050405020304" pitchFamily="18" charset="0"/>
              </a:rPr>
              <a:t>WebViewPage</a:t>
            </a:r>
            <a:r>
              <a:rPr lang="ro-RO" sz="2400" dirty="0">
                <a:latin typeface="Times New Roman" panose="02020603050405020304" pitchFamily="18" charset="0"/>
                <a:cs typeface="Times New Roman" panose="02020603050405020304" pitchFamily="18" charset="0"/>
              </a:rPr>
              <a:t>. </a:t>
            </a:r>
            <a:r>
              <a:rPr lang="ro-RO" sz="2400" dirty="0" err="1">
                <a:latin typeface="Times New Roman" panose="02020603050405020304" pitchFamily="18" charset="0"/>
                <a:cs typeface="Times New Roman" panose="02020603050405020304" pitchFamily="18" charset="0"/>
              </a:rPr>
              <a:t>ActionLink</a:t>
            </a:r>
            <a:r>
              <a:rPr lang="ro-RO" sz="2400" dirty="0">
                <a:latin typeface="Times New Roman" panose="02020603050405020304" pitchFamily="18" charset="0"/>
                <a:cs typeface="Times New Roman" panose="02020603050405020304" pitchFamily="18" charset="0"/>
              </a:rPr>
              <a:t>() și </a:t>
            </a:r>
            <a:r>
              <a:rPr lang="ro-RO" sz="2400" dirty="0" err="1">
                <a:latin typeface="Times New Roman" panose="02020603050405020304" pitchFamily="18" charset="0"/>
                <a:cs typeface="Times New Roman" panose="02020603050405020304" pitchFamily="18" charset="0"/>
              </a:rPr>
              <a:t>DisplayNameFor</a:t>
            </a:r>
            <a:r>
              <a:rPr lang="ro-RO" sz="2400" dirty="0">
                <a:latin typeface="Times New Roman" panose="02020603050405020304" pitchFamily="18" charset="0"/>
                <a:cs typeface="Times New Roman" panose="02020603050405020304" pitchFamily="18" charset="0"/>
              </a:rPr>
              <a:t>() sunt metode de extensie incluse în clasa </a:t>
            </a:r>
            <a:r>
              <a:rPr lang="ro-RO" sz="2400" dirty="0" err="1">
                <a:latin typeface="Times New Roman" panose="02020603050405020304" pitchFamily="18" charset="0"/>
                <a:cs typeface="Times New Roman" panose="02020603050405020304" pitchFamily="18" charset="0"/>
              </a:rPr>
              <a:t>HtmlHelper</a:t>
            </a:r>
            <a:r>
              <a:rPr lang="ro-RO" sz="2400" dirty="0">
                <a:latin typeface="Times New Roman" panose="02020603050405020304" pitchFamily="18" charset="0"/>
                <a:cs typeface="Times New Roman" panose="02020603050405020304" pitchFamily="18" charset="0"/>
              </a:rPr>
              <a:t>.</a:t>
            </a:r>
          </a:p>
          <a:p>
            <a:pPr marL="128016" lvl="1" indent="0">
              <a:buNone/>
            </a:pPr>
            <a:r>
              <a:rPr lang="ro-RO" sz="2400" dirty="0">
                <a:latin typeface="Times New Roman" panose="02020603050405020304" pitchFamily="18" charset="0"/>
                <a:cs typeface="Times New Roman" panose="02020603050405020304" pitchFamily="18" charset="0"/>
              </a:rPr>
              <a:t>	Clasa </a:t>
            </a:r>
            <a:r>
              <a:rPr lang="ro-RO" sz="2400" dirty="0" err="1">
                <a:latin typeface="Times New Roman" panose="02020603050405020304" pitchFamily="18" charset="0"/>
                <a:cs typeface="Times New Roman" panose="02020603050405020304" pitchFamily="18" charset="0"/>
              </a:rPr>
              <a:t>HtmlHelper</a:t>
            </a:r>
            <a:r>
              <a:rPr lang="ro-RO" sz="2400" dirty="0">
                <a:latin typeface="Times New Roman" panose="02020603050405020304" pitchFamily="18" charset="0"/>
                <a:cs typeface="Times New Roman" panose="02020603050405020304" pitchFamily="18" charset="0"/>
              </a:rPr>
              <a:t> generează elemente HTML. De exemplu, @Html.ActionLink(„Creați nou”, „Creați”) ar genera eticheta de ancorare &lt;a </a:t>
            </a:r>
            <a:r>
              <a:rPr lang="ro-RO" sz="2400" dirty="0" err="1">
                <a:latin typeface="Times New Roman" panose="02020603050405020304" pitchFamily="18" charset="0"/>
                <a:cs typeface="Times New Roman" panose="02020603050405020304" pitchFamily="18" charset="0"/>
              </a:rPr>
              <a:t>href</a:t>
            </a:r>
            <a:r>
              <a:rPr lang="ro-RO" sz="2400" dirty="0">
                <a:latin typeface="Times New Roman" panose="02020603050405020304" pitchFamily="18" charset="0"/>
                <a:cs typeface="Times New Roman" panose="02020603050405020304" pitchFamily="18" charset="0"/>
              </a:rPr>
              <a:t>="/Student/Create"&gt;Creați nou&lt;/a&gt;.</a:t>
            </a:r>
          </a:p>
          <a:p>
            <a:pPr marL="128016" lvl="1" indent="0">
              <a:buNone/>
            </a:pPr>
            <a:endParaRPr lang="ro-RO" sz="2400" dirty="0">
              <a:latin typeface="Times New Roman" panose="02020603050405020304" pitchFamily="18" charset="0"/>
              <a:cs typeface="Times New Roman" panose="02020603050405020304" pitchFamily="18" charset="0"/>
            </a:endParaRPr>
          </a:p>
          <a:p>
            <a:pPr marL="128016" lvl="1" indent="0">
              <a:buNone/>
            </a:pPr>
            <a:r>
              <a:rPr lang="ro-RO" sz="2400" dirty="0">
                <a:latin typeface="Times New Roman" panose="02020603050405020304" pitchFamily="18" charset="0"/>
                <a:cs typeface="Times New Roman" panose="02020603050405020304" pitchFamily="18" charset="0"/>
              </a:rPr>
              <a:t>	Există multe metode de extensie pentru clasa </a:t>
            </a:r>
            <a:r>
              <a:rPr lang="ro-RO" sz="2400" dirty="0" err="1">
                <a:latin typeface="Times New Roman" panose="02020603050405020304" pitchFamily="18" charset="0"/>
                <a:cs typeface="Times New Roman" panose="02020603050405020304" pitchFamily="18" charset="0"/>
              </a:rPr>
              <a:t>HtmlHelper</a:t>
            </a:r>
            <a:r>
              <a:rPr lang="ro-RO" sz="2400" dirty="0">
                <a:latin typeface="Times New Roman" panose="02020603050405020304" pitchFamily="18" charset="0"/>
                <a:cs typeface="Times New Roman" panose="02020603050405020304" pitchFamily="18" charset="0"/>
              </a:rPr>
              <a:t>, care creează diferite controale HTML.</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6334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AD6E68C-CF8A-4465-A51D-FB112316BE17}"/>
              </a:ext>
            </a:extLst>
          </p:cNvPr>
          <p:cNvSpPr>
            <a:spLocks noGrp="1"/>
          </p:cNvSpPr>
          <p:nvPr>
            <p:ph type="title"/>
          </p:nvPr>
        </p:nvSpPr>
        <p:spPr/>
        <p:txBody>
          <a:bodyPr>
            <a:noAutofit/>
          </a:bodyPr>
          <a:lstStyle/>
          <a:p>
            <a:pPr algn="ctr"/>
            <a:r>
              <a:rPr lang="ro-RO" sz="3200" dirty="0">
                <a:latin typeface="Times New Roman" panose="02020603050405020304" pitchFamily="18" charset="0"/>
                <a:cs typeface="Times New Roman" panose="02020603050405020304" pitchFamily="18" charset="0"/>
              </a:rPr>
              <a:t>Următorul tabel listează metodele </a:t>
            </a:r>
            <a:r>
              <a:rPr lang="ro-RO" sz="3200" dirty="0" err="1">
                <a:latin typeface="Times New Roman" panose="02020603050405020304" pitchFamily="18" charset="0"/>
                <a:cs typeface="Times New Roman" panose="02020603050405020304" pitchFamily="18" charset="0"/>
              </a:rPr>
              <a:t>HtmlHelper</a:t>
            </a:r>
            <a:r>
              <a:rPr lang="ro-RO" sz="3200" dirty="0">
                <a:latin typeface="Times New Roman" panose="02020603050405020304" pitchFamily="18" charset="0"/>
                <a:cs typeface="Times New Roman" panose="02020603050405020304" pitchFamily="18" charset="0"/>
              </a:rPr>
              <a:t> și controlul HTML pe care fiecare metodă le redă.</a:t>
            </a:r>
            <a:endParaRPr lang="ru-RU" sz="3200" dirty="0">
              <a:latin typeface="Times New Roman" panose="02020603050405020304" pitchFamily="18" charset="0"/>
              <a:cs typeface="Times New Roman" panose="02020603050405020304" pitchFamily="18" charset="0"/>
            </a:endParaRPr>
          </a:p>
        </p:txBody>
      </p:sp>
      <p:graphicFrame>
        <p:nvGraphicFramePr>
          <p:cNvPr id="4" name="Substituent conținut 3">
            <a:extLst>
              <a:ext uri="{FF2B5EF4-FFF2-40B4-BE49-F238E27FC236}">
                <a16:creationId xmlns:a16="http://schemas.microsoft.com/office/drawing/2014/main" id="{CDDC8E65-1BE9-4BA6-99AA-7A1A1400405F}"/>
              </a:ext>
            </a:extLst>
          </p:cNvPr>
          <p:cNvGraphicFramePr>
            <a:graphicFrameLocks noGrp="1"/>
          </p:cNvGraphicFramePr>
          <p:nvPr>
            <p:ph idx="1"/>
            <p:extLst>
              <p:ext uri="{D42A27DB-BD31-4B8C-83A1-F6EECF244321}">
                <p14:modId xmlns:p14="http://schemas.microsoft.com/office/powerpoint/2010/main" val="438735702"/>
              </p:ext>
            </p:extLst>
          </p:nvPr>
        </p:nvGraphicFramePr>
        <p:xfrm>
          <a:off x="2201662" y="2084832"/>
          <a:ext cx="6935844" cy="4223889"/>
        </p:xfrm>
        <a:graphic>
          <a:graphicData uri="http://schemas.openxmlformats.org/drawingml/2006/table">
            <a:tbl>
              <a:tblPr/>
              <a:tblGrid>
                <a:gridCol w="2311948">
                  <a:extLst>
                    <a:ext uri="{9D8B030D-6E8A-4147-A177-3AD203B41FA5}">
                      <a16:colId xmlns:a16="http://schemas.microsoft.com/office/drawing/2014/main" val="3429745275"/>
                    </a:ext>
                  </a:extLst>
                </a:gridCol>
                <a:gridCol w="2311948">
                  <a:extLst>
                    <a:ext uri="{9D8B030D-6E8A-4147-A177-3AD203B41FA5}">
                      <a16:colId xmlns:a16="http://schemas.microsoft.com/office/drawing/2014/main" val="548449647"/>
                    </a:ext>
                  </a:extLst>
                </a:gridCol>
                <a:gridCol w="2311948">
                  <a:extLst>
                    <a:ext uri="{9D8B030D-6E8A-4147-A177-3AD203B41FA5}">
                      <a16:colId xmlns:a16="http://schemas.microsoft.com/office/drawing/2014/main" val="3460020352"/>
                    </a:ext>
                  </a:extLst>
                </a:gridCol>
              </a:tblGrid>
              <a:tr h="241365">
                <a:tc>
                  <a:txBody>
                    <a:bodyPr/>
                    <a:lstStyle/>
                    <a:p>
                      <a:pPr algn="ctr" fontAlgn="b"/>
                      <a:r>
                        <a:rPr lang="ro-RO" sz="1100" b="1">
                          <a:solidFill>
                            <a:srgbClr val="FFFFFF"/>
                          </a:solidFill>
                          <a:effectLst/>
                        </a:rPr>
                        <a:t>Extension Method</a:t>
                      </a:r>
                      <a:endParaRPr lang="ro-RO" sz="1100" b="0">
                        <a:solidFill>
                          <a:srgbClr val="FFFFFF"/>
                        </a:solidFill>
                        <a:effectLst/>
                      </a:endParaRPr>
                    </a:p>
                  </a:txBody>
                  <a:tcPr marL="57467" marR="57467" marT="28734" marB="28734"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ctr" fontAlgn="b"/>
                      <a:r>
                        <a:rPr lang="ro-RO" sz="1100" b="1">
                          <a:solidFill>
                            <a:srgbClr val="FFFFFF"/>
                          </a:solidFill>
                          <a:effectLst/>
                        </a:rPr>
                        <a:t>Strongly Typed Method</a:t>
                      </a:r>
                      <a:endParaRPr lang="ro-RO" sz="1100" b="0">
                        <a:solidFill>
                          <a:srgbClr val="FFFFFF"/>
                        </a:solidFill>
                        <a:effectLst/>
                      </a:endParaRPr>
                    </a:p>
                  </a:txBody>
                  <a:tcPr marL="57467" marR="57467" marT="28734" marB="28734"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ctr" fontAlgn="b"/>
                      <a:r>
                        <a:rPr lang="ro-RO" sz="1100" b="1">
                          <a:solidFill>
                            <a:srgbClr val="FFFFFF"/>
                          </a:solidFill>
                          <a:effectLst/>
                        </a:rPr>
                        <a:t>Html Control</a:t>
                      </a:r>
                      <a:endParaRPr lang="ro-RO" sz="1100" b="0">
                        <a:solidFill>
                          <a:srgbClr val="FFFFFF"/>
                        </a:solidFill>
                        <a:effectLst/>
                      </a:endParaRPr>
                    </a:p>
                  </a:txBody>
                  <a:tcPr marL="57467" marR="57467" marT="28734" marB="28734"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1355373278"/>
                  </a:ext>
                </a:extLst>
              </a:tr>
              <a:tr h="241365">
                <a:tc>
                  <a:txBody>
                    <a:bodyPr/>
                    <a:lstStyle/>
                    <a:p>
                      <a:pPr algn="ctr" fontAlgn="t"/>
                      <a:r>
                        <a:rPr lang="ro-RO" sz="1100">
                          <a:solidFill>
                            <a:srgbClr val="414141"/>
                          </a:solidFill>
                          <a:effectLst/>
                        </a:rPr>
                        <a:t>Html.ActionLink()</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algn="ctr" fontAlgn="t"/>
                      <a:r>
                        <a:rPr lang="ro-RO" sz="1100">
                          <a:solidFill>
                            <a:srgbClr val="414141"/>
                          </a:solidFill>
                          <a:effectLst/>
                        </a:rPr>
                        <a:t>NA</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algn="ctr" fontAlgn="t"/>
                      <a:r>
                        <a:rPr lang="ro-RO" sz="1100">
                          <a:solidFill>
                            <a:srgbClr val="414141"/>
                          </a:solidFill>
                          <a:effectLst/>
                        </a:rPr>
                        <a:t>&lt;a&gt;&lt;/a&gt;</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120965034"/>
                  </a:ext>
                </a:extLst>
              </a:tr>
              <a:tr h="241365">
                <a:tc>
                  <a:txBody>
                    <a:bodyPr/>
                    <a:lstStyle/>
                    <a:p>
                      <a:pPr algn="ctr" fontAlgn="t"/>
                      <a:r>
                        <a:rPr lang="ro-RO" sz="1100" dirty="0" err="1">
                          <a:solidFill>
                            <a:srgbClr val="414141"/>
                          </a:solidFill>
                          <a:effectLst/>
                        </a:rPr>
                        <a:t>Html.TextBox</a:t>
                      </a:r>
                      <a:r>
                        <a:rPr lang="ro-RO" sz="1100" dirty="0">
                          <a:solidFill>
                            <a:srgbClr val="414141"/>
                          </a:solidFill>
                          <a:effectLst/>
                        </a:rPr>
                        <a:t>()</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algn="ctr" fontAlgn="t"/>
                      <a:r>
                        <a:rPr lang="ro-RO" sz="1100">
                          <a:solidFill>
                            <a:srgbClr val="414141"/>
                          </a:solidFill>
                          <a:effectLst/>
                        </a:rPr>
                        <a:t>Html.TextBoxFor()</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algn="ctr" fontAlgn="t"/>
                      <a:r>
                        <a:rPr lang="ro-RO" sz="1100">
                          <a:solidFill>
                            <a:srgbClr val="414141"/>
                          </a:solidFill>
                          <a:effectLst/>
                        </a:rPr>
                        <a:t>&lt;input type="textbox"&gt;</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626944931"/>
                  </a:ext>
                </a:extLst>
              </a:tr>
              <a:tr h="241365">
                <a:tc>
                  <a:txBody>
                    <a:bodyPr/>
                    <a:lstStyle/>
                    <a:p>
                      <a:pPr algn="ctr" fontAlgn="t"/>
                      <a:r>
                        <a:rPr lang="ro-RO" sz="1100">
                          <a:solidFill>
                            <a:srgbClr val="414141"/>
                          </a:solidFill>
                          <a:effectLst/>
                        </a:rPr>
                        <a:t>Html.TextArea()</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algn="ctr" fontAlgn="t"/>
                      <a:r>
                        <a:rPr lang="ro-RO" sz="1100">
                          <a:solidFill>
                            <a:srgbClr val="414141"/>
                          </a:solidFill>
                          <a:effectLst/>
                        </a:rPr>
                        <a:t>Html.TextAreaFor()</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algn="ctr" fontAlgn="t"/>
                      <a:r>
                        <a:rPr lang="ro-RO" sz="1100">
                          <a:solidFill>
                            <a:srgbClr val="414141"/>
                          </a:solidFill>
                          <a:effectLst/>
                        </a:rPr>
                        <a:t>&lt;input type="textarea"&gt;</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312185132"/>
                  </a:ext>
                </a:extLst>
              </a:tr>
              <a:tr h="241365">
                <a:tc>
                  <a:txBody>
                    <a:bodyPr/>
                    <a:lstStyle/>
                    <a:p>
                      <a:pPr algn="ctr" fontAlgn="t"/>
                      <a:r>
                        <a:rPr lang="ro-RO" sz="1100">
                          <a:solidFill>
                            <a:srgbClr val="414141"/>
                          </a:solidFill>
                          <a:effectLst/>
                        </a:rPr>
                        <a:t>Html.CheckBox()</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algn="ctr" fontAlgn="t"/>
                      <a:r>
                        <a:rPr lang="ro-RO" sz="1100">
                          <a:solidFill>
                            <a:srgbClr val="414141"/>
                          </a:solidFill>
                          <a:effectLst/>
                        </a:rPr>
                        <a:t>Html.CheckBoxFor()</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algn="ctr" fontAlgn="t"/>
                      <a:r>
                        <a:rPr lang="ro-RO" sz="1100">
                          <a:solidFill>
                            <a:srgbClr val="414141"/>
                          </a:solidFill>
                          <a:effectLst/>
                        </a:rPr>
                        <a:t>&lt;input type="checkbox"&gt;</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72849748"/>
                  </a:ext>
                </a:extLst>
              </a:tr>
              <a:tr h="241365">
                <a:tc>
                  <a:txBody>
                    <a:bodyPr/>
                    <a:lstStyle/>
                    <a:p>
                      <a:pPr algn="ctr" fontAlgn="t"/>
                      <a:r>
                        <a:rPr lang="ro-RO" sz="1100">
                          <a:solidFill>
                            <a:srgbClr val="414141"/>
                          </a:solidFill>
                          <a:effectLst/>
                        </a:rPr>
                        <a:t>Html.RadioButton()</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algn="ctr" fontAlgn="t"/>
                      <a:r>
                        <a:rPr lang="ro-RO" sz="1100">
                          <a:solidFill>
                            <a:srgbClr val="414141"/>
                          </a:solidFill>
                          <a:effectLst/>
                        </a:rPr>
                        <a:t>Html.RadioButtonFor()</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algn="ctr" fontAlgn="t"/>
                      <a:r>
                        <a:rPr lang="ro-RO" sz="1100">
                          <a:solidFill>
                            <a:srgbClr val="414141"/>
                          </a:solidFill>
                          <a:effectLst/>
                        </a:rPr>
                        <a:t>&lt;input type="radio"&gt;</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33872387"/>
                  </a:ext>
                </a:extLst>
              </a:tr>
              <a:tr h="603413">
                <a:tc>
                  <a:txBody>
                    <a:bodyPr/>
                    <a:lstStyle/>
                    <a:p>
                      <a:pPr algn="ctr" fontAlgn="t"/>
                      <a:r>
                        <a:rPr lang="ro-RO" sz="1100">
                          <a:solidFill>
                            <a:srgbClr val="414141"/>
                          </a:solidFill>
                          <a:effectLst/>
                        </a:rPr>
                        <a:t>Html.DropDownList()</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algn="ctr" fontAlgn="t"/>
                      <a:r>
                        <a:rPr lang="ro-RO" sz="1100">
                          <a:solidFill>
                            <a:srgbClr val="414141"/>
                          </a:solidFill>
                          <a:effectLst/>
                        </a:rPr>
                        <a:t>Html.DropDownListFor()</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algn="ctr" fontAlgn="t"/>
                      <a:r>
                        <a:rPr lang="ro-RO" sz="1100">
                          <a:solidFill>
                            <a:srgbClr val="414141"/>
                          </a:solidFill>
                          <a:effectLst/>
                        </a:rPr>
                        <a:t>&lt;select&gt;</a:t>
                      </a:r>
                      <a:br>
                        <a:rPr lang="ro-RO" sz="1100">
                          <a:solidFill>
                            <a:srgbClr val="414141"/>
                          </a:solidFill>
                          <a:effectLst/>
                        </a:rPr>
                      </a:br>
                      <a:r>
                        <a:rPr lang="ro-RO" sz="1100">
                          <a:solidFill>
                            <a:srgbClr val="414141"/>
                          </a:solidFill>
                          <a:effectLst/>
                        </a:rPr>
                        <a:t>&lt;option&gt;</a:t>
                      </a:r>
                      <a:br>
                        <a:rPr lang="ro-RO" sz="1100">
                          <a:solidFill>
                            <a:srgbClr val="414141"/>
                          </a:solidFill>
                          <a:effectLst/>
                        </a:rPr>
                      </a:br>
                      <a:r>
                        <a:rPr lang="ro-RO" sz="1100">
                          <a:solidFill>
                            <a:srgbClr val="414141"/>
                          </a:solidFill>
                          <a:effectLst/>
                        </a:rPr>
                        <a:t>&lt;/select&gt;</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068396560"/>
                  </a:ext>
                </a:extLst>
              </a:tr>
              <a:tr h="241365">
                <a:tc>
                  <a:txBody>
                    <a:bodyPr/>
                    <a:lstStyle/>
                    <a:p>
                      <a:pPr algn="ctr" fontAlgn="t"/>
                      <a:r>
                        <a:rPr lang="ro-RO" sz="1100">
                          <a:solidFill>
                            <a:srgbClr val="414141"/>
                          </a:solidFill>
                          <a:effectLst/>
                        </a:rPr>
                        <a:t>Html.ListBox()</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algn="ctr" fontAlgn="t"/>
                      <a:r>
                        <a:rPr lang="ro-RO" sz="1100">
                          <a:solidFill>
                            <a:srgbClr val="414141"/>
                          </a:solidFill>
                          <a:effectLst/>
                        </a:rPr>
                        <a:t>Html.ListBoxFor()</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algn="ctr" fontAlgn="t"/>
                      <a:r>
                        <a:rPr lang="ro-RO" sz="1100">
                          <a:solidFill>
                            <a:srgbClr val="414141"/>
                          </a:solidFill>
                          <a:effectLst/>
                        </a:rPr>
                        <a:t>multi-select list box: &lt;select&gt;</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163906953"/>
                  </a:ext>
                </a:extLst>
              </a:tr>
              <a:tr h="241365">
                <a:tc>
                  <a:txBody>
                    <a:bodyPr/>
                    <a:lstStyle/>
                    <a:p>
                      <a:pPr algn="ctr" fontAlgn="t"/>
                      <a:r>
                        <a:rPr lang="ro-RO" sz="1100">
                          <a:solidFill>
                            <a:srgbClr val="414141"/>
                          </a:solidFill>
                          <a:effectLst/>
                        </a:rPr>
                        <a:t>Html.Hidden()</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algn="ctr" fontAlgn="t"/>
                      <a:r>
                        <a:rPr lang="ro-RO" sz="1100">
                          <a:solidFill>
                            <a:srgbClr val="414141"/>
                          </a:solidFill>
                          <a:effectLst/>
                        </a:rPr>
                        <a:t>Html.HiddenFor()</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algn="ctr" fontAlgn="t"/>
                      <a:r>
                        <a:rPr lang="ro-RO" sz="1100">
                          <a:solidFill>
                            <a:srgbClr val="414141"/>
                          </a:solidFill>
                          <a:effectLst/>
                        </a:rPr>
                        <a:t>&lt;input type="hidden"&gt;</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971777226"/>
                  </a:ext>
                </a:extLst>
              </a:tr>
              <a:tr h="241365">
                <a:tc>
                  <a:txBody>
                    <a:bodyPr/>
                    <a:lstStyle/>
                    <a:p>
                      <a:pPr algn="ctr" fontAlgn="t"/>
                      <a:r>
                        <a:rPr lang="ro-RO" sz="1100">
                          <a:solidFill>
                            <a:srgbClr val="414141"/>
                          </a:solidFill>
                          <a:effectLst/>
                        </a:rPr>
                        <a:t>Html.Password()</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algn="ctr" fontAlgn="t"/>
                      <a:r>
                        <a:rPr lang="ro-RO" sz="1100">
                          <a:solidFill>
                            <a:srgbClr val="414141"/>
                          </a:solidFill>
                          <a:effectLst/>
                        </a:rPr>
                        <a:t>Html.PasswordFor()</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algn="ctr" fontAlgn="t"/>
                      <a:r>
                        <a:rPr lang="ro-RO" sz="1100">
                          <a:solidFill>
                            <a:srgbClr val="414141"/>
                          </a:solidFill>
                          <a:effectLst/>
                        </a:rPr>
                        <a:t>&lt;input type="password"&gt;</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522388003"/>
                  </a:ext>
                </a:extLst>
              </a:tr>
              <a:tr h="241365">
                <a:tc>
                  <a:txBody>
                    <a:bodyPr/>
                    <a:lstStyle/>
                    <a:p>
                      <a:pPr algn="ctr" fontAlgn="t"/>
                      <a:r>
                        <a:rPr lang="ro-RO" sz="1100">
                          <a:solidFill>
                            <a:srgbClr val="414141"/>
                          </a:solidFill>
                          <a:effectLst/>
                        </a:rPr>
                        <a:t>Html.Display()</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algn="ctr" fontAlgn="t"/>
                      <a:r>
                        <a:rPr lang="ro-RO" sz="1100">
                          <a:solidFill>
                            <a:srgbClr val="414141"/>
                          </a:solidFill>
                          <a:effectLst/>
                        </a:rPr>
                        <a:t>Html.DisplayFor()</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algn="ctr" fontAlgn="t"/>
                      <a:r>
                        <a:rPr lang="ro-RO" sz="1100">
                          <a:solidFill>
                            <a:srgbClr val="414141"/>
                          </a:solidFill>
                          <a:effectLst/>
                        </a:rPr>
                        <a:t>HTML text: ""</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259042714"/>
                  </a:ext>
                </a:extLst>
              </a:tr>
              <a:tr h="241365">
                <a:tc>
                  <a:txBody>
                    <a:bodyPr/>
                    <a:lstStyle/>
                    <a:p>
                      <a:pPr algn="ctr" fontAlgn="t"/>
                      <a:r>
                        <a:rPr lang="ro-RO" sz="1100">
                          <a:solidFill>
                            <a:srgbClr val="414141"/>
                          </a:solidFill>
                          <a:effectLst/>
                        </a:rPr>
                        <a:t>Html.Label()</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algn="ctr" fontAlgn="t"/>
                      <a:r>
                        <a:rPr lang="ro-RO" sz="1100">
                          <a:solidFill>
                            <a:srgbClr val="414141"/>
                          </a:solidFill>
                          <a:effectLst/>
                        </a:rPr>
                        <a:t>Html.LabelFor()</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algn="ctr" fontAlgn="t"/>
                      <a:r>
                        <a:rPr lang="ro-RO" sz="1100">
                          <a:solidFill>
                            <a:srgbClr val="414141"/>
                          </a:solidFill>
                          <a:effectLst/>
                        </a:rPr>
                        <a:t>&lt;label&gt;</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47555086"/>
                  </a:ext>
                </a:extLst>
              </a:tr>
              <a:tr h="965461">
                <a:tc>
                  <a:txBody>
                    <a:bodyPr/>
                    <a:lstStyle/>
                    <a:p>
                      <a:pPr algn="ctr" fontAlgn="t"/>
                      <a:r>
                        <a:rPr lang="ro-RO" sz="1100">
                          <a:solidFill>
                            <a:srgbClr val="414141"/>
                          </a:solidFill>
                          <a:effectLst/>
                        </a:rPr>
                        <a:t>Html.Editor()</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algn="ctr" fontAlgn="t"/>
                      <a:r>
                        <a:rPr lang="ro-RO" sz="1100">
                          <a:solidFill>
                            <a:srgbClr val="414141"/>
                          </a:solidFill>
                          <a:effectLst/>
                        </a:rPr>
                        <a:t>Html.EditorFor()</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algn="ctr" fontAlgn="t"/>
                      <a:r>
                        <a:rPr lang="en-US" sz="1100" dirty="0">
                          <a:solidFill>
                            <a:srgbClr val="414141"/>
                          </a:solidFill>
                          <a:effectLst/>
                        </a:rPr>
                        <a:t>Generates Html controls based on data type of specified model property e.g. textbox for string property, numeric field for int, double or other numeric type.</a:t>
                      </a:r>
                    </a:p>
                  </a:txBody>
                  <a:tcPr marL="57467" marR="57467" marT="28734" marB="2873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27906875"/>
                  </a:ext>
                </a:extLst>
              </a:tr>
            </a:tbl>
          </a:graphicData>
        </a:graphic>
      </p:graphicFrame>
    </p:spTree>
    <p:extLst>
      <p:ext uri="{BB962C8B-B14F-4D97-AF65-F5344CB8AC3E}">
        <p14:creationId xmlns:p14="http://schemas.microsoft.com/office/powerpoint/2010/main" val="2465427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ă">
  <a:themeElements>
    <a:clrScheme name="Integrală">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ă">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ă">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35</TotalTime>
  <Words>1018</Words>
  <Application>Microsoft Office PowerPoint</Application>
  <PresentationFormat>Ecran lat</PresentationFormat>
  <Paragraphs>84</Paragraphs>
  <Slides>20</Slides>
  <Notes>0</Notes>
  <HiddenSlides>0</HiddenSlides>
  <MMClips>0</MMClips>
  <ScaleCrop>false</ScaleCrop>
  <HeadingPairs>
    <vt:vector size="6" baseType="variant">
      <vt:variant>
        <vt:lpstr>Fonturi utilizate</vt:lpstr>
      </vt:variant>
      <vt:variant>
        <vt:i4>6</vt:i4>
      </vt:variant>
      <vt:variant>
        <vt:lpstr>Temă</vt:lpstr>
      </vt:variant>
      <vt:variant>
        <vt:i4>1</vt:i4>
      </vt:variant>
      <vt:variant>
        <vt:lpstr>Titluri diapozitive</vt:lpstr>
      </vt:variant>
      <vt:variant>
        <vt:i4>20</vt:i4>
      </vt:variant>
    </vt:vector>
  </HeadingPairs>
  <TitlesOfParts>
    <vt:vector size="27" baseType="lpstr">
      <vt:lpstr>Arial</vt:lpstr>
      <vt:lpstr>Calibri</vt:lpstr>
      <vt:lpstr>Times New Roman</vt:lpstr>
      <vt:lpstr>Tw Cen MT</vt:lpstr>
      <vt:lpstr>Tw Cen MT Condensed</vt:lpstr>
      <vt:lpstr>Wingdings 3</vt:lpstr>
      <vt:lpstr>Integrală</vt:lpstr>
      <vt:lpstr>Formulare și helper-e HTML.</vt:lpstr>
      <vt:lpstr> </vt:lpstr>
      <vt:lpstr>Să vedem în imaginea următoare un formular fără stiluri:</vt:lpstr>
      <vt:lpstr>  </vt:lpstr>
      <vt:lpstr>Helper-e HTMl</vt:lpstr>
      <vt:lpstr>Definiție</vt:lpstr>
      <vt:lpstr>Următoarea figură arată utilizarea clasei HtmlHelper în vizualizarea ras.</vt:lpstr>
      <vt:lpstr>  </vt:lpstr>
      <vt:lpstr>Următorul tabel listează metodele HtmlHelper și controlul HTML pe care fiecare metodă le redă.</vt:lpstr>
      <vt:lpstr> </vt:lpstr>
      <vt:lpstr>Metode HTMl Helper</vt:lpstr>
      <vt:lpstr>CreaRea unei casete de text în ASP.NET MVC</vt:lpstr>
      <vt:lpstr>Vom folosi următoarea clasă model Student pe parcursul acestui Exemplu.</vt:lpstr>
      <vt:lpstr>Html.TextBoxFor()</vt:lpstr>
      <vt:lpstr>TextBoxFor() Signature</vt:lpstr>
      <vt:lpstr>Următorul exemplu arată cum să redați o casetă de text pentru proprietatea StudentName a modelului Student.</vt:lpstr>
      <vt:lpstr>Următorul exemplu redă o casetă text cu atributul class.</vt:lpstr>
      <vt:lpstr>Html.TextBox()</vt:lpstr>
      <vt:lpstr> Metoda TEXTBOX() este o metodă cu tastare vag deoarece parametrul nume este un șir. Parametrul name poate fi un nume de proprietate al unui obiect model. Leagă proprietatea specificată cu o casetă text. Deci, afișează automat valoarea proprietății modelului într-o casetă de text și invers.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Formulare și helper-e HTML.</dc:title>
  <dc:creator>Пользователь</dc:creator>
  <cp:lastModifiedBy>Пользователь</cp:lastModifiedBy>
  <cp:revision>1</cp:revision>
  <dcterms:created xsi:type="dcterms:W3CDTF">2022-10-28T05:52:08Z</dcterms:created>
  <dcterms:modified xsi:type="dcterms:W3CDTF">2022-10-28T06:27:59Z</dcterms:modified>
</cp:coreProperties>
</file>