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6" r:id="rId2"/>
    <p:sldId id="277" r:id="rId3"/>
    <p:sldId id="282" r:id="rId4"/>
    <p:sldId id="281" r:id="rId5"/>
    <p:sldId id="280" r:id="rId6"/>
    <p:sldId id="278" r:id="rId7"/>
    <p:sldId id="275" r:id="rId8"/>
    <p:sldId id="276" r:id="rId9"/>
    <p:sldId id="283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12,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In-class exercise: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Convert to using a different production function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Hint:</a:t>
                </a:r>
              </a:p>
              <a:p>
                <a:pPr lvl="1"/>
                <a:r>
                  <a:rPr lang="en-US" dirty="0" smtClean="0"/>
                  <a:t>Gompertz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In other words…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Moran-Ricker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lvl="1"/>
                <a:r>
                  <a:rPr lang="en-US" dirty="0" smtClean="0"/>
                  <a:t>Dynamics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Process error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Measurement 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GB" dirty="0" smtClean="0"/>
                  <a:t> is the correlation matrix for an AR1 process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243"/>
              </p:ext>
            </p:extLst>
          </p:nvPr>
        </p:nvGraphicFramePr>
        <p:xfrm>
          <a:off x="2068513" y="3743325"/>
          <a:ext cx="43180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2616120" imgH="1168200" progId="Equation.DSMT4">
                  <p:embed/>
                </p:oleObj>
              </mc:Choice>
              <mc:Fallback>
                <p:oleObj name="Equation" r:id="rId4" imgW="261612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13" y="3743325"/>
                        <a:ext cx="431800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Very similar to standard Gompertz model</a:t>
                </a:r>
              </a:p>
              <a:p>
                <a:pPr lvl="1"/>
                <a:r>
                  <a:rPr lang="en-US" dirty="0" smtClean="0"/>
                  <a:t>Fits to spatially referenced count data</a:t>
                </a:r>
              </a:p>
              <a:p>
                <a:pPr marL="0" indent="0">
                  <a:buNone/>
                </a:pPr>
                <a:r>
                  <a:rPr lang="en-US" dirty="0"/>
                  <a:t>Implications</a:t>
                </a:r>
              </a:p>
              <a:p>
                <a:pPr lvl="1"/>
                <a:r>
                  <a:rPr lang="en-US" dirty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Spatial Gompertz model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Can </a:t>
                </a:r>
                <a:r>
                  <a:rPr lang="en-US" sz="1800" dirty="0" smtClean="0"/>
                  <a:t>use same trick as “Gompertz model version #3”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1800" dirty="0"/>
                  <a:t> is the correlation matrix for 1</a:t>
                </a:r>
                <a:r>
                  <a:rPr lang="en-GB" sz="1800" baseline="30000" dirty="0"/>
                  <a:t>st</a:t>
                </a:r>
                <a:r>
                  <a:rPr lang="en-GB" sz="1800" dirty="0"/>
                  <a:t> order </a:t>
                </a:r>
                <a:r>
                  <a:rPr lang="en-GB" sz="1800" dirty="0" smtClean="0"/>
                  <a:t>autocorrelation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1" dirty="0" smtClean="0"/>
                  <a:t>R </a:t>
                </a:r>
                <a:r>
                  <a:rPr lang="en-GB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  <a:blipFill>
                <a:blip r:embed="rId3"/>
                <a:stretch>
                  <a:fillRect l="-1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Innovations parameterization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State-space </a:t>
                </a:r>
                <a:r>
                  <a:rPr lang="en-US" dirty="0" smtClean="0"/>
                  <a:t>parameterization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… where both use the same measurement model</a:t>
                </a:r>
                <a:endParaRPr lang="en-US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do if you have 1000s of unique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bigger computer</a:t>
            </a:r>
          </a:p>
          <a:p>
            <a:pPr lvl="1"/>
            <a:r>
              <a:rPr lang="en-US" dirty="0" smtClean="0"/>
              <a:t>TMB allows parallelization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Decrease spatial resolution</a:t>
            </a:r>
          </a:p>
          <a:p>
            <a:pPr lvl="1"/>
            <a:r>
              <a:rPr lang="en-US" dirty="0" smtClean="0"/>
              <a:t>Define number of “knots”</a:t>
            </a:r>
          </a:p>
          <a:p>
            <a:pPr lvl="1"/>
            <a:r>
              <a:rPr lang="en-US" dirty="0" smtClean="0"/>
              <a:t>Run k-means algorithm to identify placement of knots</a:t>
            </a:r>
          </a:p>
          <a:p>
            <a:pPr lvl="2"/>
            <a:r>
              <a:rPr lang="en-US" dirty="0" smtClean="0"/>
              <a:t>Minimize distance between locations and nearest knot</a:t>
            </a:r>
          </a:p>
          <a:p>
            <a:pPr lvl="1"/>
            <a:r>
              <a:rPr lang="en-US" dirty="0" smtClean="0"/>
              <a:t>Associate each sample with the nearest knot</a:t>
            </a:r>
          </a:p>
          <a:p>
            <a:pPr lvl="1"/>
            <a:r>
              <a:rPr lang="en-US" dirty="0" smtClean="0"/>
              <a:t>Assumes that density is constant at finer scales than the distance between knots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in batches</a:t>
            </a:r>
          </a:p>
          <a:p>
            <a:pPr lvl="1"/>
            <a:r>
              <a:rPr lang="en-US" dirty="0" smtClean="0"/>
              <a:t>Run model on smaller scales</a:t>
            </a:r>
          </a:p>
          <a:p>
            <a:pPr lvl="1"/>
            <a:r>
              <a:rPr lang="en-US" dirty="0" smtClean="0"/>
              <a:t>Run “meta-analysis” model on results from each small-scale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</TotalTime>
  <Words>166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1_Office Theme</vt:lpstr>
      <vt:lpstr>Equation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78</cp:revision>
  <dcterms:created xsi:type="dcterms:W3CDTF">2015-12-08T21:28:56Z</dcterms:created>
  <dcterms:modified xsi:type="dcterms:W3CDTF">2016-05-12T01:32:56Z</dcterms:modified>
</cp:coreProperties>
</file>