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66" r:id="rId2"/>
    <p:sldId id="290" r:id="rId3"/>
    <p:sldId id="321" r:id="rId4"/>
    <p:sldId id="300" r:id="rId5"/>
    <p:sldId id="303" r:id="rId6"/>
    <p:sldId id="304" r:id="rId7"/>
    <p:sldId id="307" r:id="rId8"/>
    <p:sldId id="318" r:id="rId9"/>
    <p:sldId id="317" r:id="rId10"/>
    <p:sldId id="319" r:id="rId11"/>
    <p:sldId id="310" r:id="rId12"/>
    <p:sldId id="305" r:id="rId13"/>
    <p:sldId id="308" r:id="rId14"/>
    <p:sldId id="309" r:id="rId15"/>
    <p:sldId id="322" r:id="rId16"/>
    <p:sldId id="323" r:id="rId17"/>
    <p:sldId id="306" r:id="rId18"/>
    <p:sldId id="316" r:id="rId19"/>
    <p:sldId id="320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4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1D spatial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James Thorson (Feb. 28, 2010)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5:  Simple spatial models </a:t>
            </a:r>
            <a:r>
              <a:rPr lang="en-US" smtClean="0"/>
              <a:t>for coastlines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March 29,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838200"/>
                <a:ext cx="5051755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Autoregression vs. Random-walk</a:t>
                </a:r>
              </a:p>
              <a:p>
                <a:r>
                  <a:rPr lang="en-US" dirty="0" smtClean="0"/>
                  <a:t>Random-walk is a limit of </a:t>
                </a:r>
                <a:r>
                  <a:rPr lang="en-US" dirty="0" err="1" smtClean="0"/>
                  <a:t>autoregression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 smtClean="0"/>
                  <a:t>   as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838200"/>
                <a:ext cx="5051755" cy="5943600"/>
              </a:xfrm>
              <a:blipFill>
                <a:blip r:embed="rId2"/>
                <a:stretch>
                  <a:fillRect l="-2536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625" y="1371589"/>
            <a:ext cx="3657607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565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Equal distance </a:t>
                </a:r>
                <a:r>
                  <a:rPr lang="en-US" dirty="0" err="1" smtClean="0"/>
                  <a:t>autoregression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𝐱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lvl="1"/>
                <a:r>
                  <a:rPr lang="en-US" dirty="0" smtClean="0"/>
                  <a:t>Then…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where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910064"/>
              </p:ext>
            </p:extLst>
          </p:nvPr>
        </p:nvGraphicFramePr>
        <p:xfrm>
          <a:off x="2106613" y="4044950"/>
          <a:ext cx="4379912" cy="192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Equation" r:id="rId4" imgW="2654280" imgH="1168200" progId="Equation.DSMT4">
                  <p:embed/>
                </p:oleObj>
              </mc:Choice>
              <mc:Fallback>
                <p:oleObj name="Equation" r:id="rId4" imgW="2654280" imgH="11682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06613" y="4044950"/>
                        <a:ext cx="4379912" cy="192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56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Equal distance </a:t>
                </a:r>
                <a:r>
                  <a:rPr lang="en-US" dirty="0" err="1" smtClean="0"/>
                  <a:t>autoregression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𝐱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r>
                        <a:rPr lang="el-GR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400050" lvl="1" indent="0">
                  <a:buNone/>
                </a:pPr>
                <a:r>
                  <a:rPr lang="en-US" dirty="0" smtClean="0"/>
                  <a:t>Which means…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𝛆</m:t>
                              </m:r>
                            </m:e>
                            <m:e>
                              <m:r>
                                <a:rPr lang="el-GR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𝚺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∝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det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𝛆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l-GR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𝛆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400050" lvl="1" indent="0">
                  <a:buNone/>
                </a:pPr>
                <a:r>
                  <a:rPr lang="en-US" dirty="0" smtClean="0"/>
                  <a:t>… let’s define: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400050" lvl="1" indent="0">
                  <a:buNone/>
                </a:pPr>
                <a:r>
                  <a:rPr lang="en-US" dirty="0" smtClean="0"/>
                  <a:t>… then this probability requires calculating </a:t>
                </a:r>
                <a:r>
                  <a:rPr lang="en-US" b="1" dirty="0" smtClean="0"/>
                  <a:t>Q</a:t>
                </a:r>
                <a:r>
                  <a:rPr lang="en-US" dirty="0" smtClean="0"/>
                  <a:t> and </a:t>
                </a:r>
                <a:r>
                  <a:rPr lang="en-US" dirty="0" err="1" smtClean="0"/>
                  <a:t>det</a:t>
                </a:r>
                <a:r>
                  <a:rPr lang="en-US" dirty="0" smtClean="0"/>
                  <a:t>(</a:t>
                </a:r>
                <a:r>
                  <a:rPr lang="en-US" b="1" dirty="0" smtClean="0"/>
                  <a:t>Q</a:t>
                </a:r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405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Equal distance </a:t>
                </a:r>
                <a:r>
                  <a:rPr lang="en-US" dirty="0" err="1" smtClean="0"/>
                  <a:t>autoregression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𝐱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00050" lvl="1" indent="0">
                  <a:buNone/>
                </a:pPr>
                <a:r>
                  <a:rPr lang="en-US" dirty="0" smtClean="0"/>
                  <a:t>Fortunately its easy to calculate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dirty="0" smtClean="0"/>
                  <a:t>:</a:t>
                </a:r>
              </a:p>
              <a:p>
                <a:pPr marL="400050" lvl="1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7130628"/>
              </p:ext>
            </p:extLst>
          </p:nvPr>
        </p:nvGraphicFramePr>
        <p:xfrm>
          <a:off x="2133600" y="3590925"/>
          <a:ext cx="4591050" cy="192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Equation" r:id="rId4" imgW="2781000" imgH="1168200" progId="Equation.DSMT4">
                  <p:embed/>
                </p:oleObj>
              </mc:Choice>
              <mc:Fallback>
                <p:oleObj name="Equation" r:id="rId4" imgW="2781000" imgH="11682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33600" y="3590925"/>
                        <a:ext cx="4591050" cy="192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237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Four ways to code this:</a:t>
                </a:r>
              </a:p>
              <a:p>
                <a:pPr marL="400050" lvl="1" indent="0">
                  <a:buNone/>
                </a:pPr>
                <a:r>
                  <a:rPr lang="en-US" dirty="0" smtClean="0"/>
                  <a:t>1. 	Stochastic process</a:t>
                </a:r>
              </a:p>
              <a:p>
                <a:pPr marL="40005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+1)~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),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i="1" dirty="0"/>
              </a:p>
              <a:p>
                <a:pPr marL="400050" lvl="1" indent="0">
                  <a:buNone/>
                </a:pPr>
                <a:r>
                  <a:rPr lang="en-US" dirty="0" smtClean="0"/>
                  <a:t>2. 	Via precision matrix Q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𝛆</m:t>
                              </m:r>
                            </m:e>
                            <m:e>
                              <m:r>
                                <a:rPr lang="el-GR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𝚺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∝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det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𝐐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𝛆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𝐐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𝛆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400050" lvl="1" indent="0">
                  <a:buNone/>
                </a:pPr>
                <a:r>
                  <a:rPr lang="en-US" dirty="0" smtClean="0"/>
                  <a:t>3.  	Via multivariate normal density function in TMB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00050" lvl="1" indent="0">
                  <a:buNone/>
                </a:pPr>
                <a:r>
                  <a:rPr lang="en-US" dirty="0" smtClean="0"/>
                  <a:t>4. 	Via autoregressive function in TMB</a:t>
                </a:r>
                <a:endParaRPr lang="en-US" dirty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00050" lvl="1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024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Separability</a:t>
                </a:r>
              </a:p>
              <a:p>
                <a:pPr lvl="1"/>
                <a:r>
                  <a:rPr lang="en-US" dirty="0" smtClean="0"/>
                  <a:t>Most important concept for implementing spatio-temporal models!</a:t>
                </a:r>
              </a:p>
              <a:p>
                <a:r>
                  <a:rPr lang="en-US" dirty="0" smtClean="0"/>
                  <a:t>Definition of marginal likelihood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lvl="1"/>
                <a:r>
                  <a:rPr lang="en-US" dirty="0" smtClean="0"/>
                  <a:t>Where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Pr</m:t>
                          </m:r>
                        </m:fName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func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|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dirty="0" smtClean="0"/>
              </a:p>
              <a:p>
                <a:r>
                  <a:rPr lang="en-US" dirty="0" smtClean="0"/>
                  <a:t>Separable – </a:t>
                </a:r>
                <a:r>
                  <a:rPr lang="en-US" i="1" dirty="0" smtClean="0"/>
                  <a:t>Joint integral can be factored into smaller integrals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E.g.: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  <a:ea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lvl="1"/>
                <a:r>
                  <a:rPr lang="en-US" dirty="0" smtClean="0"/>
                  <a:t>Replaces 1 big integral with N small integrals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1641" r="-542" b="-6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4059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Separability</a:t>
                </a:r>
              </a:p>
              <a:p>
                <a:pPr lvl="1"/>
                <a:r>
                  <a:rPr lang="en-US" dirty="0" smtClean="0"/>
                  <a:t>Most important concept for implementing spatio-temporal models!</a:t>
                </a:r>
              </a:p>
              <a:p>
                <a:r>
                  <a:rPr lang="en-US" dirty="0" smtClean="0"/>
                  <a:t>Laplace approximation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)∝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  <a:ea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𝐇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dirty="0" smtClean="0"/>
              </a:p>
              <a:p>
                <a:pPr lvl="1"/>
                <a:r>
                  <a:rPr lang="en-US" dirty="0" smtClean="0"/>
                  <a:t>Where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/>
                        </a:rPr>
                        <m:t>𝐇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GB" dirty="0" smtClean="0"/>
              </a:p>
              <a:p>
                <a:r>
                  <a:rPr lang="en-US" dirty="0" smtClean="0"/>
                  <a:t>Separable – </a:t>
                </a:r>
                <a:r>
                  <a:rPr lang="en-US" i="1" dirty="0" smtClean="0"/>
                  <a:t>Joint Hessian can be factored into a sparse Hessian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E.g.: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 smtClean="0"/>
              </a:p>
              <a:p>
                <a:pPr lvl="1"/>
                <a:r>
                  <a:rPr lang="en-US" dirty="0" smtClean="0"/>
                  <a:t>For many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pairs</a:t>
                </a:r>
                <a:endParaRPr lang="en-GB" dirty="0" smtClean="0"/>
              </a:p>
              <a:p>
                <a:pPr lvl="1"/>
                <a:r>
                  <a:rPr lang="en-US" dirty="0" smtClean="0"/>
                  <a:t>Replaces “dense” determinant with “sparse” determinant calculation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1641" r="-6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269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[Show R and TMB code for 4 ways to code this, specifically looking at sparseness of hessian matrix]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470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Lessons: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Speed</a:t>
            </a:r>
          </a:p>
          <a:p>
            <a:pPr lvl="1" indent="-342900"/>
            <a:r>
              <a:rPr lang="en-US" dirty="0" smtClean="0"/>
              <a:t>Stochastic process (Version #1) is faster</a:t>
            </a:r>
          </a:p>
          <a:p>
            <a:pPr lvl="1" indent="-342900"/>
            <a:r>
              <a:rPr lang="en-US" dirty="0" smtClean="0"/>
              <a:t>Often easiest to program stochastic process as well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Why use other versions?</a:t>
            </a:r>
          </a:p>
          <a:p>
            <a:pPr lvl="1" indent="-342900"/>
            <a:r>
              <a:rPr lang="en-US" dirty="0" smtClean="0"/>
              <a:t>Others are easier to “scale up”</a:t>
            </a:r>
          </a:p>
          <a:p>
            <a:pPr lvl="2" indent="-342900"/>
            <a:r>
              <a:rPr lang="en-US" dirty="0" smtClean="0"/>
              <a:t>Eventually we’ll use SEPERABLE() to admix different processes</a:t>
            </a:r>
          </a:p>
          <a:p>
            <a:pPr lvl="1" indent="-342900"/>
            <a:r>
              <a:rPr lang="en-US" dirty="0" smtClean="0"/>
              <a:t>Others may be faster in other software</a:t>
            </a:r>
          </a:p>
          <a:p>
            <a:pPr lvl="2" indent="-342900"/>
            <a:r>
              <a:rPr lang="en-US" dirty="0" smtClean="0"/>
              <a:t>JAGS doesn’t have speed-ups for interpreting stochastic processes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774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Extensions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Time-series analysis with equal time intervals</a:t>
            </a:r>
          </a:p>
          <a:p>
            <a:pPr lvl="1" indent="-342900"/>
            <a:r>
              <a:rPr lang="en-US" dirty="0" smtClean="0"/>
              <a:t>Obvious link to temporal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1D </a:t>
            </a:r>
            <a:r>
              <a:rPr lang="en-US" dirty="0" err="1" smtClean="0"/>
              <a:t>autoregression</a:t>
            </a:r>
            <a:r>
              <a:rPr lang="en-US" dirty="0" smtClean="0"/>
              <a:t> with unequal intervals</a:t>
            </a:r>
          </a:p>
          <a:p>
            <a:pPr lvl="1" indent="-342900"/>
            <a:r>
              <a:rPr lang="en-US" dirty="0" smtClean="0"/>
              <a:t>Important for coastline with intermittent field sites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1D space and 1D time</a:t>
            </a:r>
          </a:p>
          <a:p>
            <a:pPr lvl="1" indent="-342900"/>
            <a:r>
              <a:rPr lang="en-US" dirty="0" smtClean="0"/>
              <a:t>Simplest </a:t>
            </a:r>
            <a:r>
              <a:rPr lang="en-US" dirty="0" err="1" smtClean="0"/>
              <a:t>spatio</a:t>
            </a:r>
            <a:r>
              <a:rPr lang="en-US" dirty="0" smtClean="0"/>
              <a:t>-temporal model structure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2017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might we care about 1D spatial models?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F4530-C0A9-489F-AD78-78B1E4B1E7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" y="2275026"/>
            <a:ext cx="8991600" cy="450677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Coastlines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Distances towards/away from an experiment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Introduction to other 1D models…</a:t>
            </a:r>
          </a:p>
        </p:txBody>
      </p:sp>
    </p:spTree>
    <p:extLst>
      <p:ext uri="{BB962C8B-B14F-4D97-AF65-F5344CB8AC3E}">
        <p14:creationId xmlns:p14="http://schemas.microsoft.com/office/powerpoint/2010/main" val="248575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Gaussian process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ℰ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𝒞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2132209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39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 smtClean="0"/>
                  <a:t>Gaussian process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ℰ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𝐺𝑃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𝒞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Then</a:t>
                </a:r>
                <a:r>
                  <a:rPr lang="en-US" sz="1800" dirty="0" smtClean="0"/>
                  <a:t>…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l-GR" sz="18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</m:d>
                    </m:oMath>
                  </m:oMathPara>
                </a14:m>
                <a:endParaRPr lang="en-GB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…which means…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𝐩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MVN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0" smtClean="0">
                              <a:latin typeface="Cambria Math" panose="02040503050406030204" pitchFamily="18" charset="0"/>
                            </a:rPr>
                            <m:t>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8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l-GR" sz="18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sz="1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GB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0" t="-6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1" b="65854"/>
          <a:stretch/>
        </p:blipFill>
        <p:spPr>
          <a:xfrm>
            <a:off x="409651" y="3241999"/>
            <a:ext cx="8658149" cy="32131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3739" y="6455162"/>
            <a:ext cx="8424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Spawning biomass relative to unfished equilibrium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-144348" y="3572668"/>
            <a:ext cx="553998" cy="288249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/>
              <a:t>Surplus production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71302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1" y="838200"/>
                <a:ext cx="6126174" cy="59436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Coastline (sites are blue circles)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Imagine that: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b="0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 smtClean="0"/>
                  <a:t>is a count sample at site </a:t>
                </a:r>
                <a:r>
                  <a:rPr lang="en-US" i="1" dirty="0" smtClean="0"/>
                  <a:t>s</a:t>
                </a:r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 smtClean="0"/>
                  <a:t> is the observation distribution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/>
                  <a:t>is the expected value</a:t>
                </a:r>
              </a:p>
              <a:p>
                <a:pPr lvl="1"/>
                <a:r>
                  <a:rPr lang="en-US" dirty="0"/>
                  <a:t>You have three density samples per site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Strategies:</a:t>
                </a:r>
              </a:p>
              <a:p>
                <a:pPr marL="514350" indent="-514350">
                  <a:buAutoNum type="arabicPeriod"/>
                </a:pPr>
                <a:r>
                  <a:rPr lang="en-US" dirty="0" smtClean="0"/>
                  <a:t>Blocking (fixed or random)</a:t>
                </a:r>
              </a:p>
              <a:p>
                <a:pPr marL="514350" indent="-514350">
                  <a:buAutoNum type="arabicPeriod"/>
                </a:pPr>
                <a:r>
                  <a:rPr lang="en-US" dirty="0" smtClean="0"/>
                  <a:t>Equal-distance </a:t>
                </a:r>
                <a:r>
                  <a:rPr lang="en-US" dirty="0" err="1" smtClean="0"/>
                  <a:t>autoregression</a:t>
                </a:r>
                <a:endParaRPr lang="en-US" dirty="0" smtClean="0"/>
              </a:p>
              <a:p>
                <a:pPr marL="514350" indent="-514350">
                  <a:buAutoNum type="arabicPeriod"/>
                </a:pPr>
                <a:r>
                  <a:rPr lang="en-US" dirty="0" smtClean="0"/>
                  <a:t>Unequal-distance </a:t>
                </a:r>
                <a:r>
                  <a:rPr lang="en-US" dirty="0" err="1" smtClean="0"/>
                  <a:t>autoregression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1" y="838200"/>
                <a:ext cx="6126174" cy="5943600"/>
              </a:xfrm>
              <a:blipFill>
                <a:blip r:embed="rId2"/>
                <a:stretch>
                  <a:fillRect l="-1892" t="-21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1766924" y="1452372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2781145" y="1572763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000194" y="1605684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928970" y="2556661"/>
            <a:ext cx="19141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6333742" y="2932174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7073188" y="3093109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7834274" y="3227221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8652661" y="4180636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 18"/>
          <p:cNvSpPr/>
          <p:nvPr/>
        </p:nvSpPr>
        <p:spPr>
          <a:xfrm>
            <a:off x="1806854" y="1367942"/>
            <a:ext cx="7095744" cy="2918765"/>
          </a:xfrm>
          <a:custGeom>
            <a:avLst/>
            <a:gdLst>
              <a:gd name="connsiteX0" fmla="*/ 0 w 7095744"/>
              <a:gd name="connsiteY0" fmla="*/ 58522 h 2918765"/>
              <a:gd name="connsiteX1" fmla="*/ 1031443 w 7095744"/>
              <a:gd name="connsiteY1" fmla="*/ 175565 h 2918765"/>
              <a:gd name="connsiteX2" fmla="*/ 2311603 w 7095744"/>
              <a:gd name="connsiteY2" fmla="*/ 219456 h 2918765"/>
              <a:gd name="connsiteX3" fmla="*/ 4264762 w 7095744"/>
              <a:gd name="connsiteY3" fmla="*/ 1185063 h 2918765"/>
              <a:gd name="connsiteX4" fmla="*/ 4659783 w 7095744"/>
              <a:gd name="connsiteY4" fmla="*/ 1550823 h 2918765"/>
              <a:gd name="connsiteX5" fmla="*/ 5398618 w 7095744"/>
              <a:gd name="connsiteY5" fmla="*/ 1741018 h 2918765"/>
              <a:gd name="connsiteX6" fmla="*/ 6195975 w 7095744"/>
              <a:gd name="connsiteY6" fmla="*/ 1836116 h 2918765"/>
              <a:gd name="connsiteX7" fmla="*/ 7095744 w 7095744"/>
              <a:gd name="connsiteY7" fmla="*/ 2918765 h 2918765"/>
              <a:gd name="connsiteX8" fmla="*/ 7081114 w 7095744"/>
              <a:gd name="connsiteY8" fmla="*/ 29261 h 2918765"/>
              <a:gd name="connsiteX9" fmla="*/ 0 w 7095744"/>
              <a:gd name="connsiteY9" fmla="*/ 0 h 2918765"/>
              <a:gd name="connsiteX10" fmla="*/ 0 w 7095744"/>
              <a:gd name="connsiteY10" fmla="*/ 58522 h 291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095744" h="2918765">
                <a:moveTo>
                  <a:pt x="0" y="58522"/>
                </a:moveTo>
                <a:lnTo>
                  <a:pt x="1031443" y="175565"/>
                </a:lnTo>
                <a:lnTo>
                  <a:pt x="2311603" y="219456"/>
                </a:lnTo>
                <a:lnTo>
                  <a:pt x="4264762" y="1185063"/>
                </a:lnTo>
                <a:lnTo>
                  <a:pt x="4659783" y="1550823"/>
                </a:lnTo>
                <a:lnTo>
                  <a:pt x="5398618" y="1741018"/>
                </a:lnTo>
                <a:lnTo>
                  <a:pt x="6195975" y="1836116"/>
                </a:lnTo>
                <a:lnTo>
                  <a:pt x="7095744" y="2918765"/>
                </a:lnTo>
                <a:cubicBezTo>
                  <a:pt x="7090867" y="1955597"/>
                  <a:pt x="7085991" y="992429"/>
                  <a:pt x="7081114" y="29261"/>
                </a:cubicBezTo>
                <a:lnTo>
                  <a:pt x="0" y="0"/>
                </a:lnTo>
                <a:lnTo>
                  <a:pt x="0" y="58522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36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Blocking (random):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𝐱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dirty="0" smtClean="0"/>
                  <a:t> is the random variance</a:t>
                </a:r>
              </a:p>
              <a:p>
                <a:pPr lvl="1"/>
                <a:r>
                  <a:rPr lang="en-US" dirty="0" smtClean="0"/>
                  <a:t>Review </a:t>
                </a:r>
                <a:r>
                  <a:rPr lang="en-US" dirty="0"/>
                  <a:t>properties: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1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b="1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Co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368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97434" y="4381806"/>
            <a:ext cx="8222284" cy="130942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Equal distance </a:t>
                </a:r>
                <a:r>
                  <a:rPr lang="en-US" dirty="0" err="1" smtClean="0"/>
                  <a:t>autoregression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𝐱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lvl="1"/>
                <a:r>
                  <a:rPr lang="en-US" dirty="0" smtClean="0"/>
                  <a:t>Let’s assume first-order </a:t>
                </a:r>
                <a:r>
                  <a:rPr lang="en-US" dirty="0" err="1" smtClean="0"/>
                  <a:t>autoregression</a:t>
                </a:r>
                <a:r>
                  <a:rPr lang="en-US" dirty="0" smtClean="0"/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)~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Normal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We therefore replace distance by ordering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 flipV="1">
            <a:off x="453542" y="5691226"/>
            <a:ext cx="8236915" cy="146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53542" y="5599786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8595359" y="5585155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005412" y="5599786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6202061" y="5599786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1605661" y="5592470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2665185" y="5585155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3877325" y="5585154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7398710" y="5599786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01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Equal distance </a:t>
                </a:r>
                <a:r>
                  <a:rPr lang="en-US" dirty="0" err="1" smtClean="0"/>
                  <a:t>autoregression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𝐱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lvl="1"/>
                <a:r>
                  <a:rPr lang="en-US" dirty="0" smtClean="0"/>
                  <a:t>Let’s assume first-order </a:t>
                </a:r>
                <a:r>
                  <a:rPr lang="en-US" dirty="0" err="1" smtClean="0"/>
                  <a:t>autoregression</a:t>
                </a:r>
                <a:r>
                  <a:rPr lang="en-US" dirty="0" smtClean="0"/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+1)~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Normal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" t="18500" r="1" b="4901"/>
          <a:stretch/>
        </p:blipFill>
        <p:spPr>
          <a:xfrm>
            <a:off x="2355495" y="3468054"/>
            <a:ext cx="4184293" cy="321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7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Equal distance </a:t>
                </a:r>
                <a:r>
                  <a:rPr lang="en-US" dirty="0" err="1" smtClean="0"/>
                  <a:t>autoregression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𝐱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lvl="1"/>
                <a:r>
                  <a:rPr lang="en-US" dirty="0" smtClean="0"/>
                  <a:t>Let’s assume first-order </a:t>
                </a:r>
                <a:r>
                  <a:rPr lang="en-US" dirty="0" err="1" smtClean="0"/>
                  <a:t>autoregression</a:t>
                </a:r>
                <a:r>
                  <a:rPr lang="en-US" dirty="0" smtClean="0"/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+1)~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Normal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Review properties: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1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orr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b="1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Corr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US" b="1" dirty="0" smtClean="0"/>
              </a:p>
              <a:p>
                <a:pPr marL="914400" lvl="2" indent="0">
                  <a:buNone/>
                </a:pPr>
                <a:r>
                  <a:rPr lang="en-US" dirty="0" smtClean="0"/>
                  <a:t>… Therefore…</a:t>
                </a: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Co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21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827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1196</TotalTime>
  <Words>305</Words>
  <Application>Microsoft Office PowerPoint</Application>
  <PresentationFormat>On-screen Show (4:3)</PresentationFormat>
  <Paragraphs>141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 Math</vt:lpstr>
      <vt:lpstr>1_Office Theme</vt:lpstr>
      <vt:lpstr>Equation</vt:lpstr>
      <vt:lpstr>Lecture 5:  Simple spatial models for coastlines</vt:lpstr>
      <vt:lpstr>Why might we care about 1D spatial models?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Thorson, James</cp:lastModifiedBy>
  <cp:revision>57</cp:revision>
  <dcterms:created xsi:type="dcterms:W3CDTF">2015-12-08T21:28:56Z</dcterms:created>
  <dcterms:modified xsi:type="dcterms:W3CDTF">2016-06-17T17:18:41Z</dcterms:modified>
</cp:coreProperties>
</file>