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66" r:id="rId2"/>
    <p:sldId id="301" r:id="rId3"/>
    <p:sldId id="302" r:id="rId4"/>
    <p:sldId id="321" r:id="rId5"/>
    <p:sldId id="324" r:id="rId6"/>
    <p:sldId id="325" r:id="rId7"/>
    <p:sldId id="328" r:id="rId8"/>
    <p:sldId id="334" r:id="rId9"/>
    <p:sldId id="337" r:id="rId10"/>
    <p:sldId id="329" r:id="rId11"/>
    <p:sldId id="330" r:id="rId12"/>
    <p:sldId id="331" r:id="rId13"/>
    <p:sldId id="335" r:id="rId14"/>
    <p:sldId id="336" r:id="rId15"/>
    <p:sldId id="332" r:id="rId16"/>
    <p:sldId id="338" r:id="rId17"/>
    <p:sldId id="326" r:id="rId18"/>
    <p:sldId id="327" r:id="rId19"/>
    <p:sldId id="33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3: 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April 5,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Loess smoother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209791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4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Loess smoother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1867614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9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Loess smoother</a:t>
            </a:r>
          </a:p>
          <a:p>
            <a:pPr marL="0" indent="0">
              <a:buNone/>
            </a:pPr>
            <a:r>
              <a:rPr lang="en-US" i="1" dirty="0" smtClean="0"/>
              <a:t>Problems</a:t>
            </a:r>
          </a:p>
          <a:p>
            <a:r>
              <a:rPr lang="en-US" dirty="0" smtClean="0"/>
              <a:t>No model to specify</a:t>
            </a:r>
          </a:p>
          <a:p>
            <a:pPr lvl="1"/>
            <a:r>
              <a:rPr lang="en-US" dirty="0" smtClean="0"/>
              <a:t>No interpretation of parameters as data-generating process</a:t>
            </a:r>
          </a:p>
          <a:p>
            <a:r>
              <a:rPr lang="en-US" dirty="0" smtClean="0"/>
              <a:t>Confidence intervals don’t include the true values</a:t>
            </a:r>
          </a:p>
          <a:p>
            <a:r>
              <a:rPr lang="en-US" dirty="0" smtClean="0"/>
              <a:t>Seems to “</a:t>
            </a:r>
            <a:r>
              <a:rPr lang="en-US" dirty="0" err="1" smtClean="0"/>
              <a:t>oversmooth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i.e., strings of years are over/under-estimated</a:t>
            </a:r>
          </a:p>
        </p:txBody>
      </p:sp>
    </p:spTree>
    <p:extLst>
      <p:ext uri="{BB962C8B-B14F-4D97-AF65-F5344CB8AC3E}">
        <p14:creationId xmlns:p14="http://schemas.microsoft.com/office/powerpoint/2010/main" val="280550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Generalized additive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040143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9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Generalized additive model</a:t>
            </a:r>
          </a:p>
          <a:p>
            <a:pPr marL="0" indent="0">
              <a:buNone/>
            </a:pPr>
            <a:r>
              <a:rPr lang="en-US" i="1" dirty="0" smtClean="0"/>
              <a:t>Problems</a:t>
            </a:r>
          </a:p>
          <a:p>
            <a:r>
              <a:rPr lang="en-US" dirty="0" smtClean="0"/>
              <a:t>Confidence intervals don’t include the true values</a:t>
            </a:r>
          </a:p>
          <a:p>
            <a:r>
              <a:rPr lang="en-US" dirty="0" smtClean="0"/>
              <a:t>Misses some fine-scale variation</a:t>
            </a:r>
          </a:p>
        </p:txBody>
      </p:sp>
    </p:spTree>
    <p:extLst>
      <p:ext uri="{BB962C8B-B14F-4D97-AF65-F5344CB8AC3E}">
        <p14:creationId xmlns:p14="http://schemas.microsoft.com/office/powerpoint/2010/main" val="192839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Kalman filter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Steps:</a:t>
                </a:r>
              </a:p>
              <a:p>
                <a:r>
                  <a:rPr lang="en-US" b="0" dirty="0" smtClean="0">
                    <a:ea typeface="Cambria Math" panose="02040503050406030204" pitchFamily="18" charset="0"/>
                  </a:rPr>
                  <a:t>Code up data-generating process</a:t>
                </a: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Treat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as random effect</a:t>
                </a: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Estimate parameters using maximum likelihood</a:t>
                </a:r>
              </a:p>
              <a:p>
                <a:pPr marL="0" indent="0">
                  <a:buNone/>
                </a:pPr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86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Kalman filter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argma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𝐲</m:t>
                                      </m:r>
                                    </m:e>
                                    <m:e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𝐱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we can split this into smaller integrals … </a:t>
                </a: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func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⁡(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68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Kalman</a:t>
            </a:r>
            <a:r>
              <a:rPr lang="en-US" b="1" dirty="0" smtClean="0"/>
              <a:t> 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066021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8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Kalman</a:t>
            </a:r>
            <a:r>
              <a:rPr lang="en-US" b="1" dirty="0" smtClean="0"/>
              <a:t> filter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040142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Kalman</a:t>
            </a:r>
            <a:r>
              <a:rPr lang="en-US" b="1" smtClean="0"/>
              <a:t> filter</a:t>
            </a:r>
            <a:endParaRPr lang="en-US" b="1" dirty="0" smtClean="0"/>
          </a:p>
          <a:p>
            <a:pPr marL="0" indent="0">
              <a:buNone/>
            </a:pPr>
            <a:r>
              <a:rPr lang="en-US" i="1" dirty="0" smtClean="0"/>
              <a:t>Improvements</a:t>
            </a:r>
          </a:p>
          <a:p>
            <a:r>
              <a:rPr lang="en-US" dirty="0" smtClean="0"/>
              <a:t>Specifies an explicit model</a:t>
            </a:r>
          </a:p>
          <a:p>
            <a:r>
              <a:rPr lang="en-US" dirty="0" smtClean="0"/>
              <a:t>Confidence intervals include the true values</a:t>
            </a:r>
          </a:p>
          <a:p>
            <a:r>
              <a:rPr lang="en-US" dirty="0" smtClean="0"/>
              <a:t>Seems to behave intuitively</a:t>
            </a:r>
          </a:p>
          <a:p>
            <a:pPr lvl="1"/>
            <a:r>
              <a:rPr lang="en-US" dirty="0" smtClean="0"/>
              <a:t>Predictions are shrunk towards data, and neighboring predictions</a:t>
            </a:r>
          </a:p>
        </p:txBody>
      </p:sp>
    </p:spTree>
    <p:extLst>
      <p:ext uri="{BB962C8B-B14F-4D97-AF65-F5344CB8AC3E}">
        <p14:creationId xmlns:p14="http://schemas.microsoft.com/office/powerpoint/2010/main" val="49866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Problem:</a:t>
            </a:r>
          </a:p>
          <a:p>
            <a:pPr marL="0" indent="0" algn="ctr">
              <a:buNone/>
            </a:pPr>
            <a:r>
              <a:rPr lang="en-US" dirty="0" smtClean="0"/>
              <a:t>We often can’t write the probability of data given parameters</a:t>
            </a:r>
          </a:p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Tag-recapture</a:t>
            </a:r>
          </a:p>
          <a:p>
            <a:pPr lvl="2" indent="-342900"/>
            <a:r>
              <a:rPr lang="en-US" dirty="0" smtClean="0"/>
              <a:t>What’s the probability of tagging an animal in 2008, seeing it again in 2010 and 2011, and then never seeing it again?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Time-series</a:t>
            </a:r>
          </a:p>
          <a:p>
            <a:pPr lvl="2" indent="-342900"/>
            <a:r>
              <a:rPr lang="en-US" dirty="0" smtClean="0"/>
              <a:t>What’s the probability distribution for escapement of chinook salmon in the snake river in 2011, given that you’ve sampled escapement from 1980-2010?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Occupancy </a:t>
            </a:r>
          </a:p>
          <a:p>
            <a:pPr lvl="2" indent="-342900"/>
            <a:r>
              <a:rPr lang="en-US" dirty="0" smtClean="0"/>
              <a:t>Three volunteers look for an endangered butterfly at a site, and only two find it.  These volunteers sample at a new site, and none see the butterfly.  What is the probability that is present but wasn’t detected?</a:t>
            </a:r>
          </a:p>
          <a:p>
            <a:pPr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9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Solution:</a:t>
                </a:r>
              </a:p>
              <a:p>
                <a:r>
                  <a:rPr lang="en-US" dirty="0"/>
                  <a:t>Introduce “latent” variables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⁡(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:r>
                  <a:rPr lang="el-GR" dirty="0"/>
                  <a:t>ε</a:t>
                </a:r>
                <a:r>
                  <a:rPr lang="en-US" dirty="0"/>
                  <a:t> is a unobserved random variable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is a “prior” or “hyper-distribution” for latent </a:t>
                </a:r>
                <a:r>
                  <a:rPr lang="en-US" dirty="0" smtClean="0"/>
                  <a:t>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dirty="0" smtClean="0"/>
                  <a:t> is sometimes called “augmented data”</a:t>
                </a:r>
              </a:p>
              <a:p>
                <a:pPr lvl="2"/>
                <a:r>
                  <a:rPr lang="en-US" dirty="0" smtClean="0"/>
                  <a:t>Left side of the joint-likelihood</a:t>
                </a:r>
                <a:endParaRPr lang="en-US" dirty="0"/>
              </a:p>
              <a:p>
                <a:r>
                  <a:rPr lang="en-US" dirty="0"/>
                  <a:t>Calculate the marginal likelihood of parameters when integrating across random effects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i="1" dirty="0" smtClean="0"/>
                  <a:t>Marginalize – take a weighted average of likelihoods, where weights are given according to the probability of random effects,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2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53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Definitions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8600" y="1600200"/>
          <a:ext cx="86106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Term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Definition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Random effect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Coefficient that is “exchangeable”</a:t>
                      </a:r>
                      <a:r>
                        <a:rPr lang="en-US" sz="2000" baseline="0" dirty="0" smtClean="0"/>
                        <a:t> with one or more other coefficients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Hyperdistribution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Distribution for “exchangeable” random effects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Exchangeable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 information is available to distinguish</a:t>
                      </a:r>
                      <a:r>
                        <a:rPr lang="en-US" sz="2000" baseline="0" dirty="0" smtClean="0"/>
                        <a:t> between residual variability in random effects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Fixed effect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Coefficient</a:t>
                      </a:r>
                      <a:r>
                        <a:rPr lang="en-US" sz="2000" baseline="0" dirty="0" smtClean="0"/>
                        <a:t> that is not exchangeable with others, and which hence is estimated without a </a:t>
                      </a:r>
                      <a:r>
                        <a:rPr lang="en-US" sz="2000" baseline="0" dirty="0" err="1" smtClean="0"/>
                        <a:t>hyperdistribution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Mixed-effect model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Model</a:t>
                      </a:r>
                      <a:r>
                        <a:rPr lang="en-US" sz="2000" baseline="0" dirty="0" smtClean="0"/>
                        <a:t> with both fixed and random effects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30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Directed random walk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Time-series follows a random-walk with a trend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35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Data set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083274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Approaches</a:t>
            </a:r>
            <a:br>
              <a:rPr lang="en-US" b="1" dirty="0" smtClean="0"/>
            </a:b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Linear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Loess smoother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Generalized additive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Kalman</a:t>
            </a:r>
            <a:r>
              <a:rPr lang="en-US" b="1" dirty="0" smtClean="0"/>
              <a:t> filter</a:t>
            </a:r>
          </a:p>
        </p:txBody>
      </p:sp>
    </p:spTree>
    <p:extLst>
      <p:ext uri="{BB962C8B-B14F-4D97-AF65-F5344CB8AC3E}">
        <p14:creationId xmlns:p14="http://schemas.microsoft.com/office/powerpoint/2010/main" val="245059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Linear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109154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8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Linear model</a:t>
            </a:r>
          </a:p>
          <a:p>
            <a:pPr marL="0" indent="0">
              <a:buNone/>
            </a:pPr>
            <a:r>
              <a:rPr lang="en-US" i="1" dirty="0" smtClean="0"/>
              <a:t>Problems</a:t>
            </a:r>
          </a:p>
          <a:p>
            <a:r>
              <a:rPr lang="en-US" dirty="0" smtClean="0"/>
              <a:t>Huge residuals at beginning and ending</a:t>
            </a:r>
          </a:p>
          <a:p>
            <a:r>
              <a:rPr lang="en-US" dirty="0" smtClean="0"/>
              <a:t>Predictive variance is larger at beginning and end of series</a:t>
            </a:r>
          </a:p>
          <a:p>
            <a:r>
              <a:rPr lang="en-US" dirty="0" smtClean="0"/>
              <a:t>Doesn’t contain the true value very often</a:t>
            </a:r>
          </a:p>
          <a:p>
            <a:r>
              <a:rPr lang="en-US" dirty="0" smtClean="0"/>
              <a:t>Not sufficiently flexible</a:t>
            </a:r>
          </a:p>
        </p:txBody>
      </p:sp>
    </p:spTree>
    <p:extLst>
      <p:ext uri="{BB962C8B-B14F-4D97-AF65-F5344CB8AC3E}">
        <p14:creationId xmlns:p14="http://schemas.microsoft.com/office/powerpoint/2010/main" val="365552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1030</TotalTime>
  <Words>324</Words>
  <Application>Microsoft Office PowerPoint</Application>
  <PresentationFormat>On-screen Show (4:3)</PresentationFormat>
  <Paragraphs>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 Math</vt:lpstr>
      <vt:lpstr>1_Office Theme</vt:lpstr>
      <vt:lpstr>Lecture 3:  Kalman filter</vt:lpstr>
      <vt:lpstr>Likelihood statistics</vt:lpstr>
      <vt:lpstr>Likelihood 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62</cp:revision>
  <dcterms:created xsi:type="dcterms:W3CDTF">2015-12-08T21:28:56Z</dcterms:created>
  <dcterms:modified xsi:type="dcterms:W3CDTF">2018-04-09T23:51:04Z</dcterms:modified>
</cp:coreProperties>
</file>