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6" r:id="rId2"/>
    <p:sldId id="268" r:id="rId3"/>
    <p:sldId id="270" r:id="rId4"/>
    <p:sldId id="272" r:id="rId5"/>
    <p:sldId id="271" r:id="rId6"/>
    <p:sldId id="269" r:id="rId7"/>
    <p:sldId id="273" r:id="rId8"/>
    <p:sldId id="277" r:id="rId9"/>
    <p:sldId id="276" r:id="rId10"/>
    <p:sldId id="287" r:id="rId11"/>
    <p:sldId id="278" r:id="rId12"/>
    <p:sldId id="284" r:id="rId13"/>
    <p:sldId id="285" r:id="rId14"/>
    <p:sldId id="289" r:id="rId15"/>
    <p:sldId id="281" r:id="rId16"/>
    <p:sldId id="290" r:id="rId17"/>
    <p:sldId id="280" r:id="rId18"/>
    <p:sldId id="291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7:  </a:t>
            </a:r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8,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Counts:  Zero-adjusted </a:t>
                </a:r>
                <a:r>
                  <a:rPr lang="en-US" dirty="0" smtClean="0"/>
                  <a:t>models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oisson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oisson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probability of </a:t>
                </a:r>
                <a:r>
                  <a:rPr lang="en-US" dirty="0" smtClean="0"/>
                  <a:t>a zero</a:t>
                </a:r>
              </a:p>
              <a:p>
                <a:pPr lvl="1"/>
                <a:r>
                  <a:rPr lang="en-US" dirty="0" smtClean="0"/>
                  <a:t>The second term is designed so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oisson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oisson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9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Biomass:  Tweedie </a:t>
                </a:r>
                <a:r>
                  <a:rPr lang="en-US" dirty="0" smtClean="0"/>
                  <a:t>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𝑇𝑤𝑒𝑒𝑑𝑖𝑒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 smtClean="0"/>
                  <a:t>… arises as a compound distribution, i.e. counts: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and individual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the total sample is a the sum of individual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Biomass: Poisson-link delta-model</a:t>
                </a:r>
              </a:p>
              <a:p>
                <a:pPr lvl="1"/>
                <a:r>
                  <a:rPr lang="en-US" dirty="0" smtClean="0"/>
                  <a:t>Probability of having zero catch is the same as a Poisson or Tweedie distribution: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 smtClean="0"/>
                  <a:t>… </a:t>
                </a:r>
                <a:r>
                  <a:rPr lang="en-US" dirty="0" smtClean="0"/>
                  <a:t>and catches follow a delta-model: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 where expected positive catch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also the same as the Tweedie distribution:</a:t>
                </a:r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… where average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also varies across space and time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14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8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Biomass:  Comparison of Tweedie, delta, and Poisson-link models</a:t>
            </a:r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958870"/>
                  </p:ext>
                </p:extLst>
              </p:nvPr>
            </p:nvGraphicFramePr>
            <p:xfrm>
              <a:off x="224284" y="1862826"/>
              <a:ext cx="8514272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8470">
                      <a:extLst>
                        <a:ext uri="{9D8B030D-6E8A-4147-A177-3AD203B41FA5}">
                          <a16:colId xmlns:a16="http://schemas.microsoft.com/office/drawing/2014/main" val="3492157544"/>
                        </a:ext>
                      </a:extLst>
                    </a:gridCol>
                    <a:gridCol w="1733910">
                      <a:extLst>
                        <a:ext uri="{9D8B030D-6E8A-4147-A177-3AD203B41FA5}">
                          <a16:colId xmlns:a16="http://schemas.microsoft.com/office/drawing/2014/main" val="1462661334"/>
                        </a:ext>
                      </a:extLst>
                    </a:gridCol>
                    <a:gridCol w="1863305">
                      <a:extLst>
                        <a:ext uri="{9D8B030D-6E8A-4147-A177-3AD203B41FA5}">
                          <a16:colId xmlns:a16="http://schemas.microsoft.com/office/drawing/2014/main" val="1235348660"/>
                        </a:ext>
                      </a:extLst>
                    </a:gridCol>
                    <a:gridCol w="3588587">
                      <a:extLst>
                        <a:ext uri="{9D8B030D-6E8A-4147-A177-3AD203B41FA5}">
                          <a16:colId xmlns:a16="http://schemas.microsoft.com/office/drawing/2014/main" val="15206027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r>
                            <a:rPr lang="en-US" baseline="30000" dirty="0" smtClean="0"/>
                            <a:t>st</a:t>
                          </a:r>
                          <a:r>
                            <a:rPr lang="en-US" dirty="0" smtClean="0"/>
                            <a:t> component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nd</a:t>
                          </a:r>
                          <a:r>
                            <a:rPr lang="en-US" dirty="0" smtClean="0"/>
                            <a:t> component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Benefits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7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tabLst>
                              <a:tab pos="1941513" algn="l"/>
                            </a:tabLst>
                          </a:pPr>
                          <a:r>
                            <a:rPr lang="en-US" dirty="0" smtClean="0"/>
                            <a:t>Delta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Encounter probability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positive catch rates 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logit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Familiar in</a:t>
                          </a:r>
                          <a:r>
                            <a:rPr lang="en-US" baseline="0" dirty="0" smtClean="0"/>
                            <a:t> fisheries</a:t>
                          </a:r>
                          <a:endParaRPr lang="en-US" dirty="0" smtClean="0"/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Can implement in</a:t>
                          </a:r>
                          <a:r>
                            <a:rPr lang="en-US" baseline="0" dirty="0" smtClean="0"/>
                            <a:t> canned software as two GLMMs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387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Tweedie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numbers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Average weight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Generative model is clear</a:t>
                          </a:r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Familiar in statistics</a:t>
                          </a:r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Correlation between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GB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 smtClean="0"/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Allows log-link for both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GB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30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Poisson-link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numbers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Average weight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Same variables as Tweedie but</a:t>
                          </a:r>
                          <a:r>
                            <a:rPr lang="en-US" baseline="0" dirty="0" smtClean="0"/>
                            <a:t> much faster</a:t>
                          </a:r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Correlation between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GB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 smtClean="0"/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Allows log-link for both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GB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094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958870"/>
                  </p:ext>
                </p:extLst>
              </p:nvPr>
            </p:nvGraphicFramePr>
            <p:xfrm>
              <a:off x="224284" y="1862826"/>
              <a:ext cx="8514272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8470">
                      <a:extLst>
                        <a:ext uri="{9D8B030D-6E8A-4147-A177-3AD203B41FA5}">
                          <a16:colId xmlns:a16="http://schemas.microsoft.com/office/drawing/2014/main" val="3492157544"/>
                        </a:ext>
                      </a:extLst>
                    </a:gridCol>
                    <a:gridCol w="1733910">
                      <a:extLst>
                        <a:ext uri="{9D8B030D-6E8A-4147-A177-3AD203B41FA5}">
                          <a16:colId xmlns:a16="http://schemas.microsoft.com/office/drawing/2014/main" val="1462661334"/>
                        </a:ext>
                      </a:extLst>
                    </a:gridCol>
                    <a:gridCol w="1863305">
                      <a:extLst>
                        <a:ext uri="{9D8B030D-6E8A-4147-A177-3AD203B41FA5}">
                          <a16:colId xmlns:a16="http://schemas.microsoft.com/office/drawing/2014/main" val="1235348660"/>
                        </a:ext>
                      </a:extLst>
                    </a:gridCol>
                    <a:gridCol w="3588587">
                      <a:extLst>
                        <a:ext uri="{9D8B030D-6E8A-4147-A177-3AD203B41FA5}">
                          <a16:colId xmlns:a16="http://schemas.microsoft.com/office/drawing/2014/main" val="15206027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r>
                            <a:rPr lang="en-US" baseline="30000" dirty="0" smtClean="0"/>
                            <a:t>st</a:t>
                          </a:r>
                          <a:r>
                            <a:rPr lang="en-US" dirty="0" smtClean="0"/>
                            <a:t> component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nd</a:t>
                          </a:r>
                          <a:r>
                            <a:rPr lang="en-US" dirty="0" smtClean="0"/>
                            <a:t> component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Benefits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745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>
                            <a:tabLst>
                              <a:tab pos="1941513" algn="l"/>
                            </a:tabLst>
                          </a:pPr>
                          <a:r>
                            <a:rPr lang="en-US" dirty="0" smtClean="0"/>
                            <a:t>Delta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842" t="-44000" r="-315439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706" t="-44000" r="-19379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Familiar in</a:t>
                          </a:r>
                          <a:r>
                            <a:rPr lang="en-US" baseline="0" dirty="0" smtClean="0"/>
                            <a:t> fisheries</a:t>
                          </a:r>
                          <a:endParaRPr lang="en-US" dirty="0" smtClean="0"/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Can implement in</a:t>
                          </a:r>
                          <a:r>
                            <a:rPr lang="en-US" baseline="0" dirty="0" smtClean="0"/>
                            <a:t> canned software as two GLMMs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38768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Tweedie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842" t="-110204" r="-315439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706" t="-110204" r="-19379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521" t="-110204" r="-679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7300516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Poisson-link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842" t="-211282" r="-315439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706" t="-211282" r="-19379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521" t="-211282" r="-679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0942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416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Linear predictors for survey data:</a:t>
                </a:r>
              </a:p>
              <a:p>
                <a:r>
                  <a:rPr lang="en-US" dirty="0" smtClean="0"/>
                  <a:t>Example: delta-model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inear predictors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18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logit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Predict density at all modeled locations and times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Density for delta or Poisson-link delta models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Drop non-spatial terms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interpreted as things affecting catch rates besides density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Predicting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logit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Predicting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predict density at unmodeled locations? 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Interpolate</a:t>
                </a:r>
              </a:p>
              <a:p>
                <a:pPr lvl="2"/>
                <a:r>
                  <a:rPr lang="en-US" dirty="0" smtClean="0">
                    <a:latin typeface="Cambria Math" panose="02040503050406030204" pitchFamily="18" charset="0"/>
                  </a:rPr>
                  <a:t>“Predictive process models”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0</a:t>
                </a:r>
                <a:r>
                  <a:rPr lang="en-US" baseline="30000" dirty="0" smtClean="0">
                    <a:latin typeface="Cambria Math" panose="02040503050406030204" pitchFamily="18" charset="0"/>
                  </a:rPr>
                  <a:t>th</a:t>
                </a:r>
                <a:r>
                  <a:rPr lang="en-US" dirty="0" smtClean="0">
                    <a:latin typeface="Cambria Math" panose="02040503050406030204" pitchFamily="18" charset="0"/>
                  </a:rPr>
                  <a:t> order interpolation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2"/>
                <a:r>
                  <a:rPr lang="en-US" dirty="0" smtClean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dirty="0" smtClean="0"/>
                  <a:t> </a:t>
                </a:r>
                <a:r>
                  <a:rPr lang="en-GB" dirty="0" smtClean="0"/>
                  <a:t>is the area closest to modelled </a:t>
                </a:r>
                <a:r>
                  <a:rPr lang="en-GB" dirty="0" smtClean="0"/>
                  <a:t>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 smtClean="0"/>
              </a:p>
              <a:p>
                <a:pPr lvl="2"/>
                <a:r>
                  <a:rPr lang="en-US" dirty="0" smtClean="0"/>
                  <a:t>Calculating areas</a:t>
                </a:r>
              </a:p>
              <a:p>
                <a:pPr marL="1771650" lvl="3" indent="-457200">
                  <a:buFont typeface="+mj-lt"/>
                  <a:buAutoNum type="arabicPeriod"/>
                </a:pPr>
                <a:r>
                  <a:rPr lang="en-US" dirty="0" smtClean="0"/>
                  <a:t>Lay grid over domain, and count grid cells closest to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 smtClean="0"/>
              </a:p>
              <a:p>
                <a:pPr marL="1771650" lvl="3" indent="-457200">
                  <a:buFont typeface="+mj-lt"/>
                  <a:buAutoNum type="arabicPeriod"/>
                </a:pPr>
                <a:r>
                  <a:rPr lang="en-US" dirty="0" smtClean="0"/>
                  <a:t>Randomly sample from domain, and count closest </a:t>
                </a:r>
                <a:r>
                  <a:rPr lang="en-US" dirty="0" smtClean="0"/>
                  <a:t>samples</a:t>
                </a:r>
              </a:p>
              <a:p>
                <a:pPr lvl="1"/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order interpolation</a:t>
                </a:r>
              </a:p>
              <a:p>
                <a:pPr lvl="2"/>
                <a:r>
                  <a:rPr lang="en-US" dirty="0" smtClean="0"/>
                  <a:t>Used by INLA when interpolating between vertices of SPDE triangles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5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Derived </a:t>
                </a:r>
                <a:r>
                  <a:rPr lang="en-US" dirty="0" smtClean="0"/>
                  <a:t>quantities (given 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order interpolation)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Total abundance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Center </a:t>
                </a:r>
                <a:r>
                  <a:rPr lang="en-US" dirty="0"/>
                  <a:t>of gravity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Average density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Effective </a:t>
                </a:r>
                <a:r>
                  <a:rPr lang="en-US" dirty="0"/>
                  <a:t>area occupied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5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Derived quantities using SPDE approximation</a:t>
                </a:r>
              </a:p>
              <a:p>
                <a:pPr lvl="1"/>
                <a:r>
                  <a:rPr lang="en-US" dirty="0" smtClean="0"/>
                  <a:t>Estimates two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 smtClean="0"/>
                  <a:t>:  decorrelation distance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:  variability</a:t>
                </a:r>
              </a:p>
              <a:p>
                <a:pPr lvl="1"/>
                <a:r>
                  <a:rPr lang="en-US" dirty="0" smtClean="0"/>
                  <a:t>Geostatistical range</a:t>
                </a:r>
              </a:p>
              <a:p>
                <a:pPr lvl="2"/>
                <a:r>
                  <a:rPr lang="en-US" dirty="0" smtClean="0"/>
                  <a:t>Distance at which correlation is approx. 13%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Marginal standard deviation</a:t>
                </a:r>
              </a:p>
              <a:p>
                <a:pPr lvl="2"/>
                <a:r>
                  <a:rPr lang="en-US" dirty="0" smtClean="0"/>
                  <a:t>Standard deviation of value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if re-simulating the spatial process</a:t>
                </a:r>
              </a:p>
              <a:p>
                <a:pPr lvl="2"/>
                <a:r>
                  <a:rPr lang="en-US" dirty="0" smtClean="0"/>
                  <a:t>Standard deviation of value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given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GB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𝜏𝜅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1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Exercise</a:t>
            </a:r>
          </a:p>
          <a:p>
            <a:pPr algn="ctr"/>
            <a:r>
              <a:rPr lang="en-US" dirty="0" smtClean="0"/>
              <a:t>Divide into groups and </a:t>
            </a:r>
            <a:r>
              <a:rPr lang="en-US" smtClean="0"/>
              <a:t>add </a:t>
            </a:r>
            <a:r>
              <a:rPr lang="en-US" smtClean="0"/>
              <a:t>center-of-gravity</a:t>
            </a:r>
            <a:r>
              <a:rPr lang="en-US" dirty="0" smtClean="0"/>
              <a:t>, average density, and effective area occupied calculations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Multiple ways to include interactions</a:t>
            </a:r>
          </a:p>
          <a:p>
            <a:pPr lvl="1"/>
            <a:r>
              <a:rPr lang="en-US" dirty="0"/>
              <a:t>Arises for whenever there’s multiple </a:t>
            </a:r>
            <a:r>
              <a:rPr lang="en-US" dirty="0" smtClean="0"/>
              <a:t>factors</a:t>
            </a:r>
          </a:p>
          <a:p>
            <a:pPr lvl="1"/>
            <a:r>
              <a:rPr lang="en-US" dirty="0" smtClean="0"/>
              <a:t>Include spatial effect (No / Yes)</a:t>
            </a:r>
          </a:p>
          <a:p>
            <a:pPr lvl="1"/>
            <a:r>
              <a:rPr lang="en-US" dirty="0" smtClean="0"/>
              <a:t>Include temporal effect (No / Independent / Smoothed)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spatio</a:t>
            </a:r>
            <a:r>
              <a:rPr lang="en-US" dirty="0" smtClean="0"/>
              <a:t>-temporal effect (No / Independent / Smoothed)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5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spatial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spatial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208197" r="-208982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208197" r="-102907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208197" r="-1143" b="-3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179048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179048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179048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424638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424638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424638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149492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149492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64935" r="-208982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64935" r="-102907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64935" r="-1143" b="-3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94286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94286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94286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447826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447826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447826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97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Two we will focus on:</a:t>
                </a:r>
              </a:p>
              <a:p>
                <a:pPr lvl="1" indent="-342900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Spatial index standardization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𝑓𝑎𝑐𝑡𝑜𝑟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𝑓𝑎𝑐𝑡𝑜𝑟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 indent="-342900"/>
                <a:endParaRPr lang="en-US" dirty="0" smtClean="0"/>
              </a:p>
              <a:p>
                <a:pPr lvl="1" indent="-342900"/>
                <a:r>
                  <a:rPr lang="en-US" dirty="0" smtClean="0"/>
                  <a:t>Spatial 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 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NegativeBinomial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 [another way to write it]…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GB" dirty="0" smtClean="0"/>
                  <a:t> is an identity matrix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we will focus 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9238" y="5713170"/>
            <a:ext cx="4188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Alaska </a:t>
            </a:r>
            <a:r>
              <a:rPr lang="en-US" sz="2800" b="1" dirty="0" err="1" smtClean="0"/>
              <a:t>pollock</a:t>
            </a:r>
            <a:r>
              <a:rPr lang="en-US" sz="2800" b="1" dirty="0" smtClean="0"/>
              <a:t> in the Eastern Bering Sea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1547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Implications</a:t>
                </a:r>
              </a:p>
              <a:p>
                <a:pPr lvl="1"/>
                <a:r>
                  <a:rPr lang="en-US" dirty="0" smtClean="0"/>
                  <a:t>Expectation: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Covariance</a:t>
                </a:r>
              </a:p>
              <a:p>
                <a:pPr lvl="2"/>
                <a:r>
                  <a:rPr lang="en-US" dirty="0" smtClean="0"/>
                  <a:t>[Show on board if anyone’s interested]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3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Ways to model survey data: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Discrete data</a:t>
            </a:r>
          </a:p>
          <a:p>
            <a:pPr lvl="1"/>
            <a:r>
              <a:rPr lang="en-US" dirty="0" smtClean="0"/>
              <a:t>Counts</a:t>
            </a:r>
          </a:p>
          <a:p>
            <a:pPr lvl="1"/>
            <a:r>
              <a:rPr lang="en-US" dirty="0" smtClean="0"/>
              <a:t>Often contains more zeros than expected (true and false zeros)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Continuous data</a:t>
            </a:r>
          </a:p>
          <a:p>
            <a:pPr lvl="1"/>
            <a:r>
              <a:rPr lang="en-US" dirty="0" smtClean="0"/>
              <a:t>Biomass</a:t>
            </a:r>
          </a:p>
          <a:p>
            <a:pPr lvl="1"/>
            <a:r>
              <a:rPr lang="en-US" dirty="0" smtClean="0"/>
              <a:t>Often </a:t>
            </a:r>
            <a:r>
              <a:rPr lang="en-US" dirty="0" smtClean="0"/>
              <a:t>arises from weighing all encountered </a:t>
            </a:r>
            <a:r>
              <a:rPr lang="en-US" dirty="0" smtClean="0"/>
              <a:t>individuals</a:t>
            </a:r>
          </a:p>
          <a:p>
            <a:pPr lvl="1"/>
            <a:r>
              <a:rPr lang="en-US" dirty="0" smtClean="0"/>
              <a:t>Must model zeros (non-encounter) and positive real biomass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0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Counts:  Zero-inflated </a:t>
                </a:r>
                <a:r>
                  <a:rPr lang="en-US" dirty="0" smtClean="0"/>
                  <a:t>models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)×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oisson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probability of sampling outside occupied habitat</a:t>
                </a:r>
              </a:p>
              <a:p>
                <a:pPr lvl="2"/>
                <a:r>
                  <a:rPr lang="en-US" dirty="0" smtClean="0"/>
                  <a:t>“True zero”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oisson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probability of sampling in occupied habitat, but encountering zero individuals</a:t>
                </a:r>
              </a:p>
              <a:p>
                <a:pPr lvl="2"/>
                <a:r>
                  <a:rPr lang="en-US" dirty="0" smtClean="0"/>
                  <a:t>“False zero”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0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1372</TotalTime>
  <Words>376</Words>
  <Application>Microsoft Office PowerPoint</Application>
  <PresentationFormat>On-screen Show (4:3)</PresentationFormat>
  <Paragraphs>199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1_Office Theme</vt:lpstr>
      <vt:lpstr>Lecture 7:  Spatio-temporal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91</cp:revision>
  <dcterms:created xsi:type="dcterms:W3CDTF">2015-12-08T21:28:56Z</dcterms:created>
  <dcterms:modified xsi:type="dcterms:W3CDTF">2018-05-08T14:33:51Z</dcterms:modified>
</cp:coreProperties>
</file>