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1" r:id="rId2"/>
    <p:sldId id="262" r:id="rId3"/>
    <p:sldId id="257" r:id="rId4"/>
    <p:sldId id="281" r:id="rId5"/>
    <p:sldId id="258" r:id="rId6"/>
    <p:sldId id="259" r:id="rId7"/>
    <p:sldId id="260" r:id="rId8"/>
    <p:sldId id="276" r:id="rId9"/>
    <p:sldId id="277" r:id="rId10"/>
    <p:sldId id="278" r:id="rId11"/>
    <p:sldId id="263" r:id="rId12"/>
    <p:sldId id="264" r:id="rId13"/>
    <p:sldId id="266" r:id="rId14"/>
    <p:sldId id="267" r:id="rId15"/>
    <p:sldId id="269" r:id="rId16"/>
    <p:sldId id="270" r:id="rId17"/>
    <p:sldId id="268" r:id="rId18"/>
    <p:sldId id="271" r:id="rId19"/>
    <p:sldId id="272" r:id="rId20"/>
    <p:sldId id="273" r:id="rId21"/>
    <p:sldId id="279" r:id="rId22"/>
    <p:sldId id="280" r:id="rId23"/>
    <p:sldId id="27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rson, James" initials="TJ" lastIdx="1" clrIdx="0">
    <p:extLst>
      <p:ext uri="{19B8F6BF-5375-455C-9EA6-DF929625EA0E}">
        <p15:presenceInfo xmlns:p15="http://schemas.microsoft.com/office/powerpoint/2012/main" userId="Thorson, Ja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ACBE-EB3C-4D08-AD61-FACAD5A421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816B3-A6A3-4D1C-928B-0A4DF0E86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19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21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5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2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3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1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0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7" Type="http://schemas.openxmlformats.org/officeDocument/2006/relationships/image" Target="../media/image7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1.mp4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1:  Generalized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March </a:t>
            </a:r>
            <a:r>
              <a:rPr lang="en-US" smtClean="0"/>
              <a:t>29</a:t>
            </a:r>
            <a:r>
              <a:rPr lang="en-US" smtClean="0"/>
              <a:t>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0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 </a:t>
                </a:r>
              </a:p>
              <a:p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i="1" dirty="0" err="1" smtClean="0"/>
                  <a:t>argmax</a:t>
                </a:r>
                <a:r>
                  <a:rPr lang="en-US" dirty="0" smtClean="0"/>
                  <a:t> is done using maximization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Nonlinear minimizers</a:t>
            </a:r>
          </a:p>
          <a:p>
            <a:pPr lvl="1"/>
            <a:r>
              <a:rPr lang="en-US" dirty="0" smtClean="0"/>
              <a:t>Test using </a:t>
            </a:r>
            <a:r>
              <a:rPr lang="en-US" dirty="0" err="1" smtClean="0"/>
              <a:t>Rosenbrook</a:t>
            </a:r>
            <a:r>
              <a:rPr lang="en-US" dirty="0" smtClean="0"/>
              <a:t> “Banana” function</a:t>
            </a:r>
          </a:p>
          <a:p>
            <a:pPr lvl="2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29" y="2353451"/>
            <a:ext cx="4504549" cy="45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Nelder-Mea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95800" y="2154836"/>
            <a:ext cx="4572000" cy="4572000"/>
          </a:xfrm>
          <a:prstGeom prst="rect">
            <a:avLst/>
          </a:prstGeom>
        </p:spPr>
      </p:pic>
      <p:pic>
        <p:nvPicPr>
          <p:cNvPr id="9" name="BFGS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2154836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Methods without gradients are slow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Quasi-Newton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14364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64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M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200" y="2154836"/>
            <a:ext cx="4572000" cy="4572000"/>
          </a:xfrm>
          <a:prstGeom prst="rect">
            <a:avLst/>
          </a:prstGeom>
        </p:spPr>
      </p:pic>
      <p:pic>
        <p:nvPicPr>
          <p:cNvPr id="8" name="Nelder-Mea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95800" y="2154836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Methods with gradients are much faster!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688" y="2193951"/>
            <a:ext cx="29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TMB using </a:t>
            </a:r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814364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r>
                  <a:rPr lang="en-US" dirty="0" smtClean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call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5215328" cy="5943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Generalized linear models</a:t>
                </a:r>
              </a:p>
              <a:p>
                <a:pPr lvl="1"/>
                <a:r>
                  <a:rPr lang="en-US" dirty="0" smtClean="0"/>
                  <a:t>Specify distribution for response variable</a:t>
                </a:r>
              </a:p>
              <a:p>
                <a:pPr lvl="1"/>
                <a:r>
                  <a:rPr lang="en-US" dirty="0" smtClean="0"/>
                  <a:t>Specify function for expected value</a:t>
                </a:r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Canary catch rates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𝐿𝑜𝑔𝑛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5215328" cy="5943600"/>
              </a:xfrm>
              <a:blipFill>
                <a:blip r:embed="rId2"/>
                <a:stretch>
                  <a:fillRect l="-140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3" y="1115518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9916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Hint</a:t>
                </a:r>
              </a:p>
              <a:p>
                <a:pPr marL="5715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If: 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Then:</a:t>
                </a:r>
              </a:p>
              <a:p>
                <a:pPr marL="5715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og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991600" cy="5943600"/>
              </a:xfrm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[Work on TMB code in groups of 2 for 20 minutes]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4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Decent fit…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76" y="1840038"/>
            <a:ext cx="4864313" cy="48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000" dirty="0" smtClean="0"/>
                  <a:t>How do we assess fit?</a:t>
                </a:r>
              </a:p>
              <a:p>
                <a:r>
                  <a:rPr lang="en-US" dirty="0" smtClean="0"/>
                  <a:t>We want expected predictive loss</a:t>
                </a:r>
              </a:p>
              <a:p>
                <a:pPr lvl="1"/>
                <a:r>
                  <a:rPr lang="en-US" dirty="0" smtClean="0"/>
                  <a:t>Assume </a:t>
                </a:r>
                <a:r>
                  <a:rPr lang="en-US" dirty="0"/>
                  <a:t>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 algn="ctr"/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</a:t>
                </a:r>
                <a:r>
                  <a:rPr lang="en-US" dirty="0" smtClean="0">
                    <a:ea typeface="Cambria Math" panose="02040503050406030204" pitchFamily="18" charset="0"/>
                  </a:rPr>
                  <a:t>distribution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</m:acc>
                                </m:e>
                              </m:d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i="1" dirty="0" smtClean="0"/>
              </a:p>
              <a:p>
                <a:pPr lvl="1" indent="-342900"/>
                <a:r>
                  <a:rPr lang="en-US" dirty="0" smtClean="0"/>
                  <a:t>Where </a:t>
                </a:r>
              </a:p>
              <a:p>
                <a:pPr lvl="2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is some future data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Then</a:t>
                </a:r>
                <a:endParaRPr lang="en-GB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 indent="-342900"/>
                <a:r>
                  <a:rPr lang="en-US" dirty="0" smtClean="0"/>
                  <a:t>Where</a:t>
                </a:r>
              </a:p>
              <a:p>
                <a:pPr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/>
                  <a:t> is some data that were “held out” when estimating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endParaRPr lang="en-GB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More reading: </a:t>
                </a:r>
                <a:r>
                  <a:rPr lang="en-GB" dirty="0" err="1"/>
                  <a:t>Gelman</a:t>
                </a:r>
                <a:r>
                  <a:rPr lang="en-GB" dirty="0"/>
                  <a:t>, A., Hwang, J. &amp; </a:t>
                </a:r>
                <a:r>
                  <a:rPr lang="en-GB" dirty="0" err="1"/>
                  <a:t>Vehtari</a:t>
                </a:r>
                <a:r>
                  <a:rPr lang="en-GB" dirty="0"/>
                  <a:t>, A. (2014). Understanding predictive information criteria for Bayesian models. </a:t>
                </a:r>
                <a:r>
                  <a:rPr lang="en-GB" i="1" dirty="0"/>
                  <a:t>Stat. </a:t>
                </a:r>
                <a:r>
                  <a:rPr lang="en-GB" i="1" dirty="0" err="1"/>
                  <a:t>Comput</a:t>
                </a:r>
                <a:r>
                  <a:rPr lang="en-GB" i="1" dirty="0"/>
                  <a:t>.</a:t>
                </a:r>
                <a:r>
                  <a:rPr lang="en-GB" dirty="0"/>
                  <a:t>, 24, 997–1016.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2359" r="-475" b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Generalized linear models</a:t>
                </a:r>
              </a:p>
              <a:p>
                <a:pPr lvl="1"/>
                <a:r>
                  <a:rPr lang="en-US" dirty="0" smtClean="0"/>
                  <a:t>Specify distribution for response variable</a:t>
                </a:r>
              </a:p>
              <a:p>
                <a:pPr lvl="1"/>
                <a:r>
                  <a:rPr lang="en-US" dirty="0" smtClean="0"/>
                  <a:t>Specify linear predictor</a:t>
                </a:r>
              </a:p>
              <a:p>
                <a:pPr lvl="1"/>
                <a:r>
                  <a:rPr lang="en-US" dirty="0" smtClean="0"/>
                  <a:t>Specify link function</a:t>
                </a:r>
              </a:p>
              <a:p>
                <a:pPr lvl="2"/>
                <a:r>
                  <a:rPr lang="en-US" dirty="0" smtClean="0"/>
                  <a:t>Calculates expected response given linear predictor</a:t>
                </a:r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 smtClean="0"/>
                  <a:t>Counts for local densities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3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assess fit?</a:t>
            </a:r>
          </a:p>
          <a:p>
            <a:r>
              <a:rPr lang="en-US" dirty="0" smtClean="0"/>
              <a:t>K-fold crossvalidation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Divide data set into </a:t>
            </a:r>
            <a:r>
              <a:rPr lang="en-US" i="1" dirty="0" smtClean="0"/>
              <a:t>K</a:t>
            </a:r>
            <a:r>
              <a:rPr lang="en-US" dirty="0" smtClean="0"/>
              <a:t> even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Calculate predictive probability for 1</a:t>
            </a:r>
            <a:r>
              <a:rPr lang="en-US" baseline="30000" dirty="0" smtClean="0"/>
              <a:t>st</a:t>
            </a:r>
            <a:r>
              <a:rPr lang="en-US" dirty="0" smtClean="0"/>
              <a:t> partition</a:t>
            </a:r>
          </a:p>
          <a:p>
            <a:pPr lvl="2"/>
            <a:r>
              <a:rPr lang="en-US" dirty="0" smtClean="0"/>
              <a:t>For each piece K, fit the model to all data except data in that partition</a:t>
            </a:r>
          </a:p>
          <a:p>
            <a:pPr lvl="2"/>
            <a:r>
              <a:rPr lang="en-US" dirty="0" smtClean="0"/>
              <a:t>Calculate the predictive probability of data in partition K using this model</a:t>
            </a:r>
          </a:p>
          <a:p>
            <a:pPr lvl="2"/>
            <a:r>
              <a:rPr lang="en-US" dirty="0" smtClean="0"/>
              <a:t>Record predictive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 step 2 for all K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Chose the model with the highest predictive probability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3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Confidence interval:</a:t>
                </a:r>
              </a:p>
              <a:p>
                <a:pPr lvl="1"/>
                <a:r>
                  <a:rPr lang="en-US" dirty="0" smtClean="0"/>
                  <a:t>Parameter estimates are normally distributed</a:t>
                </a:r>
              </a:p>
              <a:p>
                <a:r>
                  <a:rPr lang="en-US" dirty="0" smtClean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 smtClean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7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Confidence interval coverage</a:t>
                </a:r>
              </a:p>
              <a:p>
                <a:pPr lvl="1"/>
                <a:r>
                  <a:rPr lang="en-US" i="1" dirty="0" smtClean="0"/>
                  <a:t>Coverage</a:t>
                </a:r>
                <a:r>
                  <a:rPr lang="en-US" dirty="0" smtClean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Apply estimator</a:t>
                </a:r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[Work on TMB code in groups of 2 for 20 more minutes]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8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Homework assignment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Due at beginning of Lab #2</a:t>
            </a:r>
          </a:p>
          <a:p>
            <a:pPr lvl="1"/>
            <a:r>
              <a:rPr lang="en-US" dirty="0" smtClean="0"/>
              <a:t>Must turn in your own code</a:t>
            </a:r>
          </a:p>
          <a:p>
            <a:pPr lvl="1"/>
            <a:r>
              <a:rPr lang="en-US" dirty="0" smtClean="0"/>
              <a:t>Cannot cut-paste any code from other students</a:t>
            </a:r>
          </a:p>
          <a:p>
            <a:pPr lvl="2"/>
            <a:r>
              <a:rPr lang="en-US" dirty="0" smtClean="0"/>
              <a:t>You can hand-write your own code while working with someone else, or looking at my example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3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Discrete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254632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𝐵𝑒𝑟𝑛𝑜𝑢𝑙𝑙𝑖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𝑃𝑜𝑖𝑠𝑠𝑜𝑛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𝑁𝑒𝑔𝑎𝑡𝑖𝑣𝑒𝐵𝑖𝑛𝑜𝑚𝑖𝑎𝑙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𝐶𝑀𝑃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254632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106557" r="-100376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06557" r="-100376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06557" r="-100376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36190" r="-10037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36190" r="-10037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540" t="-336190" r="-11190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67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003194"/>
                  </p:ext>
                </p:extLst>
              </p:nvPr>
            </p:nvGraphicFramePr>
            <p:xfrm>
              <a:off x="520908" y="1933692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𝐺𝑎𝑚𝑚𝑎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𝐵𝑒𝑡𝑎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003194"/>
                  </p:ext>
                </p:extLst>
              </p:nvPr>
            </p:nvGraphicFramePr>
            <p:xfrm>
              <a:off x="520908" y="1933692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08197" r="-82219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208197" r="-82219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79048" r="-82219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480328" r="-8221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chose a distribution for data?</a:t>
            </a:r>
          </a:p>
          <a:p>
            <a:r>
              <a:rPr lang="en-US" sz="2800" dirty="0" smtClean="0"/>
              <a:t>Choice 1 – is it </a:t>
            </a:r>
            <a:r>
              <a:rPr lang="en-US" sz="2800" i="1" dirty="0" smtClean="0"/>
              <a:t>continuous</a:t>
            </a:r>
            <a:r>
              <a:rPr lang="en-US" sz="2800" dirty="0"/>
              <a:t> </a:t>
            </a:r>
            <a:r>
              <a:rPr lang="en-US" sz="2800" dirty="0" smtClean="0"/>
              <a:t>or </a:t>
            </a:r>
            <a:r>
              <a:rPr lang="en-US" sz="2800" i="1" dirty="0" smtClean="0"/>
              <a:t>discrete?</a:t>
            </a:r>
          </a:p>
          <a:p>
            <a:pPr lvl="1"/>
            <a:r>
              <a:rPr lang="en-US" sz="2400" dirty="0" smtClean="0"/>
              <a:t>Continuous: normal, lognormal, beta, gamma</a:t>
            </a:r>
          </a:p>
          <a:p>
            <a:pPr lvl="1"/>
            <a:r>
              <a:rPr lang="en-US" sz="2400" dirty="0" smtClean="0"/>
              <a:t>Discrete: Bernoulli, binomial, </a:t>
            </a:r>
            <a:r>
              <a:rPr lang="en-US" sz="2400" dirty="0" err="1" smtClean="0"/>
              <a:t>poisson</a:t>
            </a:r>
            <a:r>
              <a:rPr lang="en-US" sz="2400" dirty="0" smtClean="0"/>
              <a:t>, negative binomial</a:t>
            </a:r>
          </a:p>
          <a:p>
            <a:r>
              <a:rPr lang="en-US" sz="2800" dirty="0" smtClean="0"/>
              <a:t>Choice 2 – what is the range of possible values?</a:t>
            </a:r>
          </a:p>
          <a:p>
            <a:pPr lvl="1"/>
            <a:r>
              <a:rPr lang="en-US" sz="2400" dirty="0" smtClean="0"/>
              <a:t>E.g., if discrete:</a:t>
            </a:r>
          </a:p>
          <a:p>
            <a:pPr lvl="2"/>
            <a:r>
              <a:rPr lang="en-US" sz="2000" dirty="0" smtClean="0"/>
              <a:t>If is </a:t>
            </a:r>
            <a:r>
              <a:rPr lang="en-US" sz="2000" dirty="0" err="1" smtClean="0"/>
              <a:t>is</a:t>
            </a:r>
            <a:r>
              <a:rPr lang="en-US" sz="2000" dirty="0" smtClean="0"/>
              <a:t> 0 or 1, then its Bernoulli</a:t>
            </a:r>
          </a:p>
          <a:p>
            <a:pPr lvl="2"/>
            <a:r>
              <a:rPr lang="en-US" sz="2000" dirty="0" smtClean="0"/>
              <a:t>If its between 0 and N, where N is the number of trials, then its Binomial</a:t>
            </a:r>
          </a:p>
          <a:p>
            <a:r>
              <a:rPr lang="en-US" sz="2800" dirty="0" smtClean="0"/>
              <a:t>Choice 3 – How flexible do you want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chose a distribution for data?</a:t>
            </a:r>
          </a:p>
          <a:p>
            <a:r>
              <a:rPr lang="en-US" dirty="0" smtClean="0"/>
              <a:t>Frequent null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Binomial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Poisson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Binomial</a:t>
                </a:r>
              </a:p>
              <a:p>
                <a:pPr lvl="1"/>
                <a:r>
                  <a:rPr lang="en-US" dirty="0" smtClean="0"/>
                  <a:t>If you have one or more binary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Then the sum of successes…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follows </a:t>
                </a:r>
                <a:r>
                  <a:rPr lang="en-US" dirty="0"/>
                  <a:t>a binomial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𝑝𝑛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/>
                  <a:t>Poisson</a:t>
                </a:r>
              </a:p>
              <a:p>
                <a:pPr lvl="1"/>
                <a:r>
                  <a:rPr lang="en-US" dirty="0" smtClean="0"/>
                  <a:t>If you have a lot of independent events, each with low probability: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the number of successes follows a Poisson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6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Normal</a:t>
                </a:r>
              </a:p>
              <a:p>
                <a:pPr lvl="1"/>
                <a:r>
                  <a:rPr lang="en-US" dirty="0" smtClean="0"/>
                  <a:t>If you have one or more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 smtClean="0"/>
                  <a:t> is some unknown density function </a:t>
                </a:r>
                <a:endParaRPr lang="en-US" dirty="0"/>
              </a:p>
              <a:p>
                <a:pPr lvl="1"/>
                <a:r>
                  <a:rPr lang="en-US" dirty="0" smtClean="0"/>
                  <a:t>Then the sum of outcomes 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… will </a:t>
                </a:r>
                <a:r>
                  <a:rPr lang="en-US" dirty="0"/>
                  <a:t>converge on a normal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as the number of events gets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0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736</Words>
  <Application>Microsoft Office PowerPoint</Application>
  <PresentationFormat>On-screen Show (4:3)</PresentationFormat>
  <Paragraphs>220</Paragraphs>
  <Slides>24</Slides>
  <Notes>2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1_Office Theme</vt:lpstr>
      <vt:lpstr>Lab 1:  Generalized linear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 Generalized linear models</dc:title>
  <dc:creator>Thorson, James</dc:creator>
  <cp:lastModifiedBy>Thorson, James</cp:lastModifiedBy>
  <cp:revision>35</cp:revision>
  <dcterms:created xsi:type="dcterms:W3CDTF">2015-12-08T22:06:31Z</dcterms:created>
  <dcterms:modified xsi:type="dcterms:W3CDTF">2018-03-26T17:30:01Z</dcterms:modified>
</cp:coreProperties>
</file>