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6" r:id="rId2"/>
    <p:sldId id="267" r:id="rId3"/>
    <p:sldId id="290" r:id="rId4"/>
    <p:sldId id="263" r:id="rId5"/>
    <p:sldId id="301" r:id="rId6"/>
    <p:sldId id="259" r:id="rId7"/>
    <p:sldId id="289" r:id="rId8"/>
    <p:sldId id="291" r:id="rId9"/>
    <p:sldId id="260" r:id="rId10"/>
    <p:sldId id="302" r:id="rId11"/>
    <p:sldId id="295" r:id="rId12"/>
    <p:sldId id="296" r:id="rId13"/>
    <p:sldId id="297" r:id="rId14"/>
    <p:sldId id="298" r:id="rId15"/>
    <p:sldId id="299" r:id="rId16"/>
    <p:sldId id="292" r:id="rId17"/>
    <p:sldId id="273" r:id="rId18"/>
    <p:sldId id="274" r:id="rId19"/>
    <p:sldId id="285" r:id="rId20"/>
    <p:sldId id="286" r:id="rId21"/>
    <p:sldId id="272" r:id="rId22"/>
    <p:sldId id="275" r:id="rId23"/>
    <p:sldId id="287" r:id="rId24"/>
    <p:sldId id="277" r:id="rId25"/>
    <p:sldId id="293" r:id="rId26"/>
    <p:sldId id="294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22831B-4FE3-4D45-950B-0D2C6BB2DD7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March </a:t>
            </a:r>
            <a:r>
              <a:rPr lang="en-US" smtClean="0"/>
              <a:t>27, 2018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Imagine we have two observations</a:t>
                </a:r>
              </a:p>
              <a:p>
                <a:r>
                  <a:rPr lang="en-US" dirty="0" smtClean="0"/>
                  <a:t>Axiom of conditional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taking logs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generalizing to more than two observations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predicting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approximating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then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[Go through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 – Use TMB </a:t>
            </a:r>
          </a:p>
          <a:p>
            <a:pPr lvl="1"/>
            <a:r>
              <a:rPr lang="en-US" dirty="0" smtClean="0"/>
              <a:t>Step 1 – Define TMB template file</a:t>
            </a:r>
          </a:p>
          <a:p>
            <a:pPr lvl="2"/>
            <a:r>
              <a:rPr lang="en-US" dirty="0" smtClean="0"/>
              <a:t>Uses C++ code</a:t>
            </a:r>
          </a:p>
          <a:p>
            <a:pPr lvl="1"/>
            <a:r>
              <a:rPr lang="en-US" dirty="0" smtClean="0"/>
              <a:t>Step 2 – Define inputs for TMB</a:t>
            </a:r>
          </a:p>
          <a:p>
            <a:pPr lvl="2"/>
            <a:r>
              <a:rPr lang="en-US" dirty="0" smtClean="0"/>
              <a:t>List of “tagged” (named) elements for data and starting </a:t>
            </a:r>
            <a:r>
              <a:rPr lang="en-US" dirty="0" err="1" smtClean="0"/>
              <a:t>paramesters</a:t>
            </a:r>
            <a:endParaRPr lang="en-US" dirty="0" smtClean="0"/>
          </a:p>
          <a:p>
            <a:pPr lvl="1"/>
            <a:r>
              <a:rPr lang="en-US" dirty="0" smtClean="0"/>
              <a:t>Step 3 – Run optimizer in R</a:t>
            </a:r>
          </a:p>
          <a:p>
            <a:pPr lvl="2"/>
            <a:r>
              <a:rPr lang="en-US" dirty="0" smtClean="0"/>
              <a:t>Nonlinear optimizers using gradients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step:</a:t>
            </a:r>
          </a:p>
          <a:p>
            <a:r>
              <a:rPr lang="en-US" dirty="0" smtClean="0"/>
              <a:t>Add covariates (pass and latitude)</a:t>
            </a:r>
          </a:p>
          <a:p>
            <a:r>
              <a:rPr lang="en-US" dirty="0" smtClean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prediction: effect of adding linear predictors</a:t>
            </a:r>
          </a:p>
          <a:p>
            <a:r>
              <a:rPr lang="en-US" dirty="0" smtClean="0"/>
              <a:t>[See R code]</a:t>
            </a:r>
          </a:p>
          <a:p>
            <a:r>
              <a:rPr lang="en-US" dirty="0" smtClean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will work with derivatives: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derivatives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pPr lvl="1"/>
                <a:r>
                  <a:rPr lang="en-US" dirty="0"/>
                  <a:t>Italic:  a scalar (or function)</a:t>
                </a:r>
              </a:p>
              <a:p>
                <a:pPr lvl="1"/>
                <a:r>
                  <a:rPr lang="en-US" dirty="0"/>
                  <a:t>Bold lowercase:  a vector</a:t>
                </a:r>
              </a:p>
              <a:p>
                <a:pPr lvl="1"/>
                <a:r>
                  <a:rPr lang="en-US" dirty="0"/>
                  <a:t>Bold uppercase:  a matrix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I’ll </a:t>
                </a:r>
                <a:r>
                  <a:rPr lang="en-US" dirty="0"/>
                  <a:t>try to be clear about probabilities</a:t>
                </a:r>
              </a:p>
              <a:p>
                <a:pPr lvl="1"/>
                <a:r>
                  <a:rPr lang="en-US" dirty="0"/>
                  <a:t>Uppercase and not bold:  random variable</a:t>
                </a:r>
              </a:p>
              <a:p>
                <a:pPr lvl="1"/>
                <a:r>
                  <a:rPr lang="en-US" dirty="0" smtClean="0"/>
                  <a:t>tilde </a:t>
                </a:r>
                <a:r>
                  <a:rPr lang="en-US" dirty="0"/>
                  <a:t>(~):  distributions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Likelihood is only defined up to a constant of integration: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914400" lvl="1" indent="-457200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 smtClean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2. 	Definition </a:t>
                </a:r>
                <a:r>
                  <a:rPr lang="en-US" dirty="0"/>
                  <a:t>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b</a:t>
                </a:r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631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46</cp:revision>
  <cp:lastPrinted>2016-03-29T17:26:02Z</cp:lastPrinted>
  <dcterms:created xsi:type="dcterms:W3CDTF">2015-12-08T21:28:56Z</dcterms:created>
  <dcterms:modified xsi:type="dcterms:W3CDTF">2018-03-26T17:29:13Z</dcterms:modified>
</cp:coreProperties>
</file>