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charts/chart6.xml" ContentType="application/vnd.openxmlformats-officedocument.drawingml.chart+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charts/chart7.xml" ContentType="application/vnd.openxmlformats-officedocument.drawingml.chart+xml"/>
  <Override PartName="/ppt/slides/slide11.xml" ContentType="application/vnd.openxmlformats-officedocument.presentationml.slide+xml"/>
  <Override PartName="/ppt/slides/slide18.xml" ContentType="application/vnd.openxmlformats-officedocument.presentationml.slide+xml"/>
  <Override PartName="/ppt/notesSlides/notesSlide16.xml" ContentType="application/vnd.openxmlformats-officedocument.presentationml.notesSlide+xml"/>
  <Override PartName="/ppt/charts/chart1.xml" ContentType="application/vnd.openxmlformats-officedocument.drawingml.char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charts/chart3.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15.xml" ContentType="application/vnd.openxmlformats-officedocument.presentationml.notesSlide+xml"/>
  <Override PartName="/ppt/charts/chart10.xml" ContentType="application/vnd.openxmlformats-officedocument.drawingml.chart+xml"/>
  <Override PartName="/ppt/notesSlides/notesSlide4.xml" ContentType="application/vnd.openxmlformats-officedocument.presentationml.notesSlide+xml"/>
  <Override PartName="/ppt/notesSlides/notesSlide19.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Default Extension="package" ContentType="application/vnd.openxmlformats-officedocument.package"/>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17.xml" ContentType="application/vnd.openxmlformats-officedocument.presentationml.slide+xml"/>
  <Override PartName="/ppt/charts/chart9.xml" ContentType="application/vnd.openxmlformats-officedocument.drawingml.chart+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charts/chart4.xml" ContentType="application/vnd.openxmlformats-officedocument.drawingml.chart+xml"/>
  <Override PartName="/ppt/presProps.xml" ContentType="application/vnd.openxmlformats-officedocument.presentationml.presProps+xml"/>
  <Default Extension="jpeg" ContentType="image/jpeg"/>
  <Override PartName="/ppt/notesSlides/notesSlide18.xml" ContentType="application/vnd.openxmlformats-officedocument.presentationml.notesSlide+xml"/>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charts/chart5.xml" ContentType="application/vnd.openxmlformats-officedocument.drawingml.char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charts/chart8.xml" ContentType="application/vnd.openxmlformats-officedocument.drawingml.chart+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1"/>
  </p:notesMasterIdLst>
  <p:sldIdLst>
    <p:sldId id="283" r:id="rId2"/>
    <p:sldId id="321" r:id="rId3"/>
    <p:sldId id="322" r:id="rId4"/>
    <p:sldId id="323" r:id="rId5"/>
    <p:sldId id="324" r:id="rId6"/>
    <p:sldId id="325" r:id="rId7"/>
    <p:sldId id="326" r:id="rId8"/>
    <p:sldId id="327" r:id="rId9"/>
    <p:sldId id="328" r:id="rId10"/>
    <p:sldId id="329" r:id="rId11"/>
    <p:sldId id="274" r:id="rId12"/>
    <p:sldId id="275" r:id="rId13"/>
    <p:sldId id="333" r:id="rId14"/>
    <p:sldId id="334" r:id="rId15"/>
    <p:sldId id="335" r:id="rId16"/>
    <p:sldId id="336" r:id="rId17"/>
    <p:sldId id="288" r:id="rId18"/>
    <p:sldId id="320" r:id="rId19"/>
    <p:sldId id="31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49757" autoAdjust="0"/>
  </p:normalViewPr>
  <p:slideViewPr>
    <p:cSldViewPr snapToGrid="0" snapToObjects="1" showGuides="1">
      <p:cViewPr varScale="1">
        <p:scale>
          <a:sx n="54" d="100"/>
          <a:sy n="54" d="100"/>
        </p:scale>
        <p:origin x="-264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7" Type="http://schemas.openxmlformats.org/officeDocument/2006/relationships/slide" Target="slides/slide6.xml"/><Relationship Id="rId1" Type="http://schemas.openxmlformats.org/officeDocument/2006/relationships/slideMaster" Target="slideMasters/slideMaster1.xml"/><Relationship Id="rId24" Type="http://schemas.openxmlformats.org/officeDocument/2006/relationships/viewProps" Target="viewProps.xml"/><Relationship Id="rId25" Type="http://schemas.openxmlformats.org/officeDocument/2006/relationships/theme" Target="theme/theme1.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14" Type="http://schemas.openxmlformats.org/officeDocument/2006/relationships/slide" Target="slides/slide13.xml"/><Relationship Id="rId23" Type="http://schemas.openxmlformats.org/officeDocument/2006/relationships/presProps" Target="presProps.xml"/><Relationship Id="rId4" Type="http://schemas.openxmlformats.org/officeDocument/2006/relationships/slide" Target="slides/slide3.xml"/><Relationship Id="rId26" Type="http://schemas.openxmlformats.org/officeDocument/2006/relationships/tableStyles" Target="tableStyles.xml"/><Relationship Id="rId11" Type="http://schemas.openxmlformats.org/officeDocument/2006/relationships/slide" Target="slides/slide10.xml"/><Relationship Id="rId6" Type="http://schemas.openxmlformats.org/officeDocument/2006/relationships/slide" Target="slides/slide5.xml"/><Relationship Id="rId16" Type="http://schemas.openxmlformats.org/officeDocument/2006/relationships/slide" Target="slides/slide15.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20" Type="http://schemas.openxmlformats.org/officeDocument/2006/relationships/slide" Target="slides/slide19.xml"/><Relationship Id="rId22" Type="http://schemas.openxmlformats.org/officeDocument/2006/relationships/printerSettings" Target="printerSettings/printerSettings1.bin"/><Relationship Id="rId21" Type="http://schemas.openxmlformats.org/officeDocument/2006/relationships/notesMaster" Target="notesMasters/notes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package1.package"/></Relationships>
</file>

<file path=ppt/charts/_rels/chart10.xml.rels><?xml version="1.0" encoding="UTF-8" standalone="yes"?>
<Relationships xmlns="http://schemas.openxmlformats.org/package/2006/relationships"><Relationship Id="rId1" Type="http://schemas.openxmlformats.org/officeDocument/2006/relationships/package" Target="../embeddings/package10.package"/></Relationships>
</file>

<file path=ppt/charts/_rels/chart2.xml.rels><?xml version="1.0" encoding="UTF-8" standalone="yes"?>
<Relationships xmlns="http://schemas.openxmlformats.org/package/2006/relationships"><Relationship Id="rId1" Type="http://schemas.openxmlformats.org/officeDocument/2006/relationships/package" Target="../embeddings/package2.package"/></Relationships>
</file>

<file path=ppt/charts/_rels/chart3.xml.rels><?xml version="1.0" encoding="UTF-8" standalone="yes"?>
<Relationships xmlns="http://schemas.openxmlformats.org/package/2006/relationships"><Relationship Id="rId1" Type="http://schemas.openxmlformats.org/officeDocument/2006/relationships/package" Target="../embeddings/package3.package"/></Relationships>
</file>

<file path=ppt/charts/_rels/chart4.xml.rels><?xml version="1.0" encoding="UTF-8" standalone="yes"?>
<Relationships xmlns="http://schemas.openxmlformats.org/package/2006/relationships"><Relationship Id="rId1" Type="http://schemas.openxmlformats.org/officeDocument/2006/relationships/package" Target="../embeddings/package4.package"/></Relationships>
</file>

<file path=ppt/charts/_rels/chart5.xml.rels><?xml version="1.0" encoding="UTF-8" standalone="yes"?>
<Relationships xmlns="http://schemas.openxmlformats.org/package/2006/relationships"><Relationship Id="rId1" Type="http://schemas.openxmlformats.org/officeDocument/2006/relationships/package" Target="../embeddings/package5.package"/></Relationships>
</file>

<file path=ppt/charts/_rels/chart6.xml.rels><?xml version="1.0" encoding="UTF-8" standalone="yes"?>
<Relationships xmlns="http://schemas.openxmlformats.org/package/2006/relationships"><Relationship Id="rId1" Type="http://schemas.openxmlformats.org/officeDocument/2006/relationships/package" Target="../embeddings/package6.package"/></Relationships>
</file>

<file path=ppt/charts/_rels/chart7.xml.rels><?xml version="1.0" encoding="UTF-8" standalone="yes"?>
<Relationships xmlns="http://schemas.openxmlformats.org/package/2006/relationships"><Relationship Id="rId1" Type="http://schemas.openxmlformats.org/officeDocument/2006/relationships/package" Target="../embeddings/package7.package"/></Relationships>
</file>

<file path=ppt/charts/_rels/chart8.xml.rels><?xml version="1.0" encoding="UTF-8" standalone="yes"?>
<Relationships xmlns="http://schemas.openxmlformats.org/package/2006/relationships"><Relationship Id="rId1" Type="http://schemas.openxmlformats.org/officeDocument/2006/relationships/package" Target="../embeddings/package8.package"/></Relationships>
</file>

<file path=ppt/charts/_rels/chart9.xml.rels><?xml version="1.0" encoding="UTF-8" standalone="yes"?>
<Relationships xmlns="http://schemas.openxmlformats.org/package/2006/relationships"><Relationship Id="rId1" Type="http://schemas.openxmlformats.org/officeDocument/2006/relationships/package" Target="../embeddings/package9.package"/></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manualLayout>
          <c:layoutTarget val="inner"/>
          <c:xMode val="edge"/>
          <c:yMode val="edge"/>
          <c:x val="0.104738154613466"/>
          <c:y val="0.0806451612903226"/>
          <c:w val="0.877364391951006"/>
          <c:h val="0.650537634408602"/>
        </c:manualLayout>
      </c:layout>
      <c:lineChart>
        <c:grouping val="standard"/>
        <c:ser>
          <c:idx val="1"/>
          <c:order val="0"/>
          <c:tx>
            <c:strRef>
              <c:f>'Basic Sheet'!$B$1</c:f>
              <c:strCache>
                <c:ptCount val="1"/>
                <c:pt idx="0">
                  <c:v>Recruitment</c:v>
                </c:pt>
              </c:strCache>
            </c:strRef>
          </c:tx>
          <c:spPr>
            <a:ln w="68612">
              <a:solidFill>
                <a:srgbClr val="000090"/>
              </a:solidFill>
              <a:prstDash val="solid"/>
            </a:ln>
          </c:spPr>
          <c:marker>
            <c:symbol val="none"/>
          </c:marker>
          <c:cat>
            <c:numRef>
              <c:f>'Basic Sheet'!$A$2:$A$41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'Basic Sheet'!$B$2:$B$41</c:f>
              <c:numCache>
                <c:formatCode>General</c:formatCode>
                <c:ptCount val="40"/>
                <c:pt idx="0">
                  <c:v>1.0</c:v>
                </c:pt>
                <c:pt idx="1">
                  <c:v>1.0</c:v>
                </c:pt>
                <c:pt idx="2">
                  <c:v>2.0</c:v>
                </c:pt>
                <c:pt idx="3">
                  <c:v>3.0</c:v>
                </c:pt>
                <c:pt idx="4">
                  <c:v>5.0</c:v>
                </c:pt>
                <c:pt idx="5">
                  <c:v>15.0</c:v>
                </c:pt>
                <c:pt idx="6">
                  <c:v>25.0</c:v>
                </c:pt>
                <c:pt idx="7">
                  <c:v>30.0</c:v>
                </c:pt>
                <c:pt idx="8">
                  <c:v>33.0</c:v>
                </c:pt>
                <c:pt idx="9">
                  <c:v>35.0</c:v>
                </c:pt>
              </c:numCache>
            </c:numRef>
          </c:val>
        </c:ser>
        <c:ser>
          <c:idx val="2"/>
          <c:order val="1"/>
          <c:tx>
            <c:strRef>
              <c:f>'Basic Sheet'!$C$1</c:f>
              <c:strCache>
                <c:ptCount val="1"/>
                <c:pt idx="0">
                  <c:v>Prime</c:v>
                </c:pt>
              </c:strCache>
            </c:strRef>
          </c:tx>
          <c:spPr>
            <a:ln w="68612">
              <a:solidFill>
                <a:srgbClr val="DD0806"/>
              </a:solidFill>
              <a:prstDash val="solid"/>
            </a:ln>
          </c:spPr>
          <c:marker>
            <c:symbol val="none"/>
          </c:marker>
          <c:cat>
            <c:numRef>
              <c:f>'Basic Sheet'!$A$2:$A$41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'Basic Sheet'!$C$2:$C$41</c:f>
              <c:numCache>
                <c:formatCode>General</c:formatCode>
                <c:ptCount val="40"/>
                <c:pt idx="10">
                  <c:v>37.0</c:v>
                </c:pt>
                <c:pt idx="11">
                  <c:v>38.0</c:v>
                </c:pt>
                <c:pt idx="12">
                  <c:v>39.0</c:v>
                </c:pt>
                <c:pt idx="13">
                  <c:v>40.0</c:v>
                </c:pt>
                <c:pt idx="14">
                  <c:v>40.0</c:v>
                </c:pt>
                <c:pt idx="15">
                  <c:v>41.0</c:v>
                </c:pt>
                <c:pt idx="16">
                  <c:v>41.0</c:v>
                </c:pt>
                <c:pt idx="17">
                  <c:v>41.0</c:v>
                </c:pt>
                <c:pt idx="18">
                  <c:v>40.0</c:v>
                </c:pt>
                <c:pt idx="19">
                  <c:v>39.0</c:v>
                </c:pt>
                <c:pt idx="20">
                  <c:v>38.0</c:v>
                </c:pt>
                <c:pt idx="21">
                  <c:v>37.0</c:v>
                </c:pt>
                <c:pt idx="22">
                  <c:v>35.0</c:v>
                </c:pt>
                <c:pt idx="23">
                  <c:v>33.0</c:v>
                </c:pt>
                <c:pt idx="24">
                  <c:v>31.0</c:v>
                </c:pt>
                <c:pt idx="25">
                  <c:v>28.0</c:v>
                </c:pt>
                <c:pt idx="26">
                  <c:v>22.0</c:v>
                </c:pt>
                <c:pt idx="27">
                  <c:v>17.0</c:v>
                </c:pt>
                <c:pt idx="28">
                  <c:v>12.0</c:v>
                </c:pt>
                <c:pt idx="29">
                  <c:v>10.0</c:v>
                </c:pt>
              </c:numCache>
            </c:numRef>
          </c:val>
        </c:ser>
        <c:ser>
          <c:idx val="3"/>
          <c:order val="2"/>
          <c:tx>
            <c:strRef>
              <c:f>'Basic Sheet'!$D$1</c:f>
              <c:strCache>
                <c:ptCount val="1"/>
                <c:pt idx="0">
                  <c:v>Old</c:v>
                </c:pt>
              </c:strCache>
            </c:strRef>
          </c:tx>
          <c:spPr>
            <a:ln w="68612">
              <a:solidFill>
                <a:srgbClr val="FFF58C"/>
              </a:solidFill>
              <a:prstDash val="solid"/>
            </a:ln>
          </c:spPr>
          <c:marker>
            <c:symbol val="none"/>
          </c:marker>
          <c:cat>
            <c:numRef>
              <c:f>'Basic Sheet'!$A$2:$A$41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'Basic Sheet'!$D$2:$D$41</c:f>
              <c:numCache>
                <c:formatCode>General</c:formatCode>
                <c:ptCount val="40"/>
                <c:pt idx="30">
                  <c:v>8.0</c:v>
                </c:pt>
                <c:pt idx="31">
                  <c:v>7.0</c:v>
                </c:pt>
                <c:pt idx="32">
                  <c:v>6.0</c:v>
                </c:pt>
                <c:pt idx="33">
                  <c:v>5.0</c:v>
                </c:pt>
                <c:pt idx="34">
                  <c:v>4.0</c:v>
                </c:pt>
                <c:pt idx="35">
                  <c:v>3.0</c:v>
                </c:pt>
                <c:pt idx="36">
                  <c:v>2.0</c:v>
                </c:pt>
                <c:pt idx="37">
                  <c:v>2.0</c:v>
                </c:pt>
                <c:pt idx="38">
                  <c:v>2.0</c:v>
                </c:pt>
                <c:pt idx="39">
                  <c:v>1.0</c:v>
                </c:pt>
              </c:numCache>
            </c:numRef>
          </c:val>
        </c:ser>
        <c:ser>
          <c:idx val="0"/>
          <c:order val="3"/>
          <c:tx>
            <c:strRef>
              <c:f>'Basic Sheet'!$F$1</c:f>
              <c:strCache>
                <c:ptCount val="1"/>
                <c:pt idx="0">
                  <c:v>New Total</c:v>
                </c:pt>
              </c:strCache>
            </c:strRef>
          </c:tx>
          <c:spPr>
            <a:ln w="22871">
              <a:solidFill>
                <a:srgbClr val="63AAFE"/>
              </a:solidFill>
              <a:prstDash val="solid"/>
            </a:ln>
          </c:spPr>
          <c:marker>
            <c:symbol val="none"/>
          </c:marker>
          <c:val>
            <c:numRef>
              <c:f>'Basic Sheet'!$F$2:$F$41</c:f>
              <c:numCache>
                <c:formatCode>General</c:formatCode>
                <c:ptCount val="40"/>
                <c:pt idx="0">
                  <c:v>1.0</c:v>
                </c:pt>
                <c:pt idx="1">
                  <c:v>1.0</c:v>
                </c:pt>
                <c:pt idx="2">
                  <c:v>2.0</c:v>
                </c:pt>
                <c:pt idx="3">
                  <c:v>3.0</c:v>
                </c:pt>
                <c:pt idx="4">
                  <c:v>5.0</c:v>
                </c:pt>
                <c:pt idx="5">
                  <c:v>15.0</c:v>
                </c:pt>
                <c:pt idx="6">
                  <c:v>25.0</c:v>
                </c:pt>
                <c:pt idx="7">
                  <c:v>30.0</c:v>
                </c:pt>
                <c:pt idx="8">
                  <c:v>33.0</c:v>
                </c:pt>
                <c:pt idx="9">
                  <c:v>35.0</c:v>
                </c:pt>
                <c:pt idx="10">
                  <c:v>37.0</c:v>
                </c:pt>
                <c:pt idx="11">
                  <c:v>38.0</c:v>
                </c:pt>
                <c:pt idx="12">
                  <c:v>39.0</c:v>
                </c:pt>
                <c:pt idx="13">
                  <c:v>40.0</c:v>
                </c:pt>
                <c:pt idx="14">
                  <c:v>40.0</c:v>
                </c:pt>
                <c:pt idx="15">
                  <c:v>41.0</c:v>
                </c:pt>
                <c:pt idx="16">
                  <c:v>41.0</c:v>
                </c:pt>
                <c:pt idx="17">
                  <c:v>41.0</c:v>
                </c:pt>
                <c:pt idx="18">
                  <c:v>40.0</c:v>
                </c:pt>
                <c:pt idx="19">
                  <c:v>39.0</c:v>
                </c:pt>
                <c:pt idx="20">
                  <c:v>38.0</c:v>
                </c:pt>
                <c:pt idx="21">
                  <c:v>37.0</c:v>
                </c:pt>
                <c:pt idx="22">
                  <c:v>35.0</c:v>
                </c:pt>
                <c:pt idx="23">
                  <c:v>33.0</c:v>
                </c:pt>
                <c:pt idx="24">
                  <c:v>31.0</c:v>
                </c:pt>
                <c:pt idx="25">
                  <c:v>28.0</c:v>
                </c:pt>
                <c:pt idx="26">
                  <c:v>22.0</c:v>
                </c:pt>
                <c:pt idx="27">
                  <c:v>17.0</c:v>
                </c:pt>
                <c:pt idx="28">
                  <c:v>12.0</c:v>
                </c:pt>
                <c:pt idx="29">
                  <c:v>10.0</c:v>
                </c:pt>
                <c:pt idx="30">
                  <c:v>8.0</c:v>
                </c:pt>
                <c:pt idx="31">
                  <c:v>7.0</c:v>
                </c:pt>
                <c:pt idx="32">
                  <c:v>6.0</c:v>
                </c:pt>
                <c:pt idx="33">
                  <c:v>5.0</c:v>
                </c:pt>
                <c:pt idx="34">
                  <c:v>4.0</c:v>
                </c:pt>
                <c:pt idx="35">
                  <c:v>3.0</c:v>
                </c:pt>
                <c:pt idx="36">
                  <c:v>2.0</c:v>
                </c:pt>
                <c:pt idx="37">
                  <c:v>2.0</c:v>
                </c:pt>
                <c:pt idx="38">
                  <c:v>2.0</c:v>
                </c:pt>
                <c:pt idx="39">
                  <c:v>1.0</c:v>
                </c:pt>
              </c:numCache>
            </c:numRef>
          </c:val>
        </c:ser>
        <c:marker val="1"/>
        <c:axId val="524938936"/>
        <c:axId val="525099720"/>
      </c:lineChart>
      <c:catAx>
        <c:axId val="524938936"/>
        <c:scaling>
          <c:orientation val="minMax"/>
        </c:scaling>
        <c:axPos val="b"/>
        <c:numFmt formatCode="General" sourceLinked="1"/>
        <c:tickLblPos val="nextTo"/>
        <c:spPr>
          <a:ln w="5718">
            <a:solidFill>
              <a:srgbClr val="000000"/>
            </a:solidFill>
            <a:prstDash val="solid"/>
          </a:ln>
        </c:spPr>
        <c:txPr>
          <a:bodyPr rot="-2700000" vert="horz"/>
          <a:lstStyle/>
          <a:p>
            <a:pPr>
              <a:defRPr sz="1531" b="0" i="0" u="none" strike="noStrike" baseline="0">
                <a:solidFill>
                  <a:srgbClr val="000000"/>
                </a:solidFill>
                <a:latin typeface="Arial"/>
                <a:ea typeface="Arial"/>
                <a:cs typeface="Arial"/>
              </a:defRPr>
            </a:pPr>
            <a:endParaRPr lang="en-US"/>
          </a:p>
        </c:txPr>
        <c:crossAx val="525099720"/>
        <c:crosses val="autoZero"/>
        <c:auto val="1"/>
        <c:lblAlgn val="ctr"/>
        <c:lblOffset val="100"/>
        <c:tickLblSkip val="3"/>
        <c:tickMarkSkip val="1"/>
      </c:catAx>
      <c:valAx>
        <c:axId val="525099720"/>
        <c:scaling>
          <c:orientation val="minMax"/>
        </c:scaling>
        <c:axPos val="l"/>
        <c:majorGridlines>
          <c:spPr>
            <a:ln w="5718">
              <a:solidFill>
                <a:srgbClr val="000000"/>
              </a:solidFill>
              <a:prstDash val="solid"/>
            </a:ln>
          </c:spPr>
        </c:majorGridlines>
        <c:numFmt formatCode="General" sourceLinked="1"/>
        <c:tickLblPos val="nextTo"/>
        <c:spPr>
          <a:ln w="5718">
            <a:solidFill>
              <a:srgbClr val="000000"/>
            </a:solidFill>
            <a:prstDash val="solid"/>
          </a:ln>
        </c:spPr>
        <c:txPr>
          <a:bodyPr rot="0" vert="horz"/>
          <a:lstStyle/>
          <a:p>
            <a:pPr>
              <a:defRPr sz="1531" b="0" i="0" u="none" strike="noStrike" baseline="0">
                <a:solidFill>
                  <a:srgbClr val="000000"/>
                </a:solidFill>
                <a:latin typeface="Arial"/>
                <a:ea typeface="Arial"/>
                <a:cs typeface="Arial"/>
              </a:defRPr>
            </a:pPr>
            <a:endParaRPr lang="en-US"/>
          </a:p>
        </c:txPr>
        <c:crossAx val="524938936"/>
        <c:crosses val="autoZero"/>
        <c:crossBetween val="between"/>
      </c:valAx>
      <c:spPr>
        <a:noFill/>
        <a:ln w="5718">
          <a:solidFill>
            <a:srgbClr val="000000"/>
          </a:solidFill>
          <a:prstDash val="solid"/>
        </a:ln>
      </c:spPr>
    </c:plotArea>
    <c:plotVisOnly val="1"/>
    <c:dispBlanksAs val="gap"/>
  </c:chart>
  <c:spPr>
    <a:solidFill>
      <a:srgbClr val="FFFFFF"/>
    </a:solidFill>
    <a:ln w="5718">
      <a:solidFill>
        <a:srgbClr val="000000"/>
      </a:solidFill>
      <a:prstDash val="solid"/>
    </a:ln>
  </c:spPr>
  <c:txPr>
    <a:bodyPr/>
    <a:lstStyle/>
    <a:p>
      <a:pPr>
        <a:defRPr sz="1531" b="0" i="0" u="none" strike="noStrike" baseline="0">
          <a:solidFill>
            <a:srgbClr val="000000"/>
          </a:solidFill>
          <a:latin typeface="Arial"/>
          <a:ea typeface="Arial"/>
          <a:cs typeface="Arial"/>
        </a:defRPr>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manualLayout>
          <c:layoutTarget val="inner"/>
          <c:xMode val="edge"/>
          <c:yMode val="edge"/>
          <c:x val="0.104738154613466"/>
          <c:y val="0.0806451612903226"/>
          <c:w val="0.877364391951006"/>
          <c:h val="0.650537634408602"/>
        </c:manualLayout>
      </c:layout>
      <c:lineChart>
        <c:grouping val="standard"/>
        <c:ser>
          <c:idx val="1"/>
          <c:order val="0"/>
          <c:tx>
            <c:strRef>
              <c:f>'Fish down older stock (4)'!$B$1</c:f>
              <c:strCache>
                <c:ptCount val="1"/>
                <c:pt idx="0">
                  <c:v>Recruitment</c:v>
                </c:pt>
              </c:strCache>
            </c:strRef>
          </c:tx>
          <c:spPr>
            <a:ln w="68612">
              <a:solidFill>
                <a:srgbClr val="000090"/>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(4)'!$B$2:$B$41</c:f>
              <c:numCache>
                <c:formatCode>General</c:formatCode>
                <c:ptCount val="40"/>
                <c:pt idx="0">
                  <c:v>1.0</c:v>
                </c:pt>
                <c:pt idx="1">
                  <c:v>1.0</c:v>
                </c:pt>
                <c:pt idx="2">
                  <c:v>2.0</c:v>
                </c:pt>
                <c:pt idx="3">
                  <c:v>3.0</c:v>
                </c:pt>
                <c:pt idx="4">
                  <c:v>5.0</c:v>
                </c:pt>
                <c:pt idx="5">
                  <c:v>15.0</c:v>
                </c:pt>
                <c:pt idx="6">
                  <c:v>22.5</c:v>
                </c:pt>
                <c:pt idx="7">
                  <c:v>27.0</c:v>
                </c:pt>
                <c:pt idx="8">
                  <c:v>29.7</c:v>
                </c:pt>
                <c:pt idx="9">
                  <c:v>24.5</c:v>
                </c:pt>
              </c:numCache>
            </c:numRef>
          </c:val>
        </c:ser>
        <c:ser>
          <c:idx val="2"/>
          <c:order val="1"/>
          <c:tx>
            <c:strRef>
              <c:f>'Fish down older stock (4)'!$C$1</c:f>
              <c:strCache>
                <c:ptCount val="1"/>
                <c:pt idx="0">
                  <c:v>Prime</c:v>
                </c:pt>
              </c:strCache>
            </c:strRef>
          </c:tx>
          <c:spPr>
            <a:ln w="68612">
              <a:solidFill>
                <a:srgbClr val="DD0806"/>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(4)'!$C$2:$C$41</c:f>
              <c:numCache>
                <c:formatCode>General</c:formatCode>
                <c:ptCount val="40"/>
                <c:pt idx="10">
                  <c:v>18.5</c:v>
                </c:pt>
                <c:pt idx="11">
                  <c:v>19.0</c:v>
                </c:pt>
                <c:pt idx="12">
                  <c:v>17.55</c:v>
                </c:pt>
                <c:pt idx="13">
                  <c:v>16.0</c:v>
                </c:pt>
                <c:pt idx="14">
                  <c:v>16.0</c:v>
                </c:pt>
                <c:pt idx="15">
                  <c:v>14.35</c:v>
                </c:pt>
                <c:pt idx="16">
                  <c:v>14.35</c:v>
                </c:pt>
                <c:pt idx="17">
                  <c:v>12.3</c:v>
                </c:pt>
                <c:pt idx="18">
                  <c:v>12.0</c:v>
                </c:pt>
                <c:pt idx="19">
                  <c:v>9.75</c:v>
                </c:pt>
                <c:pt idx="20">
                  <c:v>9.5</c:v>
                </c:pt>
                <c:pt idx="21">
                  <c:v>7.4</c:v>
                </c:pt>
                <c:pt idx="22">
                  <c:v>7.0</c:v>
                </c:pt>
                <c:pt idx="23">
                  <c:v>4.95</c:v>
                </c:pt>
                <c:pt idx="24">
                  <c:v>4.649999999999998</c:v>
                </c:pt>
                <c:pt idx="25">
                  <c:v>2.8</c:v>
                </c:pt>
                <c:pt idx="26">
                  <c:v>2.2</c:v>
                </c:pt>
                <c:pt idx="27">
                  <c:v>0.85</c:v>
                </c:pt>
                <c:pt idx="28">
                  <c:v>0.6</c:v>
                </c:pt>
                <c:pt idx="29">
                  <c:v>0.5</c:v>
                </c:pt>
              </c:numCache>
            </c:numRef>
          </c:val>
        </c:ser>
        <c:ser>
          <c:idx val="3"/>
          <c:order val="2"/>
          <c:tx>
            <c:strRef>
              <c:f>'Fish down older stock (4)'!$D$1</c:f>
              <c:strCache>
                <c:ptCount val="1"/>
                <c:pt idx="0">
                  <c:v>Old</c:v>
                </c:pt>
              </c:strCache>
            </c:strRef>
          </c:tx>
          <c:spPr>
            <a:ln w="68612">
              <a:solidFill>
                <a:srgbClr val="FFF58C"/>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(4)'!$D$2:$D$41</c:f>
              <c:numCache>
                <c:formatCode>General</c:formatCode>
                <c:ptCount val="40"/>
                <c:pt idx="30">
                  <c:v>0.4</c:v>
                </c:pt>
                <c:pt idx="31">
                  <c:v>0.35</c:v>
                </c:pt>
                <c:pt idx="32">
                  <c:v>0.3</c:v>
                </c:pt>
                <c:pt idx="33">
                  <c:v>0.25</c:v>
                </c:pt>
                <c:pt idx="34">
                  <c:v>0.2</c:v>
                </c:pt>
                <c:pt idx="35">
                  <c:v>0.15</c:v>
                </c:pt>
                <c:pt idx="36">
                  <c:v>0.1</c:v>
                </c:pt>
                <c:pt idx="37">
                  <c:v>0.1</c:v>
                </c:pt>
                <c:pt idx="38">
                  <c:v>0.1</c:v>
                </c:pt>
                <c:pt idx="39">
                  <c:v>0.05</c:v>
                </c:pt>
              </c:numCache>
            </c:numRef>
          </c:val>
        </c:ser>
        <c:ser>
          <c:idx val="4"/>
          <c:order val="3"/>
          <c:tx>
            <c:strRef>
              <c:f>'Fish down older stock (4)'!$E$1</c:f>
              <c:strCache>
                <c:ptCount val="1"/>
                <c:pt idx="0">
                  <c:v>Total</c:v>
                </c:pt>
              </c:strCache>
            </c:strRef>
          </c:tx>
          <c:spPr>
            <a:ln w="45741">
              <a:solidFill>
                <a:srgbClr val="000000"/>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(4)'!$E$2:$E$41</c:f>
              <c:numCache>
                <c:formatCode>General</c:formatCode>
                <c:ptCount val="40"/>
                <c:pt idx="0">
                  <c:v>1.0</c:v>
                </c:pt>
                <c:pt idx="1">
                  <c:v>1.0</c:v>
                </c:pt>
                <c:pt idx="2">
                  <c:v>2.0</c:v>
                </c:pt>
                <c:pt idx="3">
                  <c:v>3.0</c:v>
                </c:pt>
                <c:pt idx="4">
                  <c:v>5.0</c:v>
                </c:pt>
                <c:pt idx="5">
                  <c:v>15.0</c:v>
                </c:pt>
                <c:pt idx="6">
                  <c:v>25.0</c:v>
                </c:pt>
                <c:pt idx="7">
                  <c:v>30.0</c:v>
                </c:pt>
                <c:pt idx="8">
                  <c:v>33.0</c:v>
                </c:pt>
                <c:pt idx="9">
                  <c:v>35.0</c:v>
                </c:pt>
                <c:pt idx="10">
                  <c:v>37.0</c:v>
                </c:pt>
                <c:pt idx="11">
                  <c:v>38.0</c:v>
                </c:pt>
                <c:pt idx="12">
                  <c:v>39.0</c:v>
                </c:pt>
                <c:pt idx="13">
                  <c:v>40.0</c:v>
                </c:pt>
                <c:pt idx="14">
                  <c:v>40.0</c:v>
                </c:pt>
                <c:pt idx="15">
                  <c:v>41.0</c:v>
                </c:pt>
                <c:pt idx="16">
                  <c:v>41.0</c:v>
                </c:pt>
                <c:pt idx="17">
                  <c:v>41.0</c:v>
                </c:pt>
                <c:pt idx="18">
                  <c:v>40.0</c:v>
                </c:pt>
                <c:pt idx="19">
                  <c:v>39.0</c:v>
                </c:pt>
                <c:pt idx="20">
                  <c:v>38.0</c:v>
                </c:pt>
                <c:pt idx="21">
                  <c:v>37.0</c:v>
                </c:pt>
                <c:pt idx="22">
                  <c:v>35.0</c:v>
                </c:pt>
                <c:pt idx="23">
                  <c:v>33.0</c:v>
                </c:pt>
                <c:pt idx="24">
                  <c:v>31.0</c:v>
                </c:pt>
                <c:pt idx="25">
                  <c:v>28.0</c:v>
                </c:pt>
                <c:pt idx="26">
                  <c:v>22.0</c:v>
                </c:pt>
                <c:pt idx="27">
                  <c:v>17.0</c:v>
                </c:pt>
                <c:pt idx="28">
                  <c:v>12.0</c:v>
                </c:pt>
                <c:pt idx="29">
                  <c:v>10.0</c:v>
                </c:pt>
                <c:pt idx="30">
                  <c:v>8.0</c:v>
                </c:pt>
                <c:pt idx="31">
                  <c:v>7.0</c:v>
                </c:pt>
                <c:pt idx="32">
                  <c:v>6.0</c:v>
                </c:pt>
                <c:pt idx="33">
                  <c:v>5.0</c:v>
                </c:pt>
                <c:pt idx="34">
                  <c:v>4.0</c:v>
                </c:pt>
                <c:pt idx="35">
                  <c:v>3.0</c:v>
                </c:pt>
                <c:pt idx="36">
                  <c:v>2.0</c:v>
                </c:pt>
                <c:pt idx="37">
                  <c:v>2.0</c:v>
                </c:pt>
                <c:pt idx="38">
                  <c:v>2.0</c:v>
                </c:pt>
                <c:pt idx="39">
                  <c:v>1.0</c:v>
                </c:pt>
              </c:numCache>
            </c:numRef>
          </c:val>
        </c:ser>
        <c:ser>
          <c:idx val="0"/>
          <c:order val="4"/>
          <c:tx>
            <c:strRef>
              <c:f>'Fish down older stock (4)'!$F$1</c:f>
              <c:strCache>
                <c:ptCount val="1"/>
                <c:pt idx="0">
                  <c:v>New Total</c:v>
                </c:pt>
              </c:strCache>
            </c:strRef>
          </c:tx>
          <c:spPr>
            <a:ln w="22871">
              <a:solidFill>
                <a:srgbClr val="63AAFE"/>
              </a:solidFill>
              <a:prstDash val="solid"/>
            </a:ln>
          </c:spPr>
          <c:marker>
            <c:symbol val="none"/>
          </c:marker>
          <c:val>
            <c:numRef>
              <c:f>'Fish down older stock (4)'!$F$2:$F$41</c:f>
              <c:numCache>
                <c:formatCode>General</c:formatCode>
                <c:ptCount val="40"/>
                <c:pt idx="0">
                  <c:v>1.0</c:v>
                </c:pt>
                <c:pt idx="1">
                  <c:v>1.0</c:v>
                </c:pt>
                <c:pt idx="2">
                  <c:v>2.0</c:v>
                </c:pt>
                <c:pt idx="3">
                  <c:v>3.0</c:v>
                </c:pt>
                <c:pt idx="4">
                  <c:v>5.0</c:v>
                </c:pt>
                <c:pt idx="5">
                  <c:v>15.0</c:v>
                </c:pt>
                <c:pt idx="6">
                  <c:v>22.5</c:v>
                </c:pt>
                <c:pt idx="7">
                  <c:v>27.0</c:v>
                </c:pt>
                <c:pt idx="8">
                  <c:v>29.7</c:v>
                </c:pt>
                <c:pt idx="9">
                  <c:v>24.5</c:v>
                </c:pt>
                <c:pt idx="10">
                  <c:v>18.5</c:v>
                </c:pt>
                <c:pt idx="11">
                  <c:v>19.0</c:v>
                </c:pt>
                <c:pt idx="12">
                  <c:v>17.55</c:v>
                </c:pt>
                <c:pt idx="13">
                  <c:v>16.0</c:v>
                </c:pt>
                <c:pt idx="14">
                  <c:v>16.0</c:v>
                </c:pt>
                <c:pt idx="15">
                  <c:v>14.35</c:v>
                </c:pt>
                <c:pt idx="16">
                  <c:v>14.35</c:v>
                </c:pt>
                <c:pt idx="17">
                  <c:v>12.3</c:v>
                </c:pt>
                <c:pt idx="18">
                  <c:v>12.0</c:v>
                </c:pt>
                <c:pt idx="19">
                  <c:v>9.75</c:v>
                </c:pt>
                <c:pt idx="20">
                  <c:v>9.5</c:v>
                </c:pt>
                <c:pt idx="21">
                  <c:v>7.4</c:v>
                </c:pt>
                <c:pt idx="22">
                  <c:v>7.0</c:v>
                </c:pt>
                <c:pt idx="23">
                  <c:v>4.95</c:v>
                </c:pt>
                <c:pt idx="24">
                  <c:v>4.649999999999998</c:v>
                </c:pt>
                <c:pt idx="25">
                  <c:v>2.8</c:v>
                </c:pt>
                <c:pt idx="26">
                  <c:v>2.2</c:v>
                </c:pt>
                <c:pt idx="27">
                  <c:v>0.85</c:v>
                </c:pt>
                <c:pt idx="28">
                  <c:v>0.6</c:v>
                </c:pt>
                <c:pt idx="29">
                  <c:v>0.5</c:v>
                </c:pt>
                <c:pt idx="30">
                  <c:v>0.4</c:v>
                </c:pt>
                <c:pt idx="31">
                  <c:v>0.35</c:v>
                </c:pt>
                <c:pt idx="32">
                  <c:v>0.3</c:v>
                </c:pt>
                <c:pt idx="33">
                  <c:v>0.25</c:v>
                </c:pt>
                <c:pt idx="34">
                  <c:v>0.2</c:v>
                </c:pt>
                <c:pt idx="35">
                  <c:v>0.15</c:v>
                </c:pt>
                <c:pt idx="36">
                  <c:v>0.1</c:v>
                </c:pt>
                <c:pt idx="37">
                  <c:v>0.1</c:v>
                </c:pt>
                <c:pt idx="38">
                  <c:v>0.1</c:v>
                </c:pt>
                <c:pt idx="39">
                  <c:v>0.05</c:v>
                </c:pt>
              </c:numCache>
            </c:numRef>
          </c:val>
        </c:ser>
        <c:marker val="1"/>
        <c:axId val="689074136"/>
        <c:axId val="717535288"/>
      </c:lineChart>
      <c:catAx>
        <c:axId val="689074136"/>
        <c:scaling>
          <c:orientation val="minMax"/>
        </c:scaling>
        <c:axPos val="b"/>
        <c:numFmt formatCode="General" sourceLinked="1"/>
        <c:tickLblPos val="nextTo"/>
        <c:spPr>
          <a:ln w="5718">
            <a:solidFill>
              <a:srgbClr val="000000"/>
            </a:solidFill>
            <a:prstDash val="solid"/>
          </a:ln>
        </c:spPr>
        <c:txPr>
          <a:bodyPr rot="-2700000" vert="horz"/>
          <a:lstStyle/>
          <a:p>
            <a:pPr>
              <a:defRPr sz="1531" b="0" i="0" u="none" strike="noStrike" baseline="0">
                <a:solidFill>
                  <a:srgbClr val="000000"/>
                </a:solidFill>
                <a:latin typeface="Arial"/>
                <a:ea typeface="Arial"/>
                <a:cs typeface="Arial"/>
              </a:defRPr>
            </a:pPr>
            <a:endParaRPr lang="en-US"/>
          </a:p>
        </c:txPr>
        <c:crossAx val="717535288"/>
        <c:crosses val="autoZero"/>
        <c:auto val="1"/>
        <c:lblAlgn val="ctr"/>
        <c:lblOffset val="100"/>
        <c:tickLblSkip val="3"/>
        <c:tickMarkSkip val="1"/>
      </c:catAx>
      <c:valAx>
        <c:axId val="717535288"/>
        <c:scaling>
          <c:orientation val="minMax"/>
        </c:scaling>
        <c:axPos val="l"/>
        <c:majorGridlines>
          <c:spPr>
            <a:ln w="5718">
              <a:solidFill>
                <a:srgbClr val="000000"/>
              </a:solidFill>
              <a:prstDash val="solid"/>
            </a:ln>
          </c:spPr>
        </c:majorGridlines>
        <c:numFmt formatCode="General" sourceLinked="1"/>
        <c:tickLblPos val="nextTo"/>
        <c:spPr>
          <a:ln w="5718">
            <a:solidFill>
              <a:srgbClr val="000000"/>
            </a:solidFill>
            <a:prstDash val="solid"/>
          </a:ln>
        </c:spPr>
        <c:txPr>
          <a:bodyPr rot="0" vert="horz"/>
          <a:lstStyle/>
          <a:p>
            <a:pPr>
              <a:defRPr sz="1531" b="0" i="0" u="none" strike="noStrike" baseline="0">
                <a:solidFill>
                  <a:srgbClr val="000000"/>
                </a:solidFill>
                <a:latin typeface="Arial"/>
                <a:ea typeface="Arial"/>
                <a:cs typeface="Arial"/>
              </a:defRPr>
            </a:pPr>
            <a:endParaRPr lang="en-US"/>
          </a:p>
        </c:txPr>
        <c:crossAx val="689074136"/>
        <c:crosses val="autoZero"/>
        <c:crossBetween val="between"/>
      </c:valAx>
      <c:spPr>
        <a:noFill/>
        <a:ln w="5718">
          <a:solidFill>
            <a:srgbClr val="000000"/>
          </a:solidFill>
          <a:prstDash val="solid"/>
        </a:ln>
      </c:spPr>
    </c:plotArea>
    <c:plotVisOnly val="1"/>
    <c:dispBlanksAs val="gap"/>
  </c:chart>
  <c:spPr>
    <a:solidFill>
      <a:srgbClr val="FFFFFF"/>
    </a:solidFill>
    <a:ln w="5718">
      <a:solidFill>
        <a:srgbClr val="000000"/>
      </a:solidFill>
      <a:prstDash val="solid"/>
    </a:ln>
  </c:spPr>
  <c:txPr>
    <a:bodyPr/>
    <a:lstStyle/>
    <a:p>
      <a:pPr>
        <a:defRPr sz="1531" b="0" i="0" u="none" strike="noStrike" baseline="0">
          <a:solidFill>
            <a:srgbClr val="000000"/>
          </a:solidFill>
          <a:latin typeface="Arial"/>
          <a:ea typeface="Arial"/>
          <a:cs typeface="Aria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manualLayout>
          <c:layoutTarget val="inner"/>
          <c:xMode val="edge"/>
          <c:yMode val="edge"/>
          <c:x val="0.104738154613466"/>
          <c:y val="0.0806451612903226"/>
          <c:w val="0.877364391951006"/>
          <c:h val="0.650537634408602"/>
        </c:manualLayout>
      </c:layout>
      <c:lineChart>
        <c:grouping val="standard"/>
        <c:ser>
          <c:idx val="1"/>
          <c:order val="0"/>
          <c:tx>
            <c:strRef>
              <c:f>'Fish down older stock'!$B$1</c:f>
              <c:strCache>
                <c:ptCount val="1"/>
                <c:pt idx="0">
                  <c:v>Recruitment</c:v>
                </c:pt>
              </c:strCache>
            </c:strRef>
          </c:tx>
          <c:spPr>
            <a:ln w="68612">
              <a:solidFill>
                <a:srgbClr val="000090"/>
              </a:solidFill>
              <a:prstDash val="solid"/>
            </a:ln>
          </c:spPr>
          <c:marker>
            <c:symbol val="none"/>
          </c:marker>
          <c:cat>
            <c:numRef>
              <c:f>'Fish down older stock'!$A$2:$A$41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stock'!$B$2:$B$41</c:f>
              <c:numCache>
                <c:formatCode>General</c:formatCode>
                <c:ptCount val="40"/>
                <c:pt idx="0">
                  <c:v>1.0</c:v>
                </c:pt>
                <c:pt idx="1">
                  <c:v>1.0</c:v>
                </c:pt>
                <c:pt idx="2">
                  <c:v>2.0</c:v>
                </c:pt>
                <c:pt idx="3">
                  <c:v>3.0</c:v>
                </c:pt>
                <c:pt idx="4">
                  <c:v>5.0</c:v>
                </c:pt>
                <c:pt idx="5">
                  <c:v>15.0</c:v>
                </c:pt>
                <c:pt idx="6">
                  <c:v>25.0</c:v>
                </c:pt>
                <c:pt idx="7">
                  <c:v>30.0</c:v>
                </c:pt>
                <c:pt idx="8">
                  <c:v>33.0</c:v>
                </c:pt>
                <c:pt idx="9">
                  <c:v>35.0</c:v>
                </c:pt>
              </c:numCache>
            </c:numRef>
          </c:val>
        </c:ser>
        <c:ser>
          <c:idx val="2"/>
          <c:order val="1"/>
          <c:tx>
            <c:strRef>
              <c:f>'Fish down older stock'!$C$1</c:f>
              <c:strCache>
                <c:ptCount val="1"/>
                <c:pt idx="0">
                  <c:v>Prime</c:v>
                </c:pt>
              </c:strCache>
            </c:strRef>
          </c:tx>
          <c:spPr>
            <a:ln w="68612">
              <a:solidFill>
                <a:srgbClr val="DD0806"/>
              </a:solidFill>
              <a:prstDash val="solid"/>
            </a:ln>
          </c:spPr>
          <c:marker>
            <c:symbol val="none"/>
          </c:marker>
          <c:cat>
            <c:numRef>
              <c:f>'Fish down older stock'!$A$2:$A$41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stock'!$C$2:$C$41</c:f>
              <c:numCache>
                <c:formatCode>General</c:formatCode>
                <c:ptCount val="40"/>
                <c:pt idx="10">
                  <c:v>37.0</c:v>
                </c:pt>
                <c:pt idx="11">
                  <c:v>38.0</c:v>
                </c:pt>
                <c:pt idx="12">
                  <c:v>39.0</c:v>
                </c:pt>
                <c:pt idx="13">
                  <c:v>40.0</c:v>
                </c:pt>
                <c:pt idx="14">
                  <c:v>40.0</c:v>
                </c:pt>
                <c:pt idx="15">
                  <c:v>41.0</c:v>
                </c:pt>
                <c:pt idx="16">
                  <c:v>41.0</c:v>
                </c:pt>
                <c:pt idx="17">
                  <c:v>41.0</c:v>
                </c:pt>
                <c:pt idx="18">
                  <c:v>40.0</c:v>
                </c:pt>
                <c:pt idx="19">
                  <c:v>39.0</c:v>
                </c:pt>
                <c:pt idx="20">
                  <c:v>38.0</c:v>
                </c:pt>
                <c:pt idx="21">
                  <c:v>35.15</c:v>
                </c:pt>
                <c:pt idx="22">
                  <c:v>31.5</c:v>
                </c:pt>
                <c:pt idx="23">
                  <c:v>28.05</c:v>
                </c:pt>
                <c:pt idx="24">
                  <c:v>24.8</c:v>
                </c:pt>
                <c:pt idx="25">
                  <c:v>21.0</c:v>
                </c:pt>
                <c:pt idx="26">
                  <c:v>15.4</c:v>
                </c:pt>
                <c:pt idx="27">
                  <c:v>11.05</c:v>
                </c:pt>
                <c:pt idx="28">
                  <c:v>7.199999999999997</c:v>
                </c:pt>
                <c:pt idx="29">
                  <c:v>5.5</c:v>
                </c:pt>
              </c:numCache>
            </c:numRef>
          </c:val>
        </c:ser>
        <c:ser>
          <c:idx val="3"/>
          <c:order val="2"/>
          <c:tx>
            <c:strRef>
              <c:f>'Fish down older stock'!$D$1</c:f>
              <c:strCache>
                <c:ptCount val="1"/>
                <c:pt idx="0">
                  <c:v>Old</c:v>
                </c:pt>
              </c:strCache>
            </c:strRef>
          </c:tx>
          <c:spPr>
            <a:ln w="68612">
              <a:solidFill>
                <a:srgbClr val="FFF58C"/>
              </a:solidFill>
              <a:prstDash val="solid"/>
            </a:ln>
          </c:spPr>
          <c:marker>
            <c:symbol val="none"/>
          </c:marker>
          <c:cat>
            <c:numRef>
              <c:f>'Fish down older stock'!$A$2:$A$41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stock'!$D$2:$D$41</c:f>
              <c:numCache>
                <c:formatCode>General</c:formatCode>
                <c:ptCount val="40"/>
                <c:pt idx="30">
                  <c:v>4.0</c:v>
                </c:pt>
                <c:pt idx="31">
                  <c:v>3.5</c:v>
                </c:pt>
                <c:pt idx="32">
                  <c:v>3.0</c:v>
                </c:pt>
                <c:pt idx="33">
                  <c:v>2.5</c:v>
                </c:pt>
                <c:pt idx="34">
                  <c:v>2.0</c:v>
                </c:pt>
                <c:pt idx="35">
                  <c:v>1.5</c:v>
                </c:pt>
                <c:pt idx="36">
                  <c:v>1.0</c:v>
                </c:pt>
                <c:pt idx="37">
                  <c:v>1.0</c:v>
                </c:pt>
                <c:pt idx="38">
                  <c:v>1.0</c:v>
                </c:pt>
                <c:pt idx="39">
                  <c:v>0.5</c:v>
                </c:pt>
              </c:numCache>
            </c:numRef>
          </c:val>
        </c:ser>
        <c:ser>
          <c:idx val="4"/>
          <c:order val="3"/>
          <c:tx>
            <c:strRef>
              <c:f>'Fish down older stock'!$E$1</c:f>
              <c:strCache>
                <c:ptCount val="1"/>
                <c:pt idx="0">
                  <c:v>Total</c:v>
                </c:pt>
              </c:strCache>
            </c:strRef>
          </c:tx>
          <c:spPr>
            <a:ln w="45741">
              <a:solidFill>
                <a:srgbClr val="000000"/>
              </a:solidFill>
              <a:prstDash val="solid"/>
            </a:ln>
          </c:spPr>
          <c:marker>
            <c:symbol val="none"/>
          </c:marker>
          <c:cat>
            <c:numRef>
              <c:f>'Fish down older stock'!$A$2:$A$41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stock'!$E$2:$E$41</c:f>
              <c:numCache>
                <c:formatCode>General</c:formatCode>
                <c:ptCount val="40"/>
                <c:pt idx="0">
                  <c:v>1.0</c:v>
                </c:pt>
                <c:pt idx="1">
                  <c:v>1.0</c:v>
                </c:pt>
                <c:pt idx="2">
                  <c:v>2.0</c:v>
                </c:pt>
                <c:pt idx="3">
                  <c:v>3.0</c:v>
                </c:pt>
                <c:pt idx="4">
                  <c:v>5.0</c:v>
                </c:pt>
                <c:pt idx="5">
                  <c:v>15.0</c:v>
                </c:pt>
                <c:pt idx="6">
                  <c:v>25.0</c:v>
                </c:pt>
                <c:pt idx="7">
                  <c:v>30.0</c:v>
                </c:pt>
                <c:pt idx="8">
                  <c:v>33.0</c:v>
                </c:pt>
                <c:pt idx="9">
                  <c:v>35.0</c:v>
                </c:pt>
                <c:pt idx="10">
                  <c:v>37.0</c:v>
                </c:pt>
                <c:pt idx="11">
                  <c:v>38.0</c:v>
                </c:pt>
                <c:pt idx="12">
                  <c:v>39.0</c:v>
                </c:pt>
                <c:pt idx="13">
                  <c:v>40.0</c:v>
                </c:pt>
                <c:pt idx="14">
                  <c:v>40.0</c:v>
                </c:pt>
                <c:pt idx="15">
                  <c:v>41.0</c:v>
                </c:pt>
                <c:pt idx="16">
                  <c:v>41.0</c:v>
                </c:pt>
                <c:pt idx="17">
                  <c:v>41.0</c:v>
                </c:pt>
                <c:pt idx="18">
                  <c:v>40.0</c:v>
                </c:pt>
                <c:pt idx="19">
                  <c:v>39.0</c:v>
                </c:pt>
                <c:pt idx="20">
                  <c:v>38.0</c:v>
                </c:pt>
                <c:pt idx="21">
                  <c:v>37.0</c:v>
                </c:pt>
                <c:pt idx="22">
                  <c:v>35.0</c:v>
                </c:pt>
                <c:pt idx="23">
                  <c:v>33.0</c:v>
                </c:pt>
                <c:pt idx="24">
                  <c:v>31.0</c:v>
                </c:pt>
                <c:pt idx="25">
                  <c:v>28.0</c:v>
                </c:pt>
                <c:pt idx="26">
                  <c:v>22.0</c:v>
                </c:pt>
                <c:pt idx="27">
                  <c:v>17.0</c:v>
                </c:pt>
                <c:pt idx="28">
                  <c:v>12.0</c:v>
                </c:pt>
                <c:pt idx="29">
                  <c:v>10.0</c:v>
                </c:pt>
                <c:pt idx="30">
                  <c:v>8.0</c:v>
                </c:pt>
                <c:pt idx="31">
                  <c:v>7.0</c:v>
                </c:pt>
                <c:pt idx="32">
                  <c:v>6.0</c:v>
                </c:pt>
                <c:pt idx="33">
                  <c:v>5.0</c:v>
                </c:pt>
                <c:pt idx="34">
                  <c:v>4.0</c:v>
                </c:pt>
                <c:pt idx="35">
                  <c:v>3.0</c:v>
                </c:pt>
                <c:pt idx="36">
                  <c:v>2.0</c:v>
                </c:pt>
                <c:pt idx="37">
                  <c:v>2.0</c:v>
                </c:pt>
                <c:pt idx="38">
                  <c:v>2.0</c:v>
                </c:pt>
                <c:pt idx="39">
                  <c:v>1.0</c:v>
                </c:pt>
              </c:numCache>
            </c:numRef>
          </c:val>
        </c:ser>
        <c:ser>
          <c:idx val="0"/>
          <c:order val="4"/>
          <c:tx>
            <c:strRef>
              <c:f>'Fish down older stock'!$F$1</c:f>
              <c:strCache>
                <c:ptCount val="1"/>
                <c:pt idx="0">
                  <c:v>New Total</c:v>
                </c:pt>
              </c:strCache>
            </c:strRef>
          </c:tx>
          <c:spPr>
            <a:ln w="22871">
              <a:solidFill>
                <a:srgbClr val="63AAFE"/>
              </a:solidFill>
              <a:prstDash val="solid"/>
            </a:ln>
          </c:spPr>
          <c:marker>
            <c:symbol val="none"/>
          </c:marker>
          <c:val>
            <c:numRef>
              <c:f>'Fish down older stock'!$F$2:$F$41</c:f>
              <c:numCache>
                <c:formatCode>General</c:formatCode>
                <c:ptCount val="40"/>
                <c:pt idx="0">
                  <c:v>1.0</c:v>
                </c:pt>
                <c:pt idx="1">
                  <c:v>1.0</c:v>
                </c:pt>
                <c:pt idx="2">
                  <c:v>2.0</c:v>
                </c:pt>
                <c:pt idx="3">
                  <c:v>3.0</c:v>
                </c:pt>
                <c:pt idx="4">
                  <c:v>5.0</c:v>
                </c:pt>
                <c:pt idx="5">
                  <c:v>15.0</c:v>
                </c:pt>
                <c:pt idx="6">
                  <c:v>25.0</c:v>
                </c:pt>
                <c:pt idx="7">
                  <c:v>30.0</c:v>
                </c:pt>
                <c:pt idx="8">
                  <c:v>33.0</c:v>
                </c:pt>
                <c:pt idx="9">
                  <c:v>35.0</c:v>
                </c:pt>
                <c:pt idx="10">
                  <c:v>37.0</c:v>
                </c:pt>
                <c:pt idx="11">
                  <c:v>38.0</c:v>
                </c:pt>
                <c:pt idx="12">
                  <c:v>39.0</c:v>
                </c:pt>
                <c:pt idx="13">
                  <c:v>40.0</c:v>
                </c:pt>
                <c:pt idx="14">
                  <c:v>40.0</c:v>
                </c:pt>
                <c:pt idx="15">
                  <c:v>41.0</c:v>
                </c:pt>
                <c:pt idx="16">
                  <c:v>41.0</c:v>
                </c:pt>
                <c:pt idx="17">
                  <c:v>41.0</c:v>
                </c:pt>
                <c:pt idx="18">
                  <c:v>40.0</c:v>
                </c:pt>
                <c:pt idx="19">
                  <c:v>39.0</c:v>
                </c:pt>
                <c:pt idx="20">
                  <c:v>38.0</c:v>
                </c:pt>
                <c:pt idx="21">
                  <c:v>35.15</c:v>
                </c:pt>
                <c:pt idx="22">
                  <c:v>31.5</c:v>
                </c:pt>
                <c:pt idx="23">
                  <c:v>28.05</c:v>
                </c:pt>
                <c:pt idx="24">
                  <c:v>24.8</c:v>
                </c:pt>
                <c:pt idx="25">
                  <c:v>21.0</c:v>
                </c:pt>
                <c:pt idx="26">
                  <c:v>15.4</c:v>
                </c:pt>
                <c:pt idx="27">
                  <c:v>11.05</c:v>
                </c:pt>
                <c:pt idx="28">
                  <c:v>7.199999999999997</c:v>
                </c:pt>
                <c:pt idx="29">
                  <c:v>5.5</c:v>
                </c:pt>
                <c:pt idx="30">
                  <c:v>4.0</c:v>
                </c:pt>
                <c:pt idx="31">
                  <c:v>3.5</c:v>
                </c:pt>
                <c:pt idx="32">
                  <c:v>3.0</c:v>
                </c:pt>
                <c:pt idx="33">
                  <c:v>2.5</c:v>
                </c:pt>
                <c:pt idx="34">
                  <c:v>2.0</c:v>
                </c:pt>
                <c:pt idx="35">
                  <c:v>1.5</c:v>
                </c:pt>
                <c:pt idx="36">
                  <c:v>1.0</c:v>
                </c:pt>
                <c:pt idx="37">
                  <c:v>1.0</c:v>
                </c:pt>
                <c:pt idx="38">
                  <c:v>1.0</c:v>
                </c:pt>
                <c:pt idx="39">
                  <c:v>0.5</c:v>
                </c:pt>
              </c:numCache>
            </c:numRef>
          </c:val>
        </c:ser>
        <c:marker val="1"/>
        <c:axId val="660738840"/>
        <c:axId val="608279272"/>
      </c:lineChart>
      <c:catAx>
        <c:axId val="660738840"/>
        <c:scaling>
          <c:orientation val="minMax"/>
        </c:scaling>
        <c:axPos val="b"/>
        <c:numFmt formatCode="General" sourceLinked="1"/>
        <c:tickLblPos val="nextTo"/>
        <c:spPr>
          <a:ln w="5718">
            <a:solidFill>
              <a:srgbClr val="000000"/>
            </a:solidFill>
            <a:prstDash val="solid"/>
          </a:ln>
        </c:spPr>
        <c:txPr>
          <a:bodyPr rot="-2700000" vert="horz"/>
          <a:lstStyle/>
          <a:p>
            <a:pPr>
              <a:defRPr sz="1531" b="0" i="0" u="none" strike="noStrike" baseline="0">
                <a:solidFill>
                  <a:srgbClr val="000000"/>
                </a:solidFill>
                <a:latin typeface="Arial"/>
                <a:ea typeface="Arial"/>
                <a:cs typeface="Arial"/>
              </a:defRPr>
            </a:pPr>
            <a:endParaRPr lang="en-US"/>
          </a:p>
        </c:txPr>
        <c:crossAx val="608279272"/>
        <c:crosses val="autoZero"/>
        <c:auto val="1"/>
        <c:lblAlgn val="ctr"/>
        <c:lblOffset val="100"/>
        <c:tickLblSkip val="3"/>
        <c:tickMarkSkip val="1"/>
      </c:catAx>
      <c:valAx>
        <c:axId val="608279272"/>
        <c:scaling>
          <c:orientation val="minMax"/>
        </c:scaling>
        <c:axPos val="l"/>
        <c:majorGridlines>
          <c:spPr>
            <a:ln w="5718">
              <a:solidFill>
                <a:srgbClr val="000000"/>
              </a:solidFill>
              <a:prstDash val="solid"/>
            </a:ln>
          </c:spPr>
        </c:majorGridlines>
        <c:numFmt formatCode="General" sourceLinked="1"/>
        <c:tickLblPos val="nextTo"/>
        <c:spPr>
          <a:ln w="5718">
            <a:solidFill>
              <a:srgbClr val="000000"/>
            </a:solidFill>
            <a:prstDash val="solid"/>
          </a:ln>
        </c:spPr>
        <c:txPr>
          <a:bodyPr rot="0" vert="horz"/>
          <a:lstStyle/>
          <a:p>
            <a:pPr>
              <a:defRPr sz="1531" b="0" i="0" u="none" strike="noStrike" baseline="0">
                <a:solidFill>
                  <a:srgbClr val="000000"/>
                </a:solidFill>
                <a:latin typeface="Arial"/>
                <a:ea typeface="Arial"/>
                <a:cs typeface="Arial"/>
              </a:defRPr>
            </a:pPr>
            <a:endParaRPr lang="en-US"/>
          </a:p>
        </c:txPr>
        <c:crossAx val="660738840"/>
        <c:crosses val="autoZero"/>
        <c:crossBetween val="between"/>
      </c:valAx>
      <c:spPr>
        <a:noFill/>
        <a:ln w="5718">
          <a:solidFill>
            <a:srgbClr val="000000"/>
          </a:solidFill>
          <a:prstDash val="solid"/>
        </a:ln>
      </c:spPr>
    </c:plotArea>
    <c:plotVisOnly val="1"/>
    <c:dispBlanksAs val="gap"/>
  </c:chart>
  <c:spPr>
    <a:solidFill>
      <a:srgbClr val="FFFFFF"/>
    </a:solidFill>
    <a:ln w="5718">
      <a:solidFill>
        <a:srgbClr val="000000"/>
      </a:solidFill>
      <a:prstDash val="solid"/>
    </a:ln>
  </c:spPr>
  <c:txPr>
    <a:bodyPr/>
    <a:lstStyle/>
    <a:p>
      <a:pPr>
        <a:defRPr sz="1531" b="0" i="0" u="none" strike="noStrike" baseline="0">
          <a:solidFill>
            <a:srgbClr val="000000"/>
          </a:solidFill>
          <a:latin typeface="Arial"/>
          <a:ea typeface="Arial"/>
          <a:cs typeface="Arial"/>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manualLayout>
          <c:layoutTarget val="inner"/>
          <c:xMode val="edge"/>
          <c:yMode val="edge"/>
          <c:x val="0.104738154613466"/>
          <c:y val="0.0806451612903226"/>
          <c:w val="0.877364391951006"/>
          <c:h val="0.650537634408602"/>
        </c:manualLayout>
      </c:layout>
      <c:lineChart>
        <c:grouping val="standard"/>
        <c:ser>
          <c:idx val="1"/>
          <c:order val="0"/>
          <c:tx>
            <c:strRef>
              <c:f>'Fish down older stock (2)'!$B$1</c:f>
              <c:strCache>
                <c:ptCount val="1"/>
                <c:pt idx="0">
                  <c:v>Recruitment</c:v>
                </c:pt>
              </c:strCache>
            </c:strRef>
          </c:tx>
          <c:spPr>
            <a:ln w="68612">
              <a:solidFill>
                <a:srgbClr val="000090"/>
              </a:solidFill>
              <a:prstDash val="solid"/>
            </a:ln>
          </c:spPr>
          <c:marker>
            <c:symbol val="none"/>
          </c:marker>
          <c:cat>
            <c:numRef>
              <c:f>'Fish down older stock (2)'!$A$2:$A$41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(2)'!$B$2:$B$41</c:f>
              <c:numCache>
                <c:formatCode>General</c:formatCode>
                <c:ptCount val="40"/>
                <c:pt idx="0">
                  <c:v>1.0</c:v>
                </c:pt>
                <c:pt idx="1">
                  <c:v>1.0</c:v>
                </c:pt>
                <c:pt idx="2">
                  <c:v>2.0</c:v>
                </c:pt>
                <c:pt idx="3">
                  <c:v>3.0</c:v>
                </c:pt>
                <c:pt idx="4">
                  <c:v>5.0</c:v>
                </c:pt>
                <c:pt idx="5">
                  <c:v>15.0</c:v>
                </c:pt>
                <c:pt idx="6">
                  <c:v>25.0</c:v>
                </c:pt>
                <c:pt idx="7">
                  <c:v>30.0</c:v>
                </c:pt>
                <c:pt idx="8">
                  <c:v>33.0</c:v>
                </c:pt>
                <c:pt idx="9">
                  <c:v>35.0</c:v>
                </c:pt>
              </c:numCache>
            </c:numRef>
          </c:val>
        </c:ser>
        <c:ser>
          <c:idx val="2"/>
          <c:order val="1"/>
          <c:tx>
            <c:strRef>
              <c:f>'Fish down older stock (2)'!$C$1</c:f>
              <c:strCache>
                <c:ptCount val="1"/>
                <c:pt idx="0">
                  <c:v>Prime</c:v>
                </c:pt>
              </c:strCache>
            </c:strRef>
          </c:tx>
          <c:spPr>
            <a:ln w="68612">
              <a:solidFill>
                <a:srgbClr val="DD0806"/>
              </a:solidFill>
              <a:prstDash val="solid"/>
            </a:ln>
          </c:spPr>
          <c:marker>
            <c:symbol val="none"/>
          </c:marker>
          <c:cat>
            <c:numRef>
              <c:f>'Fish down older stock (2)'!$A$2:$A$41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(2)'!$C$2:$C$41</c:f>
              <c:numCache>
                <c:formatCode>General</c:formatCode>
                <c:ptCount val="40"/>
                <c:pt idx="10">
                  <c:v>37.0</c:v>
                </c:pt>
                <c:pt idx="11">
                  <c:v>38.0</c:v>
                </c:pt>
                <c:pt idx="12">
                  <c:v>39.0</c:v>
                </c:pt>
                <c:pt idx="13">
                  <c:v>40.0</c:v>
                </c:pt>
                <c:pt idx="14">
                  <c:v>40.0</c:v>
                </c:pt>
                <c:pt idx="15">
                  <c:v>36.9</c:v>
                </c:pt>
                <c:pt idx="16">
                  <c:v>32.8</c:v>
                </c:pt>
                <c:pt idx="17">
                  <c:v>28.7</c:v>
                </c:pt>
                <c:pt idx="18">
                  <c:v>24.0</c:v>
                </c:pt>
                <c:pt idx="19">
                  <c:v>15.6</c:v>
                </c:pt>
                <c:pt idx="20">
                  <c:v>15.2</c:v>
                </c:pt>
                <c:pt idx="21">
                  <c:v>14.8</c:v>
                </c:pt>
                <c:pt idx="22">
                  <c:v>12.25</c:v>
                </c:pt>
                <c:pt idx="23">
                  <c:v>11.55</c:v>
                </c:pt>
                <c:pt idx="24">
                  <c:v>10.85</c:v>
                </c:pt>
                <c:pt idx="25">
                  <c:v>8.4</c:v>
                </c:pt>
                <c:pt idx="26">
                  <c:v>6.6</c:v>
                </c:pt>
                <c:pt idx="27">
                  <c:v>5.1</c:v>
                </c:pt>
                <c:pt idx="28">
                  <c:v>3.6</c:v>
                </c:pt>
                <c:pt idx="29">
                  <c:v>3.0</c:v>
                </c:pt>
              </c:numCache>
            </c:numRef>
          </c:val>
        </c:ser>
        <c:ser>
          <c:idx val="3"/>
          <c:order val="2"/>
          <c:tx>
            <c:strRef>
              <c:f>'Fish down older stock (2)'!$D$1</c:f>
              <c:strCache>
                <c:ptCount val="1"/>
                <c:pt idx="0">
                  <c:v>Old</c:v>
                </c:pt>
              </c:strCache>
            </c:strRef>
          </c:tx>
          <c:spPr>
            <a:ln w="68612">
              <a:solidFill>
                <a:srgbClr val="FFF58C"/>
              </a:solidFill>
              <a:prstDash val="solid"/>
            </a:ln>
          </c:spPr>
          <c:marker>
            <c:symbol val="none"/>
          </c:marker>
          <c:cat>
            <c:numRef>
              <c:f>'Fish down older stock (2)'!$A$2:$A$41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(2)'!$D$2:$D$41</c:f>
              <c:numCache>
                <c:formatCode>General</c:formatCode>
                <c:ptCount val="40"/>
                <c:pt idx="30">
                  <c:v>2.4</c:v>
                </c:pt>
                <c:pt idx="31">
                  <c:v>2.1</c:v>
                </c:pt>
                <c:pt idx="32">
                  <c:v>1.8</c:v>
                </c:pt>
                <c:pt idx="33">
                  <c:v>1.5</c:v>
                </c:pt>
                <c:pt idx="34">
                  <c:v>1.2</c:v>
                </c:pt>
                <c:pt idx="35">
                  <c:v>0.9</c:v>
                </c:pt>
                <c:pt idx="36">
                  <c:v>0.6</c:v>
                </c:pt>
                <c:pt idx="37">
                  <c:v>0.6</c:v>
                </c:pt>
                <c:pt idx="38">
                  <c:v>0.6</c:v>
                </c:pt>
                <c:pt idx="39">
                  <c:v>0.3</c:v>
                </c:pt>
              </c:numCache>
            </c:numRef>
          </c:val>
        </c:ser>
        <c:ser>
          <c:idx val="4"/>
          <c:order val="3"/>
          <c:tx>
            <c:strRef>
              <c:f>'Fish down older stock (2)'!$E$1</c:f>
              <c:strCache>
                <c:ptCount val="1"/>
                <c:pt idx="0">
                  <c:v>Total</c:v>
                </c:pt>
              </c:strCache>
            </c:strRef>
          </c:tx>
          <c:spPr>
            <a:ln w="45741">
              <a:solidFill>
                <a:srgbClr val="000000"/>
              </a:solidFill>
              <a:prstDash val="solid"/>
            </a:ln>
          </c:spPr>
          <c:marker>
            <c:symbol val="none"/>
          </c:marker>
          <c:cat>
            <c:numRef>
              <c:f>'Fish down older stock (2)'!$A$2:$A$41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(2)'!$E$2:$E$41</c:f>
              <c:numCache>
                <c:formatCode>General</c:formatCode>
                <c:ptCount val="40"/>
                <c:pt idx="0">
                  <c:v>1.0</c:v>
                </c:pt>
                <c:pt idx="1">
                  <c:v>1.0</c:v>
                </c:pt>
                <c:pt idx="2">
                  <c:v>2.0</c:v>
                </c:pt>
                <c:pt idx="3">
                  <c:v>3.0</c:v>
                </c:pt>
                <c:pt idx="4">
                  <c:v>5.0</c:v>
                </c:pt>
                <c:pt idx="5">
                  <c:v>15.0</c:v>
                </c:pt>
                <c:pt idx="6">
                  <c:v>25.0</c:v>
                </c:pt>
                <c:pt idx="7">
                  <c:v>30.0</c:v>
                </c:pt>
                <c:pt idx="8">
                  <c:v>33.0</c:v>
                </c:pt>
                <c:pt idx="9">
                  <c:v>35.0</c:v>
                </c:pt>
                <c:pt idx="10">
                  <c:v>37.0</c:v>
                </c:pt>
                <c:pt idx="11">
                  <c:v>38.0</c:v>
                </c:pt>
                <c:pt idx="12">
                  <c:v>39.0</c:v>
                </c:pt>
                <c:pt idx="13">
                  <c:v>40.0</c:v>
                </c:pt>
                <c:pt idx="14">
                  <c:v>40.0</c:v>
                </c:pt>
                <c:pt idx="15">
                  <c:v>41.0</c:v>
                </c:pt>
                <c:pt idx="16">
                  <c:v>41.0</c:v>
                </c:pt>
                <c:pt idx="17">
                  <c:v>41.0</c:v>
                </c:pt>
                <c:pt idx="18">
                  <c:v>40.0</c:v>
                </c:pt>
                <c:pt idx="19">
                  <c:v>39.0</c:v>
                </c:pt>
                <c:pt idx="20">
                  <c:v>38.0</c:v>
                </c:pt>
                <c:pt idx="21">
                  <c:v>37.0</c:v>
                </c:pt>
                <c:pt idx="22">
                  <c:v>35.0</c:v>
                </c:pt>
                <c:pt idx="23">
                  <c:v>33.0</c:v>
                </c:pt>
                <c:pt idx="24">
                  <c:v>31.0</c:v>
                </c:pt>
                <c:pt idx="25">
                  <c:v>28.0</c:v>
                </c:pt>
                <c:pt idx="26">
                  <c:v>22.0</c:v>
                </c:pt>
                <c:pt idx="27">
                  <c:v>17.0</c:v>
                </c:pt>
                <c:pt idx="28">
                  <c:v>12.0</c:v>
                </c:pt>
                <c:pt idx="29">
                  <c:v>10.0</c:v>
                </c:pt>
                <c:pt idx="30">
                  <c:v>8.0</c:v>
                </c:pt>
                <c:pt idx="31">
                  <c:v>7.0</c:v>
                </c:pt>
                <c:pt idx="32">
                  <c:v>6.0</c:v>
                </c:pt>
                <c:pt idx="33">
                  <c:v>5.0</c:v>
                </c:pt>
                <c:pt idx="34">
                  <c:v>4.0</c:v>
                </c:pt>
                <c:pt idx="35">
                  <c:v>3.0</c:v>
                </c:pt>
                <c:pt idx="36">
                  <c:v>2.0</c:v>
                </c:pt>
                <c:pt idx="37">
                  <c:v>2.0</c:v>
                </c:pt>
                <c:pt idx="38">
                  <c:v>2.0</c:v>
                </c:pt>
                <c:pt idx="39">
                  <c:v>1.0</c:v>
                </c:pt>
              </c:numCache>
            </c:numRef>
          </c:val>
        </c:ser>
        <c:ser>
          <c:idx val="0"/>
          <c:order val="4"/>
          <c:tx>
            <c:strRef>
              <c:f>'Fish down older stock (2)'!$F$1</c:f>
              <c:strCache>
                <c:ptCount val="1"/>
                <c:pt idx="0">
                  <c:v>New Total</c:v>
                </c:pt>
              </c:strCache>
            </c:strRef>
          </c:tx>
          <c:spPr>
            <a:ln w="22871">
              <a:solidFill>
                <a:srgbClr val="63AAFE"/>
              </a:solidFill>
              <a:prstDash val="solid"/>
            </a:ln>
          </c:spPr>
          <c:marker>
            <c:symbol val="none"/>
          </c:marker>
          <c:val>
            <c:numRef>
              <c:f>'Fish down older stock (2)'!$F$2:$F$41</c:f>
              <c:numCache>
                <c:formatCode>General</c:formatCode>
                <c:ptCount val="40"/>
                <c:pt idx="0">
                  <c:v>1.0</c:v>
                </c:pt>
                <c:pt idx="1">
                  <c:v>1.0</c:v>
                </c:pt>
                <c:pt idx="2">
                  <c:v>2.0</c:v>
                </c:pt>
                <c:pt idx="3">
                  <c:v>3.0</c:v>
                </c:pt>
                <c:pt idx="4">
                  <c:v>5.0</c:v>
                </c:pt>
                <c:pt idx="5">
                  <c:v>15.0</c:v>
                </c:pt>
                <c:pt idx="6">
                  <c:v>25.0</c:v>
                </c:pt>
                <c:pt idx="7">
                  <c:v>30.0</c:v>
                </c:pt>
                <c:pt idx="8">
                  <c:v>33.0</c:v>
                </c:pt>
                <c:pt idx="9">
                  <c:v>35.0</c:v>
                </c:pt>
                <c:pt idx="10">
                  <c:v>37.0</c:v>
                </c:pt>
                <c:pt idx="11">
                  <c:v>38.0</c:v>
                </c:pt>
                <c:pt idx="12">
                  <c:v>39.0</c:v>
                </c:pt>
                <c:pt idx="13">
                  <c:v>40.0</c:v>
                </c:pt>
                <c:pt idx="14">
                  <c:v>40.0</c:v>
                </c:pt>
                <c:pt idx="15">
                  <c:v>36.9</c:v>
                </c:pt>
                <c:pt idx="16">
                  <c:v>32.8</c:v>
                </c:pt>
                <c:pt idx="17">
                  <c:v>28.7</c:v>
                </c:pt>
                <c:pt idx="18">
                  <c:v>24.0</c:v>
                </c:pt>
                <c:pt idx="19">
                  <c:v>15.6</c:v>
                </c:pt>
                <c:pt idx="20">
                  <c:v>15.2</c:v>
                </c:pt>
                <c:pt idx="21">
                  <c:v>14.8</c:v>
                </c:pt>
                <c:pt idx="22">
                  <c:v>12.25</c:v>
                </c:pt>
                <c:pt idx="23">
                  <c:v>11.55</c:v>
                </c:pt>
                <c:pt idx="24">
                  <c:v>10.85</c:v>
                </c:pt>
                <c:pt idx="25">
                  <c:v>8.4</c:v>
                </c:pt>
                <c:pt idx="26">
                  <c:v>6.6</c:v>
                </c:pt>
                <c:pt idx="27">
                  <c:v>5.1</c:v>
                </c:pt>
                <c:pt idx="28">
                  <c:v>3.6</c:v>
                </c:pt>
                <c:pt idx="29">
                  <c:v>3.0</c:v>
                </c:pt>
                <c:pt idx="30">
                  <c:v>2.4</c:v>
                </c:pt>
                <c:pt idx="31">
                  <c:v>2.1</c:v>
                </c:pt>
                <c:pt idx="32">
                  <c:v>1.8</c:v>
                </c:pt>
                <c:pt idx="33">
                  <c:v>1.5</c:v>
                </c:pt>
                <c:pt idx="34">
                  <c:v>1.2</c:v>
                </c:pt>
                <c:pt idx="35">
                  <c:v>0.9</c:v>
                </c:pt>
                <c:pt idx="36">
                  <c:v>0.6</c:v>
                </c:pt>
                <c:pt idx="37">
                  <c:v>0.6</c:v>
                </c:pt>
                <c:pt idx="38">
                  <c:v>0.6</c:v>
                </c:pt>
                <c:pt idx="39">
                  <c:v>0.3</c:v>
                </c:pt>
              </c:numCache>
            </c:numRef>
          </c:val>
        </c:ser>
        <c:marker val="1"/>
        <c:axId val="717639800"/>
        <c:axId val="532271400"/>
      </c:lineChart>
      <c:catAx>
        <c:axId val="717639800"/>
        <c:scaling>
          <c:orientation val="minMax"/>
        </c:scaling>
        <c:axPos val="b"/>
        <c:numFmt formatCode="General" sourceLinked="1"/>
        <c:tickLblPos val="nextTo"/>
        <c:spPr>
          <a:ln w="5718">
            <a:solidFill>
              <a:srgbClr val="000000"/>
            </a:solidFill>
            <a:prstDash val="solid"/>
          </a:ln>
        </c:spPr>
        <c:txPr>
          <a:bodyPr rot="-2700000" vert="horz"/>
          <a:lstStyle/>
          <a:p>
            <a:pPr>
              <a:defRPr sz="1531" b="0" i="0" u="none" strike="noStrike" baseline="0">
                <a:solidFill>
                  <a:srgbClr val="000000"/>
                </a:solidFill>
                <a:latin typeface="Arial"/>
                <a:ea typeface="Arial"/>
                <a:cs typeface="Arial"/>
              </a:defRPr>
            </a:pPr>
            <a:endParaRPr lang="en-US"/>
          </a:p>
        </c:txPr>
        <c:crossAx val="532271400"/>
        <c:crosses val="autoZero"/>
        <c:auto val="1"/>
        <c:lblAlgn val="ctr"/>
        <c:lblOffset val="100"/>
        <c:tickLblSkip val="3"/>
        <c:tickMarkSkip val="1"/>
      </c:catAx>
      <c:valAx>
        <c:axId val="532271400"/>
        <c:scaling>
          <c:orientation val="minMax"/>
        </c:scaling>
        <c:axPos val="l"/>
        <c:majorGridlines>
          <c:spPr>
            <a:ln w="5718">
              <a:solidFill>
                <a:srgbClr val="000000"/>
              </a:solidFill>
              <a:prstDash val="solid"/>
            </a:ln>
          </c:spPr>
        </c:majorGridlines>
        <c:numFmt formatCode="General" sourceLinked="1"/>
        <c:tickLblPos val="nextTo"/>
        <c:spPr>
          <a:ln w="5718">
            <a:solidFill>
              <a:srgbClr val="000000"/>
            </a:solidFill>
            <a:prstDash val="solid"/>
          </a:ln>
        </c:spPr>
        <c:txPr>
          <a:bodyPr rot="0" vert="horz"/>
          <a:lstStyle/>
          <a:p>
            <a:pPr>
              <a:defRPr sz="1531" b="0" i="0" u="none" strike="noStrike" baseline="0">
                <a:solidFill>
                  <a:srgbClr val="000000"/>
                </a:solidFill>
                <a:latin typeface="Arial"/>
                <a:ea typeface="Arial"/>
                <a:cs typeface="Arial"/>
              </a:defRPr>
            </a:pPr>
            <a:endParaRPr lang="en-US"/>
          </a:p>
        </c:txPr>
        <c:crossAx val="717639800"/>
        <c:crosses val="autoZero"/>
        <c:crossBetween val="between"/>
      </c:valAx>
      <c:spPr>
        <a:noFill/>
        <a:ln w="5718">
          <a:solidFill>
            <a:srgbClr val="000000"/>
          </a:solidFill>
          <a:prstDash val="solid"/>
        </a:ln>
      </c:spPr>
    </c:plotArea>
    <c:plotVisOnly val="1"/>
    <c:dispBlanksAs val="gap"/>
  </c:chart>
  <c:spPr>
    <a:solidFill>
      <a:srgbClr val="FFFFFF"/>
    </a:solidFill>
    <a:ln w="5718">
      <a:solidFill>
        <a:srgbClr val="000000"/>
      </a:solidFill>
      <a:prstDash val="solid"/>
    </a:ln>
  </c:spPr>
  <c:txPr>
    <a:bodyPr/>
    <a:lstStyle/>
    <a:p>
      <a:pPr>
        <a:defRPr sz="1531" b="0" i="0" u="none" strike="noStrike" baseline="0">
          <a:solidFill>
            <a:srgbClr val="000000"/>
          </a:solidFill>
          <a:latin typeface="Arial"/>
          <a:ea typeface="Arial"/>
          <a:cs typeface="Arial"/>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manualLayout>
          <c:layoutTarget val="inner"/>
          <c:xMode val="edge"/>
          <c:yMode val="edge"/>
          <c:x val="0.104738154613466"/>
          <c:y val="0.0806451612903226"/>
          <c:w val="0.877364391951006"/>
          <c:h val="0.650537634408602"/>
        </c:manualLayout>
      </c:layout>
      <c:lineChart>
        <c:grouping val="standard"/>
        <c:ser>
          <c:idx val="1"/>
          <c:order val="0"/>
          <c:tx>
            <c:strRef>
              <c:f>'Fish down older stock (3)'!$B$1</c:f>
              <c:strCache>
                <c:ptCount val="1"/>
                <c:pt idx="0">
                  <c:v>Recruitment</c:v>
                </c:pt>
              </c:strCache>
            </c:strRef>
          </c:tx>
          <c:spPr>
            <a:ln w="68612">
              <a:solidFill>
                <a:srgbClr val="000090"/>
              </a:solidFill>
              <a:prstDash val="solid"/>
            </a:ln>
          </c:spPr>
          <c:marker>
            <c:symbol val="none"/>
          </c:marker>
          <c:cat>
            <c:numRef>
              <c:f>'Fish down older stock (3)'!$A$2:$A$41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(3)'!$B$2:$B$41</c:f>
              <c:numCache>
                <c:formatCode>General</c:formatCode>
                <c:ptCount val="40"/>
                <c:pt idx="0">
                  <c:v>1.0</c:v>
                </c:pt>
                <c:pt idx="1">
                  <c:v>1.0</c:v>
                </c:pt>
                <c:pt idx="2">
                  <c:v>2.0</c:v>
                </c:pt>
                <c:pt idx="3">
                  <c:v>3.0</c:v>
                </c:pt>
                <c:pt idx="4">
                  <c:v>5.0</c:v>
                </c:pt>
                <c:pt idx="5">
                  <c:v>15.0</c:v>
                </c:pt>
                <c:pt idx="6">
                  <c:v>25.0</c:v>
                </c:pt>
                <c:pt idx="7">
                  <c:v>30.0</c:v>
                </c:pt>
                <c:pt idx="8">
                  <c:v>33.0</c:v>
                </c:pt>
                <c:pt idx="9">
                  <c:v>35.0</c:v>
                </c:pt>
              </c:numCache>
            </c:numRef>
          </c:val>
        </c:ser>
        <c:ser>
          <c:idx val="2"/>
          <c:order val="1"/>
          <c:tx>
            <c:strRef>
              <c:f>'Fish down older stock (3)'!$C$1</c:f>
              <c:strCache>
                <c:ptCount val="1"/>
                <c:pt idx="0">
                  <c:v>Prime</c:v>
                </c:pt>
              </c:strCache>
            </c:strRef>
          </c:tx>
          <c:spPr>
            <a:ln w="68612">
              <a:solidFill>
                <a:srgbClr val="DD0806"/>
              </a:solidFill>
              <a:prstDash val="solid"/>
            </a:ln>
          </c:spPr>
          <c:marker>
            <c:symbol val="none"/>
          </c:marker>
          <c:cat>
            <c:numRef>
              <c:f>'Fish down older stock (3)'!$A$2:$A$41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(3)'!$C$2:$C$41</c:f>
              <c:numCache>
                <c:formatCode>General</c:formatCode>
                <c:ptCount val="40"/>
                <c:pt idx="10">
                  <c:v>22.2</c:v>
                </c:pt>
                <c:pt idx="11">
                  <c:v>22.8</c:v>
                </c:pt>
                <c:pt idx="12">
                  <c:v>19.5</c:v>
                </c:pt>
                <c:pt idx="13">
                  <c:v>20.0</c:v>
                </c:pt>
                <c:pt idx="14">
                  <c:v>16.0</c:v>
                </c:pt>
                <c:pt idx="15">
                  <c:v>16.4</c:v>
                </c:pt>
                <c:pt idx="16">
                  <c:v>16.4</c:v>
                </c:pt>
                <c:pt idx="17">
                  <c:v>14.35</c:v>
                </c:pt>
                <c:pt idx="18">
                  <c:v>14.0</c:v>
                </c:pt>
                <c:pt idx="19">
                  <c:v>13.65</c:v>
                </c:pt>
                <c:pt idx="20">
                  <c:v>11.4</c:v>
                </c:pt>
                <c:pt idx="21">
                  <c:v>11.1</c:v>
                </c:pt>
                <c:pt idx="22">
                  <c:v>7.0</c:v>
                </c:pt>
                <c:pt idx="23">
                  <c:v>6.6</c:v>
                </c:pt>
                <c:pt idx="24">
                  <c:v>6.2</c:v>
                </c:pt>
                <c:pt idx="25">
                  <c:v>4.2</c:v>
                </c:pt>
                <c:pt idx="26">
                  <c:v>3.3</c:v>
                </c:pt>
                <c:pt idx="27">
                  <c:v>2.55</c:v>
                </c:pt>
                <c:pt idx="28">
                  <c:v>1.2</c:v>
                </c:pt>
                <c:pt idx="29">
                  <c:v>1.0</c:v>
                </c:pt>
              </c:numCache>
            </c:numRef>
          </c:val>
        </c:ser>
        <c:ser>
          <c:idx val="3"/>
          <c:order val="2"/>
          <c:tx>
            <c:strRef>
              <c:f>'Fish down older stock (3)'!$D$1</c:f>
              <c:strCache>
                <c:ptCount val="1"/>
                <c:pt idx="0">
                  <c:v>Old</c:v>
                </c:pt>
              </c:strCache>
            </c:strRef>
          </c:tx>
          <c:spPr>
            <a:ln w="68612">
              <a:solidFill>
                <a:srgbClr val="FFF58C"/>
              </a:solidFill>
              <a:prstDash val="solid"/>
            </a:ln>
          </c:spPr>
          <c:marker>
            <c:symbol val="none"/>
          </c:marker>
          <c:cat>
            <c:numRef>
              <c:f>'Fish down older stock (3)'!$A$2:$A$41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(3)'!$D$2:$D$41</c:f>
              <c:numCache>
                <c:formatCode>General</c:formatCode>
                <c:ptCount val="40"/>
                <c:pt idx="30">
                  <c:v>0.8</c:v>
                </c:pt>
                <c:pt idx="31">
                  <c:v>0.7</c:v>
                </c:pt>
                <c:pt idx="32">
                  <c:v>0.6</c:v>
                </c:pt>
                <c:pt idx="33">
                  <c:v>0.5</c:v>
                </c:pt>
                <c:pt idx="34">
                  <c:v>0.4</c:v>
                </c:pt>
                <c:pt idx="35">
                  <c:v>0.3</c:v>
                </c:pt>
                <c:pt idx="36">
                  <c:v>0.2</c:v>
                </c:pt>
                <c:pt idx="37">
                  <c:v>0.2</c:v>
                </c:pt>
                <c:pt idx="38">
                  <c:v>0.2</c:v>
                </c:pt>
                <c:pt idx="39">
                  <c:v>0.1</c:v>
                </c:pt>
              </c:numCache>
            </c:numRef>
          </c:val>
        </c:ser>
        <c:ser>
          <c:idx val="4"/>
          <c:order val="3"/>
          <c:tx>
            <c:strRef>
              <c:f>'Fish down older stock (3)'!$E$1</c:f>
              <c:strCache>
                <c:ptCount val="1"/>
                <c:pt idx="0">
                  <c:v>Total</c:v>
                </c:pt>
              </c:strCache>
            </c:strRef>
          </c:tx>
          <c:spPr>
            <a:ln w="45741">
              <a:solidFill>
                <a:srgbClr val="000000"/>
              </a:solidFill>
              <a:prstDash val="solid"/>
            </a:ln>
          </c:spPr>
          <c:marker>
            <c:symbol val="none"/>
          </c:marker>
          <c:cat>
            <c:numRef>
              <c:f>'Fish down older stock (3)'!$A$2:$A$41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(3)'!$E$2:$E$41</c:f>
              <c:numCache>
                <c:formatCode>General</c:formatCode>
                <c:ptCount val="40"/>
                <c:pt idx="0">
                  <c:v>1.0</c:v>
                </c:pt>
                <c:pt idx="1">
                  <c:v>1.0</c:v>
                </c:pt>
                <c:pt idx="2">
                  <c:v>2.0</c:v>
                </c:pt>
                <c:pt idx="3">
                  <c:v>3.0</c:v>
                </c:pt>
                <c:pt idx="4">
                  <c:v>5.0</c:v>
                </c:pt>
                <c:pt idx="5">
                  <c:v>15.0</c:v>
                </c:pt>
                <c:pt idx="6">
                  <c:v>25.0</c:v>
                </c:pt>
                <c:pt idx="7">
                  <c:v>30.0</c:v>
                </c:pt>
                <c:pt idx="8">
                  <c:v>33.0</c:v>
                </c:pt>
                <c:pt idx="9">
                  <c:v>35.0</c:v>
                </c:pt>
                <c:pt idx="10">
                  <c:v>37.0</c:v>
                </c:pt>
                <c:pt idx="11">
                  <c:v>38.0</c:v>
                </c:pt>
                <c:pt idx="12">
                  <c:v>39.0</c:v>
                </c:pt>
                <c:pt idx="13">
                  <c:v>40.0</c:v>
                </c:pt>
                <c:pt idx="14">
                  <c:v>40.0</c:v>
                </c:pt>
                <c:pt idx="15">
                  <c:v>41.0</c:v>
                </c:pt>
                <c:pt idx="16">
                  <c:v>41.0</c:v>
                </c:pt>
                <c:pt idx="17">
                  <c:v>41.0</c:v>
                </c:pt>
                <c:pt idx="18">
                  <c:v>40.0</c:v>
                </c:pt>
                <c:pt idx="19">
                  <c:v>39.0</c:v>
                </c:pt>
                <c:pt idx="20">
                  <c:v>38.0</c:v>
                </c:pt>
                <c:pt idx="21">
                  <c:v>37.0</c:v>
                </c:pt>
                <c:pt idx="22">
                  <c:v>35.0</c:v>
                </c:pt>
                <c:pt idx="23">
                  <c:v>33.0</c:v>
                </c:pt>
                <c:pt idx="24">
                  <c:v>31.0</c:v>
                </c:pt>
                <c:pt idx="25">
                  <c:v>28.0</c:v>
                </c:pt>
                <c:pt idx="26">
                  <c:v>22.0</c:v>
                </c:pt>
                <c:pt idx="27">
                  <c:v>17.0</c:v>
                </c:pt>
                <c:pt idx="28">
                  <c:v>12.0</c:v>
                </c:pt>
                <c:pt idx="29">
                  <c:v>10.0</c:v>
                </c:pt>
                <c:pt idx="30">
                  <c:v>8.0</c:v>
                </c:pt>
                <c:pt idx="31">
                  <c:v>7.0</c:v>
                </c:pt>
                <c:pt idx="32">
                  <c:v>6.0</c:v>
                </c:pt>
                <c:pt idx="33">
                  <c:v>5.0</c:v>
                </c:pt>
                <c:pt idx="34">
                  <c:v>4.0</c:v>
                </c:pt>
                <c:pt idx="35">
                  <c:v>3.0</c:v>
                </c:pt>
                <c:pt idx="36">
                  <c:v>2.0</c:v>
                </c:pt>
                <c:pt idx="37">
                  <c:v>2.0</c:v>
                </c:pt>
                <c:pt idx="38">
                  <c:v>2.0</c:v>
                </c:pt>
                <c:pt idx="39">
                  <c:v>1.0</c:v>
                </c:pt>
              </c:numCache>
            </c:numRef>
          </c:val>
        </c:ser>
        <c:ser>
          <c:idx val="0"/>
          <c:order val="4"/>
          <c:tx>
            <c:strRef>
              <c:f>'Fish down older stock (3)'!$F$1</c:f>
              <c:strCache>
                <c:ptCount val="1"/>
                <c:pt idx="0">
                  <c:v>New Total</c:v>
                </c:pt>
              </c:strCache>
            </c:strRef>
          </c:tx>
          <c:spPr>
            <a:ln w="22871">
              <a:solidFill>
                <a:srgbClr val="63AAFE"/>
              </a:solidFill>
              <a:prstDash val="solid"/>
            </a:ln>
          </c:spPr>
          <c:marker>
            <c:symbol val="none"/>
          </c:marker>
          <c:val>
            <c:numRef>
              <c:f>'Fish down older stock (3)'!$F$2:$F$41</c:f>
              <c:numCache>
                <c:formatCode>General</c:formatCode>
                <c:ptCount val="40"/>
                <c:pt idx="0">
                  <c:v>1.0</c:v>
                </c:pt>
                <c:pt idx="1">
                  <c:v>1.0</c:v>
                </c:pt>
                <c:pt idx="2">
                  <c:v>2.0</c:v>
                </c:pt>
                <c:pt idx="3">
                  <c:v>3.0</c:v>
                </c:pt>
                <c:pt idx="4">
                  <c:v>5.0</c:v>
                </c:pt>
                <c:pt idx="5">
                  <c:v>15.0</c:v>
                </c:pt>
                <c:pt idx="6">
                  <c:v>25.0</c:v>
                </c:pt>
                <c:pt idx="7">
                  <c:v>30.0</c:v>
                </c:pt>
                <c:pt idx="8">
                  <c:v>33.0</c:v>
                </c:pt>
                <c:pt idx="9">
                  <c:v>35.0</c:v>
                </c:pt>
                <c:pt idx="10">
                  <c:v>22.2</c:v>
                </c:pt>
                <c:pt idx="11">
                  <c:v>22.8</c:v>
                </c:pt>
                <c:pt idx="12">
                  <c:v>19.5</c:v>
                </c:pt>
                <c:pt idx="13">
                  <c:v>20.0</c:v>
                </c:pt>
                <c:pt idx="14">
                  <c:v>16.0</c:v>
                </c:pt>
                <c:pt idx="15">
                  <c:v>16.4</c:v>
                </c:pt>
                <c:pt idx="16">
                  <c:v>16.4</c:v>
                </c:pt>
                <c:pt idx="17">
                  <c:v>14.35</c:v>
                </c:pt>
                <c:pt idx="18">
                  <c:v>14.0</c:v>
                </c:pt>
                <c:pt idx="19">
                  <c:v>13.65</c:v>
                </c:pt>
                <c:pt idx="20">
                  <c:v>11.4</c:v>
                </c:pt>
                <c:pt idx="21">
                  <c:v>11.1</c:v>
                </c:pt>
                <c:pt idx="22">
                  <c:v>7.0</c:v>
                </c:pt>
                <c:pt idx="23">
                  <c:v>6.6</c:v>
                </c:pt>
                <c:pt idx="24">
                  <c:v>6.2</c:v>
                </c:pt>
                <c:pt idx="25">
                  <c:v>4.2</c:v>
                </c:pt>
                <c:pt idx="26">
                  <c:v>3.3</c:v>
                </c:pt>
                <c:pt idx="27">
                  <c:v>2.55</c:v>
                </c:pt>
                <c:pt idx="28">
                  <c:v>1.2</c:v>
                </c:pt>
                <c:pt idx="29">
                  <c:v>1.0</c:v>
                </c:pt>
                <c:pt idx="30">
                  <c:v>0.8</c:v>
                </c:pt>
                <c:pt idx="31">
                  <c:v>0.7</c:v>
                </c:pt>
                <c:pt idx="32">
                  <c:v>0.6</c:v>
                </c:pt>
                <c:pt idx="33">
                  <c:v>0.5</c:v>
                </c:pt>
                <c:pt idx="34">
                  <c:v>0.4</c:v>
                </c:pt>
                <c:pt idx="35">
                  <c:v>0.3</c:v>
                </c:pt>
                <c:pt idx="36">
                  <c:v>0.2</c:v>
                </c:pt>
                <c:pt idx="37">
                  <c:v>0.2</c:v>
                </c:pt>
                <c:pt idx="38">
                  <c:v>0.2</c:v>
                </c:pt>
                <c:pt idx="39">
                  <c:v>0.1</c:v>
                </c:pt>
              </c:numCache>
            </c:numRef>
          </c:val>
        </c:ser>
        <c:marker val="1"/>
        <c:axId val="531763528"/>
        <c:axId val="717961544"/>
      </c:lineChart>
      <c:catAx>
        <c:axId val="531763528"/>
        <c:scaling>
          <c:orientation val="minMax"/>
        </c:scaling>
        <c:axPos val="b"/>
        <c:numFmt formatCode="General" sourceLinked="1"/>
        <c:tickLblPos val="nextTo"/>
        <c:spPr>
          <a:ln w="5718">
            <a:solidFill>
              <a:srgbClr val="000000"/>
            </a:solidFill>
            <a:prstDash val="solid"/>
          </a:ln>
        </c:spPr>
        <c:txPr>
          <a:bodyPr rot="-2700000" vert="horz"/>
          <a:lstStyle/>
          <a:p>
            <a:pPr>
              <a:defRPr sz="1531" b="0" i="0" u="none" strike="noStrike" baseline="0">
                <a:solidFill>
                  <a:srgbClr val="000000"/>
                </a:solidFill>
                <a:latin typeface="Arial"/>
                <a:ea typeface="Arial"/>
                <a:cs typeface="Arial"/>
              </a:defRPr>
            </a:pPr>
            <a:endParaRPr lang="en-US"/>
          </a:p>
        </c:txPr>
        <c:crossAx val="717961544"/>
        <c:crosses val="autoZero"/>
        <c:auto val="1"/>
        <c:lblAlgn val="ctr"/>
        <c:lblOffset val="100"/>
        <c:tickLblSkip val="3"/>
        <c:tickMarkSkip val="1"/>
      </c:catAx>
      <c:valAx>
        <c:axId val="717961544"/>
        <c:scaling>
          <c:orientation val="minMax"/>
        </c:scaling>
        <c:axPos val="l"/>
        <c:majorGridlines>
          <c:spPr>
            <a:ln w="5718">
              <a:solidFill>
                <a:srgbClr val="000000"/>
              </a:solidFill>
              <a:prstDash val="solid"/>
            </a:ln>
          </c:spPr>
        </c:majorGridlines>
        <c:numFmt formatCode="General" sourceLinked="1"/>
        <c:tickLblPos val="nextTo"/>
        <c:spPr>
          <a:ln w="5718">
            <a:solidFill>
              <a:srgbClr val="000000"/>
            </a:solidFill>
            <a:prstDash val="solid"/>
          </a:ln>
        </c:spPr>
        <c:txPr>
          <a:bodyPr rot="0" vert="horz"/>
          <a:lstStyle/>
          <a:p>
            <a:pPr>
              <a:defRPr sz="1531" b="0" i="0" u="none" strike="noStrike" baseline="0">
                <a:solidFill>
                  <a:srgbClr val="000000"/>
                </a:solidFill>
                <a:latin typeface="Arial"/>
                <a:ea typeface="Arial"/>
                <a:cs typeface="Arial"/>
              </a:defRPr>
            </a:pPr>
            <a:endParaRPr lang="en-US"/>
          </a:p>
        </c:txPr>
        <c:crossAx val="531763528"/>
        <c:crosses val="autoZero"/>
        <c:crossBetween val="between"/>
      </c:valAx>
      <c:spPr>
        <a:noFill/>
        <a:ln w="5718">
          <a:solidFill>
            <a:srgbClr val="000000"/>
          </a:solidFill>
          <a:prstDash val="solid"/>
        </a:ln>
      </c:spPr>
    </c:plotArea>
    <c:plotVisOnly val="1"/>
    <c:dispBlanksAs val="gap"/>
  </c:chart>
  <c:spPr>
    <a:solidFill>
      <a:srgbClr val="FFFFFF"/>
    </a:solidFill>
    <a:ln w="5718">
      <a:solidFill>
        <a:srgbClr val="000000"/>
      </a:solidFill>
      <a:prstDash val="solid"/>
    </a:ln>
  </c:spPr>
  <c:txPr>
    <a:bodyPr/>
    <a:lstStyle/>
    <a:p>
      <a:pPr>
        <a:defRPr sz="1531" b="0" i="0" u="none" strike="noStrike" baseline="0">
          <a:solidFill>
            <a:srgbClr val="000000"/>
          </a:solidFill>
          <a:latin typeface="Arial"/>
          <a:ea typeface="Arial"/>
          <a:cs typeface="Arial"/>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manualLayout>
          <c:layoutTarget val="inner"/>
          <c:xMode val="edge"/>
          <c:yMode val="edge"/>
          <c:x val="0.104738154613466"/>
          <c:y val="0.0806451612903226"/>
          <c:w val="0.877364391951006"/>
          <c:h val="0.650537634408602"/>
        </c:manualLayout>
      </c:layout>
      <c:lineChart>
        <c:grouping val="standard"/>
        <c:ser>
          <c:idx val="1"/>
          <c:order val="0"/>
          <c:tx>
            <c:strRef>
              <c:f>'Fish down older stock (4)'!$B$1</c:f>
              <c:strCache>
                <c:ptCount val="1"/>
                <c:pt idx="0">
                  <c:v>Recruitment</c:v>
                </c:pt>
              </c:strCache>
            </c:strRef>
          </c:tx>
          <c:spPr>
            <a:ln w="68612">
              <a:solidFill>
                <a:srgbClr val="000090"/>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(4)'!$B$2:$B$41</c:f>
              <c:numCache>
                <c:formatCode>General</c:formatCode>
                <c:ptCount val="40"/>
                <c:pt idx="0">
                  <c:v>1.0</c:v>
                </c:pt>
                <c:pt idx="1">
                  <c:v>1.0</c:v>
                </c:pt>
                <c:pt idx="2">
                  <c:v>2.0</c:v>
                </c:pt>
                <c:pt idx="3">
                  <c:v>3.0</c:v>
                </c:pt>
                <c:pt idx="4">
                  <c:v>5.0</c:v>
                </c:pt>
                <c:pt idx="5">
                  <c:v>15.0</c:v>
                </c:pt>
                <c:pt idx="6">
                  <c:v>22.5</c:v>
                </c:pt>
                <c:pt idx="7">
                  <c:v>27.0</c:v>
                </c:pt>
                <c:pt idx="8">
                  <c:v>29.7</c:v>
                </c:pt>
                <c:pt idx="9">
                  <c:v>24.5</c:v>
                </c:pt>
              </c:numCache>
            </c:numRef>
          </c:val>
        </c:ser>
        <c:ser>
          <c:idx val="2"/>
          <c:order val="1"/>
          <c:tx>
            <c:strRef>
              <c:f>'Fish down older stock (4)'!$C$1</c:f>
              <c:strCache>
                <c:ptCount val="1"/>
                <c:pt idx="0">
                  <c:v>Prime</c:v>
                </c:pt>
              </c:strCache>
            </c:strRef>
          </c:tx>
          <c:spPr>
            <a:ln w="68612">
              <a:solidFill>
                <a:srgbClr val="DD0806"/>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(4)'!$C$2:$C$41</c:f>
              <c:numCache>
                <c:formatCode>General</c:formatCode>
                <c:ptCount val="40"/>
                <c:pt idx="10">
                  <c:v>18.5</c:v>
                </c:pt>
                <c:pt idx="11">
                  <c:v>19.0</c:v>
                </c:pt>
                <c:pt idx="12">
                  <c:v>17.55</c:v>
                </c:pt>
                <c:pt idx="13">
                  <c:v>16.0</c:v>
                </c:pt>
                <c:pt idx="14">
                  <c:v>16.0</c:v>
                </c:pt>
                <c:pt idx="15">
                  <c:v>14.35</c:v>
                </c:pt>
                <c:pt idx="16">
                  <c:v>14.35</c:v>
                </c:pt>
                <c:pt idx="17">
                  <c:v>12.3</c:v>
                </c:pt>
                <c:pt idx="18">
                  <c:v>12.0</c:v>
                </c:pt>
                <c:pt idx="19">
                  <c:v>9.75</c:v>
                </c:pt>
                <c:pt idx="20">
                  <c:v>9.5</c:v>
                </c:pt>
                <c:pt idx="21">
                  <c:v>7.4</c:v>
                </c:pt>
                <c:pt idx="22">
                  <c:v>7.0</c:v>
                </c:pt>
                <c:pt idx="23">
                  <c:v>4.95</c:v>
                </c:pt>
                <c:pt idx="24">
                  <c:v>4.649999999999998</c:v>
                </c:pt>
                <c:pt idx="25">
                  <c:v>2.8</c:v>
                </c:pt>
                <c:pt idx="26">
                  <c:v>2.2</c:v>
                </c:pt>
                <c:pt idx="27">
                  <c:v>0.85</c:v>
                </c:pt>
                <c:pt idx="28">
                  <c:v>0.6</c:v>
                </c:pt>
                <c:pt idx="29">
                  <c:v>0.5</c:v>
                </c:pt>
              </c:numCache>
            </c:numRef>
          </c:val>
        </c:ser>
        <c:ser>
          <c:idx val="3"/>
          <c:order val="2"/>
          <c:tx>
            <c:strRef>
              <c:f>'Fish down older stock (4)'!$D$1</c:f>
              <c:strCache>
                <c:ptCount val="1"/>
                <c:pt idx="0">
                  <c:v>Old</c:v>
                </c:pt>
              </c:strCache>
            </c:strRef>
          </c:tx>
          <c:spPr>
            <a:ln w="68612">
              <a:solidFill>
                <a:srgbClr val="FFF58C"/>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(4)'!$D$2:$D$41</c:f>
              <c:numCache>
                <c:formatCode>General</c:formatCode>
                <c:ptCount val="40"/>
                <c:pt idx="30">
                  <c:v>0.4</c:v>
                </c:pt>
                <c:pt idx="31">
                  <c:v>0.35</c:v>
                </c:pt>
                <c:pt idx="32">
                  <c:v>0.3</c:v>
                </c:pt>
                <c:pt idx="33">
                  <c:v>0.25</c:v>
                </c:pt>
                <c:pt idx="34">
                  <c:v>0.2</c:v>
                </c:pt>
                <c:pt idx="35">
                  <c:v>0.15</c:v>
                </c:pt>
                <c:pt idx="36">
                  <c:v>0.1</c:v>
                </c:pt>
                <c:pt idx="37">
                  <c:v>0.1</c:v>
                </c:pt>
                <c:pt idx="38">
                  <c:v>0.1</c:v>
                </c:pt>
                <c:pt idx="39">
                  <c:v>0.05</c:v>
                </c:pt>
              </c:numCache>
            </c:numRef>
          </c:val>
        </c:ser>
        <c:ser>
          <c:idx val="4"/>
          <c:order val="3"/>
          <c:tx>
            <c:strRef>
              <c:f>'Fish down older stock (4)'!$E$1</c:f>
              <c:strCache>
                <c:ptCount val="1"/>
                <c:pt idx="0">
                  <c:v>Total</c:v>
                </c:pt>
              </c:strCache>
            </c:strRef>
          </c:tx>
          <c:spPr>
            <a:ln w="45741">
              <a:solidFill>
                <a:srgbClr val="000000"/>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(4)'!$E$2:$E$41</c:f>
              <c:numCache>
                <c:formatCode>General</c:formatCode>
                <c:ptCount val="40"/>
                <c:pt idx="0">
                  <c:v>1.0</c:v>
                </c:pt>
                <c:pt idx="1">
                  <c:v>1.0</c:v>
                </c:pt>
                <c:pt idx="2">
                  <c:v>2.0</c:v>
                </c:pt>
                <c:pt idx="3">
                  <c:v>3.0</c:v>
                </c:pt>
                <c:pt idx="4">
                  <c:v>5.0</c:v>
                </c:pt>
                <c:pt idx="5">
                  <c:v>15.0</c:v>
                </c:pt>
                <c:pt idx="6">
                  <c:v>25.0</c:v>
                </c:pt>
                <c:pt idx="7">
                  <c:v>30.0</c:v>
                </c:pt>
                <c:pt idx="8">
                  <c:v>33.0</c:v>
                </c:pt>
                <c:pt idx="9">
                  <c:v>35.0</c:v>
                </c:pt>
                <c:pt idx="10">
                  <c:v>37.0</c:v>
                </c:pt>
                <c:pt idx="11">
                  <c:v>38.0</c:v>
                </c:pt>
                <c:pt idx="12">
                  <c:v>39.0</c:v>
                </c:pt>
                <c:pt idx="13">
                  <c:v>40.0</c:v>
                </c:pt>
                <c:pt idx="14">
                  <c:v>40.0</c:v>
                </c:pt>
                <c:pt idx="15">
                  <c:v>41.0</c:v>
                </c:pt>
                <c:pt idx="16">
                  <c:v>41.0</c:v>
                </c:pt>
                <c:pt idx="17">
                  <c:v>41.0</c:v>
                </c:pt>
                <c:pt idx="18">
                  <c:v>40.0</c:v>
                </c:pt>
                <c:pt idx="19">
                  <c:v>39.0</c:v>
                </c:pt>
                <c:pt idx="20">
                  <c:v>38.0</c:v>
                </c:pt>
                <c:pt idx="21">
                  <c:v>37.0</c:v>
                </c:pt>
                <c:pt idx="22">
                  <c:v>35.0</c:v>
                </c:pt>
                <c:pt idx="23">
                  <c:v>33.0</c:v>
                </c:pt>
                <c:pt idx="24">
                  <c:v>31.0</c:v>
                </c:pt>
                <c:pt idx="25">
                  <c:v>28.0</c:v>
                </c:pt>
                <c:pt idx="26">
                  <c:v>22.0</c:v>
                </c:pt>
                <c:pt idx="27">
                  <c:v>17.0</c:v>
                </c:pt>
                <c:pt idx="28">
                  <c:v>12.0</c:v>
                </c:pt>
                <c:pt idx="29">
                  <c:v>10.0</c:v>
                </c:pt>
                <c:pt idx="30">
                  <c:v>8.0</c:v>
                </c:pt>
                <c:pt idx="31">
                  <c:v>7.0</c:v>
                </c:pt>
                <c:pt idx="32">
                  <c:v>6.0</c:v>
                </c:pt>
                <c:pt idx="33">
                  <c:v>5.0</c:v>
                </c:pt>
                <c:pt idx="34">
                  <c:v>4.0</c:v>
                </c:pt>
                <c:pt idx="35">
                  <c:v>3.0</c:v>
                </c:pt>
                <c:pt idx="36">
                  <c:v>2.0</c:v>
                </c:pt>
                <c:pt idx="37">
                  <c:v>2.0</c:v>
                </c:pt>
                <c:pt idx="38">
                  <c:v>2.0</c:v>
                </c:pt>
                <c:pt idx="39">
                  <c:v>1.0</c:v>
                </c:pt>
              </c:numCache>
            </c:numRef>
          </c:val>
        </c:ser>
        <c:ser>
          <c:idx val="0"/>
          <c:order val="4"/>
          <c:tx>
            <c:strRef>
              <c:f>'Fish down older stock (4)'!$F$1</c:f>
              <c:strCache>
                <c:ptCount val="1"/>
                <c:pt idx="0">
                  <c:v>New Total</c:v>
                </c:pt>
              </c:strCache>
            </c:strRef>
          </c:tx>
          <c:spPr>
            <a:ln w="22871">
              <a:solidFill>
                <a:srgbClr val="63AAFE"/>
              </a:solidFill>
              <a:prstDash val="solid"/>
            </a:ln>
          </c:spPr>
          <c:marker>
            <c:symbol val="none"/>
          </c:marker>
          <c:val>
            <c:numRef>
              <c:f>'Fish down older stock (4)'!$F$2:$F$41</c:f>
              <c:numCache>
                <c:formatCode>General</c:formatCode>
                <c:ptCount val="40"/>
                <c:pt idx="0">
                  <c:v>1.0</c:v>
                </c:pt>
                <c:pt idx="1">
                  <c:v>1.0</c:v>
                </c:pt>
                <c:pt idx="2">
                  <c:v>2.0</c:v>
                </c:pt>
                <c:pt idx="3">
                  <c:v>3.0</c:v>
                </c:pt>
                <c:pt idx="4">
                  <c:v>5.0</c:v>
                </c:pt>
                <c:pt idx="5">
                  <c:v>15.0</c:v>
                </c:pt>
                <c:pt idx="6">
                  <c:v>22.5</c:v>
                </c:pt>
                <c:pt idx="7">
                  <c:v>27.0</c:v>
                </c:pt>
                <c:pt idx="8">
                  <c:v>29.7</c:v>
                </c:pt>
                <c:pt idx="9">
                  <c:v>24.5</c:v>
                </c:pt>
                <c:pt idx="10">
                  <c:v>18.5</c:v>
                </c:pt>
                <c:pt idx="11">
                  <c:v>19.0</c:v>
                </c:pt>
                <c:pt idx="12">
                  <c:v>17.55</c:v>
                </c:pt>
                <c:pt idx="13">
                  <c:v>16.0</c:v>
                </c:pt>
                <c:pt idx="14">
                  <c:v>16.0</c:v>
                </c:pt>
                <c:pt idx="15">
                  <c:v>14.35</c:v>
                </c:pt>
                <c:pt idx="16">
                  <c:v>14.35</c:v>
                </c:pt>
                <c:pt idx="17">
                  <c:v>12.3</c:v>
                </c:pt>
                <c:pt idx="18">
                  <c:v>12.0</c:v>
                </c:pt>
                <c:pt idx="19">
                  <c:v>9.75</c:v>
                </c:pt>
                <c:pt idx="20">
                  <c:v>9.5</c:v>
                </c:pt>
                <c:pt idx="21">
                  <c:v>7.4</c:v>
                </c:pt>
                <c:pt idx="22">
                  <c:v>7.0</c:v>
                </c:pt>
                <c:pt idx="23">
                  <c:v>4.95</c:v>
                </c:pt>
                <c:pt idx="24">
                  <c:v>4.649999999999998</c:v>
                </c:pt>
                <c:pt idx="25">
                  <c:v>2.8</c:v>
                </c:pt>
                <c:pt idx="26">
                  <c:v>2.2</c:v>
                </c:pt>
                <c:pt idx="27">
                  <c:v>0.85</c:v>
                </c:pt>
                <c:pt idx="28">
                  <c:v>0.6</c:v>
                </c:pt>
                <c:pt idx="29">
                  <c:v>0.5</c:v>
                </c:pt>
                <c:pt idx="30">
                  <c:v>0.4</c:v>
                </c:pt>
                <c:pt idx="31">
                  <c:v>0.35</c:v>
                </c:pt>
                <c:pt idx="32">
                  <c:v>0.3</c:v>
                </c:pt>
                <c:pt idx="33">
                  <c:v>0.25</c:v>
                </c:pt>
                <c:pt idx="34">
                  <c:v>0.2</c:v>
                </c:pt>
                <c:pt idx="35">
                  <c:v>0.15</c:v>
                </c:pt>
                <c:pt idx="36">
                  <c:v>0.1</c:v>
                </c:pt>
                <c:pt idx="37">
                  <c:v>0.1</c:v>
                </c:pt>
                <c:pt idx="38">
                  <c:v>0.1</c:v>
                </c:pt>
                <c:pt idx="39">
                  <c:v>0.05</c:v>
                </c:pt>
              </c:numCache>
            </c:numRef>
          </c:val>
        </c:ser>
        <c:marker val="1"/>
        <c:axId val="653689608"/>
        <c:axId val="689134248"/>
      </c:lineChart>
      <c:catAx>
        <c:axId val="653689608"/>
        <c:scaling>
          <c:orientation val="minMax"/>
        </c:scaling>
        <c:axPos val="b"/>
        <c:numFmt formatCode="General" sourceLinked="1"/>
        <c:tickLblPos val="nextTo"/>
        <c:spPr>
          <a:ln w="5718">
            <a:solidFill>
              <a:srgbClr val="000000"/>
            </a:solidFill>
            <a:prstDash val="solid"/>
          </a:ln>
        </c:spPr>
        <c:txPr>
          <a:bodyPr rot="-2700000" vert="horz"/>
          <a:lstStyle/>
          <a:p>
            <a:pPr>
              <a:defRPr sz="1531" b="0" i="0" u="none" strike="noStrike" baseline="0">
                <a:solidFill>
                  <a:srgbClr val="000000"/>
                </a:solidFill>
                <a:latin typeface="Arial"/>
                <a:ea typeface="Arial"/>
                <a:cs typeface="Arial"/>
              </a:defRPr>
            </a:pPr>
            <a:endParaRPr lang="en-US"/>
          </a:p>
        </c:txPr>
        <c:crossAx val="689134248"/>
        <c:crosses val="autoZero"/>
        <c:auto val="1"/>
        <c:lblAlgn val="ctr"/>
        <c:lblOffset val="100"/>
        <c:tickLblSkip val="3"/>
        <c:tickMarkSkip val="1"/>
      </c:catAx>
      <c:valAx>
        <c:axId val="689134248"/>
        <c:scaling>
          <c:orientation val="minMax"/>
        </c:scaling>
        <c:axPos val="l"/>
        <c:majorGridlines>
          <c:spPr>
            <a:ln w="5718">
              <a:solidFill>
                <a:srgbClr val="000000"/>
              </a:solidFill>
              <a:prstDash val="solid"/>
            </a:ln>
          </c:spPr>
        </c:majorGridlines>
        <c:numFmt formatCode="General" sourceLinked="1"/>
        <c:tickLblPos val="nextTo"/>
        <c:spPr>
          <a:ln w="5718">
            <a:solidFill>
              <a:srgbClr val="000000"/>
            </a:solidFill>
            <a:prstDash val="solid"/>
          </a:ln>
        </c:spPr>
        <c:txPr>
          <a:bodyPr rot="0" vert="horz"/>
          <a:lstStyle/>
          <a:p>
            <a:pPr>
              <a:defRPr sz="1531" b="0" i="0" u="none" strike="noStrike" baseline="0">
                <a:solidFill>
                  <a:srgbClr val="000000"/>
                </a:solidFill>
                <a:latin typeface="Arial"/>
                <a:ea typeface="Arial"/>
                <a:cs typeface="Arial"/>
              </a:defRPr>
            </a:pPr>
            <a:endParaRPr lang="en-US"/>
          </a:p>
        </c:txPr>
        <c:crossAx val="653689608"/>
        <c:crosses val="autoZero"/>
        <c:crossBetween val="between"/>
      </c:valAx>
      <c:spPr>
        <a:noFill/>
        <a:ln w="5718">
          <a:solidFill>
            <a:srgbClr val="000000"/>
          </a:solidFill>
          <a:prstDash val="solid"/>
        </a:ln>
      </c:spPr>
    </c:plotArea>
    <c:plotVisOnly val="1"/>
    <c:dispBlanksAs val="gap"/>
  </c:chart>
  <c:spPr>
    <a:solidFill>
      <a:srgbClr val="FFFFFF"/>
    </a:solidFill>
    <a:ln w="5718">
      <a:solidFill>
        <a:srgbClr val="000000"/>
      </a:solidFill>
      <a:prstDash val="solid"/>
    </a:ln>
  </c:spPr>
  <c:txPr>
    <a:bodyPr/>
    <a:lstStyle/>
    <a:p>
      <a:pPr>
        <a:defRPr sz="1531" b="0" i="0" u="none" strike="noStrike" baseline="0">
          <a:solidFill>
            <a:srgbClr val="000000"/>
          </a:solidFill>
          <a:latin typeface="Arial"/>
          <a:ea typeface="Arial"/>
          <a:cs typeface="Arial"/>
        </a:defRPr>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manualLayout>
          <c:layoutTarget val="inner"/>
          <c:xMode val="edge"/>
          <c:yMode val="edge"/>
          <c:x val="0.104738154613466"/>
          <c:y val="0.0806451612903226"/>
          <c:w val="0.877364391951006"/>
          <c:h val="0.650537634408602"/>
        </c:manualLayout>
      </c:layout>
      <c:lineChart>
        <c:grouping val="standard"/>
        <c:ser>
          <c:idx val="1"/>
          <c:order val="0"/>
          <c:tx>
            <c:strRef>
              <c:f>'Fish down older stock (4)'!$B$1</c:f>
              <c:strCache>
                <c:ptCount val="1"/>
                <c:pt idx="0">
                  <c:v>Recruitment</c:v>
                </c:pt>
              </c:strCache>
            </c:strRef>
          </c:tx>
          <c:spPr>
            <a:ln w="68612">
              <a:solidFill>
                <a:srgbClr val="000090"/>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(4)'!$B$2:$B$41</c:f>
              <c:numCache>
                <c:formatCode>General</c:formatCode>
                <c:ptCount val="40"/>
                <c:pt idx="0">
                  <c:v>1.0</c:v>
                </c:pt>
                <c:pt idx="1">
                  <c:v>1.0</c:v>
                </c:pt>
                <c:pt idx="2">
                  <c:v>2.0</c:v>
                </c:pt>
                <c:pt idx="3">
                  <c:v>3.0</c:v>
                </c:pt>
                <c:pt idx="4">
                  <c:v>5.0</c:v>
                </c:pt>
                <c:pt idx="5">
                  <c:v>15.0</c:v>
                </c:pt>
                <c:pt idx="6">
                  <c:v>22.5</c:v>
                </c:pt>
                <c:pt idx="7">
                  <c:v>27.0</c:v>
                </c:pt>
                <c:pt idx="8">
                  <c:v>29.7</c:v>
                </c:pt>
                <c:pt idx="9">
                  <c:v>24.5</c:v>
                </c:pt>
              </c:numCache>
            </c:numRef>
          </c:val>
        </c:ser>
        <c:ser>
          <c:idx val="2"/>
          <c:order val="1"/>
          <c:tx>
            <c:strRef>
              <c:f>'Fish down older stock (4)'!$C$1</c:f>
              <c:strCache>
                <c:ptCount val="1"/>
                <c:pt idx="0">
                  <c:v>Prime</c:v>
                </c:pt>
              </c:strCache>
            </c:strRef>
          </c:tx>
          <c:spPr>
            <a:ln w="68612">
              <a:solidFill>
                <a:srgbClr val="DD0806"/>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(4)'!$C$2:$C$41</c:f>
              <c:numCache>
                <c:formatCode>General</c:formatCode>
                <c:ptCount val="40"/>
                <c:pt idx="10">
                  <c:v>18.5</c:v>
                </c:pt>
                <c:pt idx="11">
                  <c:v>19.0</c:v>
                </c:pt>
                <c:pt idx="12">
                  <c:v>17.55</c:v>
                </c:pt>
                <c:pt idx="13">
                  <c:v>16.0</c:v>
                </c:pt>
                <c:pt idx="14">
                  <c:v>16.0</c:v>
                </c:pt>
                <c:pt idx="15">
                  <c:v>14.35</c:v>
                </c:pt>
                <c:pt idx="16">
                  <c:v>14.35</c:v>
                </c:pt>
                <c:pt idx="17">
                  <c:v>12.3</c:v>
                </c:pt>
                <c:pt idx="18">
                  <c:v>12.0</c:v>
                </c:pt>
                <c:pt idx="19">
                  <c:v>9.75</c:v>
                </c:pt>
                <c:pt idx="20">
                  <c:v>9.5</c:v>
                </c:pt>
                <c:pt idx="21">
                  <c:v>7.4</c:v>
                </c:pt>
                <c:pt idx="22">
                  <c:v>7.0</c:v>
                </c:pt>
                <c:pt idx="23">
                  <c:v>4.95</c:v>
                </c:pt>
                <c:pt idx="24">
                  <c:v>4.649999999999998</c:v>
                </c:pt>
                <c:pt idx="25">
                  <c:v>2.8</c:v>
                </c:pt>
                <c:pt idx="26">
                  <c:v>2.2</c:v>
                </c:pt>
                <c:pt idx="27">
                  <c:v>0.85</c:v>
                </c:pt>
                <c:pt idx="28">
                  <c:v>0.6</c:v>
                </c:pt>
                <c:pt idx="29">
                  <c:v>0.5</c:v>
                </c:pt>
              </c:numCache>
            </c:numRef>
          </c:val>
        </c:ser>
        <c:ser>
          <c:idx val="3"/>
          <c:order val="2"/>
          <c:tx>
            <c:strRef>
              <c:f>'Fish down older stock (4)'!$D$1</c:f>
              <c:strCache>
                <c:ptCount val="1"/>
                <c:pt idx="0">
                  <c:v>Old</c:v>
                </c:pt>
              </c:strCache>
            </c:strRef>
          </c:tx>
          <c:spPr>
            <a:ln w="68612">
              <a:solidFill>
                <a:srgbClr val="FFF58C"/>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(4)'!$D$2:$D$41</c:f>
              <c:numCache>
                <c:formatCode>General</c:formatCode>
                <c:ptCount val="40"/>
                <c:pt idx="30">
                  <c:v>0.4</c:v>
                </c:pt>
                <c:pt idx="31">
                  <c:v>0.35</c:v>
                </c:pt>
                <c:pt idx="32">
                  <c:v>0.3</c:v>
                </c:pt>
                <c:pt idx="33">
                  <c:v>0.25</c:v>
                </c:pt>
                <c:pt idx="34">
                  <c:v>0.2</c:v>
                </c:pt>
                <c:pt idx="35">
                  <c:v>0.15</c:v>
                </c:pt>
                <c:pt idx="36">
                  <c:v>0.1</c:v>
                </c:pt>
                <c:pt idx="37">
                  <c:v>0.1</c:v>
                </c:pt>
                <c:pt idx="38">
                  <c:v>0.1</c:v>
                </c:pt>
                <c:pt idx="39">
                  <c:v>0.05</c:v>
                </c:pt>
              </c:numCache>
            </c:numRef>
          </c:val>
        </c:ser>
        <c:ser>
          <c:idx val="4"/>
          <c:order val="3"/>
          <c:tx>
            <c:strRef>
              <c:f>'Fish down older stock (4)'!$E$1</c:f>
              <c:strCache>
                <c:ptCount val="1"/>
                <c:pt idx="0">
                  <c:v>Total</c:v>
                </c:pt>
              </c:strCache>
            </c:strRef>
          </c:tx>
          <c:spPr>
            <a:ln w="45741">
              <a:solidFill>
                <a:srgbClr val="000000"/>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(4)'!$E$2:$E$41</c:f>
              <c:numCache>
                <c:formatCode>General</c:formatCode>
                <c:ptCount val="40"/>
                <c:pt idx="0">
                  <c:v>1.0</c:v>
                </c:pt>
                <c:pt idx="1">
                  <c:v>1.0</c:v>
                </c:pt>
                <c:pt idx="2">
                  <c:v>2.0</c:v>
                </c:pt>
                <c:pt idx="3">
                  <c:v>3.0</c:v>
                </c:pt>
                <c:pt idx="4">
                  <c:v>5.0</c:v>
                </c:pt>
                <c:pt idx="5">
                  <c:v>15.0</c:v>
                </c:pt>
                <c:pt idx="6">
                  <c:v>25.0</c:v>
                </c:pt>
                <c:pt idx="7">
                  <c:v>30.0</c:v>
                </c:pt>
                <c:pt idx="8">
                  <c:v>33.0</c:v>
                </c:pt>
                <c:pt idx="9">
                  <c:v>35.0</c:v>
                </c:pt>
                <c:pt idx="10">
                  <c:v>37.0</c:v>
                </c:pt>
                <c:pt idx="11">
                  <c:v>38.0</c:v>
                </c:pt>
                <c:pt idx="12">
                  <c:v>39.0</c:v>
                </c:pt>
                <c:pt idx="13">
                  <c:v>40.0</c:v>
                </c:pt>
                <c:pt idx="14">
                  <c:v>40.0</c:v>
                </c:pt>
                <c:pt idx="15">
                  <c:v>41.0</c:v>
                </c:pt>
                <c:pt idx="16">
                  <c:v>41.0</c:v>
                </c:pt>
                <c:pt idx="17">
                  <c:v>41.0</c:v>
                </c:pt>
                <c:pt idx="18">
                  <c:v>40.0</c:v>
                </c:pt>
                <c:pt idx="19">
                  <c:v>39.0</c:v>
                </c:pt>
                <c:pt idx="20">
                  <c:v>38.0</c:v>
                </c:pt>
                <c:pt idx="21">
                  <c:v>37.0</c:v>
                </c:pt>
                <c:pt idx="22">
                  <c:v>35.0</c:v>
                </c:pt>
                <c:pt idx="23">
                  <c:v>33.0</c:v>
                </c:pt>
                <c:pt idx="24">
                  <c:v>31.0</c:v>
                </c:pt>
                <c:pt idx="25">
                  <c:v>28.0</c:v>
                </c:pt>
                <c:pt idx="26">
                  <c:v>22.0</c:v>
                </c:pt>
                <c:pt idx="27">
                  <c:v>17.0</c:v>
                </c:pt>
                <c:pt idx="28">
                  <c:v>12.0</c:v>
                </c:pt>
                <c:pt idx="29">
                  <c:v>10.0</c:v>
                </c:pt>
                <c:pt idx="30">
                  <c:v>8.0</c:v>
                </c:pt>
                <c:pt idx="31">
                  <c:v>7.0</c:v>
                </c:pt>
                <c:pt idx="32">
                  <c:v>6.0</c:v>
                </c:pt>
                <c:pt idx="33">
                  <c:v>5.0</c:v>
                </c:pt>
                <c:pt idx="34">
                  <c:v>4.0</c:v>
                </c:pt>
                <c:pt idx="35">
                  <c:v>3.0</c:v>
                </c:pt>
                <c:pt idx="36">
                  <c:v>2.0</c:v>
                </c:pt>
                <c:pt idx="37">
                  <c:v>2.0</c:v>
                </c:pt>
                <c:pt idx="38">
                  <c:v>2.0</c:v>
                </c:pt>
                <c:pt idx="39">
                  <c:v>1.0</c:v>
                </c:pt>
              </c:numCache>
            </c:numRef>
          </c:val>
        </c:ser>
        <c:ser>
          <c:idx val="0"/>
          <c:order val="4"/>
          <c:tx>
            <c:strRef>
              <c:f>'Fish down older stock (4)'!$F$1</c:f>
              <c:strCache>
                <c:ptCount val="1"/>
                <c:pt idx="0">
                  <c:v>New Total</c:v>
                </c:pt>
              </c:strCache>
            </c:strRef>
          </c:tx>
          <c:spPr>
            <a:ln w="22871">
              <a:solidFill>
                <a:srgbClr val="63AAFE"/>
              </a:solidFill>
              <a:prstDash val="solid"/>
            </a:ln>
          </c:spPr>
          <c:marker>
            <c:symbol val="none"/>
          </c:marker>
          <c:val>
            <c:numRef>
              <c:f>'Fish down older stock (4)'!$F$2:$F$41</c:f>
              <c:numCache>
                <c:formatCode>General</c:formatCode>
                <c:ptCount val="40"/>
                <c:pt idx="0">
                  <c:v>1.0</c:v>
                </c:pt>
                <c:pt idx="1">
                  <c:v>1.0</c:v>
                </c:pt>
                <c:pt idx="2">
                  <c:v>2.0</c:v>
                </c:pt>
                <c:pt idx="3">
                  <c:v>3.0</c:v>
                </c:pt>
                <c:pt idx="4">
                  <c:v>5.0</c:v>
                </c:pt>
                <c:pt idx="5">
                  <c:v>15.0</c:v>
                </c:pt>
                <c:pt idx="6">
                  <c:v>22.5</c:v>
                </c:pt>
                <c:pt idx="7">
                  <c:v>27.0</c:v>
                </c:pt>
                <c:pt idx="8">
                  <c:v>29.7</c:v>
                </c:pt>
                <c:pt idx="9">
                  <c:v>24.5</c:v>
                </c:pt>
                <c:pt idx="10">
                  <c:v>18.5</c:v>
                </c:pt>
                <c:pt idx="11">
                  <c:v>19.0</c:v>
                </c:pt>
                <c:pt idx="12">
                  <c:v>17.55</c:v>
                </c:pt>
                <c:pt idx="13">
                  <c:v>16.0</c:v>
                </c:pt>
                <c:pt idx="14">
                  <c:v>16.0</c:v>
                </c:pt>
                <c:pt idx="15">
                  <c:v>14.35</c:v>
                </c:pt>
                <c:pt idx="16">
                  <c:v>14.35</c:v>
                </c:pt>
                <c:pt idx="17">
                  <c:v>12.3</c:v>
                </c:pt>
                <c:pt idx="18">
                  <c:v>12.0</c:v>
                </c:pt>
                <c:pt idx="19">
                  <c:v>9.75</c:v>
                </c:pt>
                <c:pt idx="20">
                  <c:v>9.5</c:v>
                </c:pt>
                <c:pt idx="21">
                  <c:v>7.4</c:v>
                </c:pt>
                <c:pt idx="22">
                  <c:v>7.0</c:v>
                </c:pt>
                <c:pt idx="23">
                  <c:v>4.95</c:v>
                </c:pt>
                <c:pt idx="24">
                  <c:v>4.649999999999998</c:v>
                </c:pt>
                <c:pt idx="25">
                  <c:v>2.8</c:v>
                </c:pt>
                <c:pt idx="26">
                  <c:v>2.2</c:v>
                </c:pt>
                <c:pt idx="27">
                  <c:v>0.85</c:v>
                </c:pt>
                <c:pt idx="28">
                  <c:v>0.6</c:v>
                </c:pt>
                <c:pt idx="29">
                  <c:v>0.5</c:v>
                </c:pt>
                <c:pt idx="30">
                  <c:v>0.4</c:v>
                </c:pt>
                <c:pt idx="31">
                  <c:v>0.35</c:v>
                </c:pt>
                <c:pt idx="32">
                  <c:v>0.3</c:v>
                </c:pt>
                <c:pt idx="33">
                  <c:v>0.25</c:v>
                </c:pt>
                <c:pt idx="34">
                  <c:v>0.2</c:v>
                </c:pt>
                <c:pt idx="35">
                  <c:v>0.15</c:v>
                </c:pt>
                <c:pt idx="36">
                  <c:v>0.1</c:v>
                </c:pt>
                <c:pt idx="37">
                  <c:v>0.1</c:v>
                </c:pt>
                <c:pt idx="38">
                  <c:v>0.1</c:v>
                </c:pt>
                <c:pt idx="39">
                  <c:v>0.05</c:v>
                </c:pt>
              </c:numCache>
            </c:numRef>
          </c:val>
        </c:ser>
        <c:marker val="1"/>
        <c:axId val="661273064"/>
        <c:axId val="602321544"/>
      </c:lineChart>
      <c:catAx>
        <c:axId val="661273064"/>
        <c:scaling>
          <c:orientation val="minMax"/>
        </c:scaling>
        <c:axPos val="b"/>
        <c:numFmt formatCode="General" sourceLinked="1"/>
        <c:tickLblPos val="nextTo"/>
        <c:spPr>
          <a:ln w="5718">
            <a:solidFill>
              <a:srgbClr val="000000"/>
            </a:solidFill>
            <a:prstDash val="solid"/>
          </a:ln>
        </c:spPr>
        <c:txPr>
          <a:bodyPr rot="-2700000" vert="horz"/>
          <a:lstStyle/>
          <a:p>
            <a:pPr>
              <a:defRPr sz="1531" b="0" i="0" u="none" strike="noStrike" baseline="0">
                <a:solidFill>
                  <a:srgbClr val="000000"/>
                </a:solidFill>
                <a:latin typeface="Arial"/>
                <a:ea typeface="Arial"/>
                <a:cs typeface="Arial"/>
              </a:defRPr>
            </a:pPr>
            <a:endParaRPr lang="en-US"/>
          </a:p>
        </c:txPr>
        <c:crossAx val="602321544"/>
        <c:crosses val="autoZero"/>
        <c:auto val="1"/>
        <c:lblAlgn val="ctr"/>
        <c:lblOffset val="100"/>
        <c:tickLblSkip val="3"/>
        <c:tickMarkSkip val="1"/>
      </c:catAx>
      <c:valAx>
        <c:axId val="602321544"/>
        <c:scaling>
          <c:orientation val="minMax"/>
        </c:scaling>
        <c:axPos val="l"/>
        <c:majorGridlines>
          <c:spPr>
            <a:ln w="5718">
              <a:solidFill>
                <a:srgbClr val="000000"/>
              </a:solidFill>
              <a:prstDash val="solid"/>
            </a:ln>
          </c:spPr>
        </c:majorGridlines>
        <c:numFmt formatCode="General" sourceLinked="1"/>
        <c:tickLblPos val="nextTo"/>
        <c:spPr>
          <a:ln w="5718">
            <a:solidFill>
              <a:srgbClr val="000000"/>
            </a:solidFill>
            <a:prstDash val="solid"/>
          </a:ln>
        </c:spPr>
        <c:txPr>
          <a:bodyPr rot="0" vert="horz"/>
          <a:lstStyle/>
          <a:p>
            <a:pPr>
              <a:defRPr sz="1531" b="0" i="0" u="none" strike="noStrike" baseline="0">
                <a:solidFill>
                  <a:srgbClr val="000000"/>
                </a:solidFill>
                <a:latin typeface="Arial"/>
                <a:ea typeface="Arial"/>
                <a:cs typeface="Arial"/>
              </a:defRPr>
            </a:pPr>
            <a:endParaRPr lang="en-US"/>
          </a:p>
        </c:txPr>
        <c:crossAx val="661273064"/>
        <c:crosses val="autoZero"/>
        <c:crossBetween val="between"/>
      </c:valAx>
      <c:spPr>
        <a:noFill/>
        <a:ln w="5718">
          <a:solidFill>
            <a:srgbClr val="000000"/>
          </a:solidFill>
          <a:prstDash val="solid"/>
        </a:ln>
      </c:spPr>
    </c:plotArea>
    <c:plotVisOnly val="1"/>
    <c:dispBlanksAs val="gap"/>
  </c:chart>
  <c:spPr>
    <a:solidFill>
      <a:srgbClr val="FFFFFF"/>
    </a:solidFill>
    <a:ln w="5718">
      <a:solidFill>
        <a:srgbClr val="000000"/>
      </a:solidFill>
      <a:prstDash val="solid"/>
    </a:ln>
  </c:spPr>
  <c:txPr>
    <a:bodyPr/>
    <a:lstStyle/>
    <a:p>
      <a:pPr>
        <a:defRPr sz="1531" b="0" i="0" u="none" strike="noStrike" baseline="0">
          <a:solidFill>
            <a:srgbClr val="000000"/>
          </a:solidFill>
          <a:latin typeface="Arial"/>
          <a:ea typeface="Arial"/>
          <a:cs typeface="Arial"/>
        </a:defRPr>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manualLayout>
          <c:layoutTarget val="inner"/>
          <c:xMode val="edge"/>
          <c:yMode val="edge"/>
          <c:x val="0.104738154613466"/>
          <c:y val="0.0806451612903226"/>
          <c:w val="0.877364391951006"/>
          <c:h val="0.650537634408602"/>
        </c:manualLayout>
      </c:layout>
      <c:lineChart>
        <c:grouping val="standard"/>
        <c:ser>
          <c:idx val="1"/>
          <c:order val="0"/>
          <c:tx>
            <c:strRef>
              <c:f>'Fish down older stock (4)'!$B$1</c:f>
              <c:strCache>
                <c:ptCount val="1"/>
                <c:pt idx="0">
                  <c:v>Recruitment</c:v>
                </c:pt>
              </c:strCache>
            </c:strRef>
          </c:tx>
          <c:spPr>
            <a:ln w="68612">
              <a:solidFill>
                <a:srgbClr val="000090"/>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(4)'!$B$2:$B$41</c:f>
              <c:numCache>
                <c:formatCode>General</c:formatCode>
                <c:ptCount val="40"/>
                <c:pt idx="0">
                  <c:v>1.0</c:v>
                </c:pt>
                <c:pt idx="1">
                  <c:v>1.0</c:v>
                </c:pt>
                <c:pt idx="2">
                  <c:v>2.0</c:v>
                </c:pt>
                <c:pt idx="3">
                  <c:v>3.0</c:v>
                </c:pt>
                <c:pt idx="4">
                  <c:v>5.0</c:v>
                </c:pt>
                <c:pt idx="5">
                  <c:v>15.0</c:v>
                </c:pt>
                <c:pt idx="6">
                  <c:v>22.5</c:v>
                </c:pt>
                <c:pt idx="7">
                  <c:v>27.0</c:v>
                </c:pt>
                <c:pt idx="8">
                  <c:v>29.7</c:v>
                </c:pt>
                <c:pt idx="9">
                  <c:v>24.5</c:v>
                </c:pt>
              </c:numCache>
            </c:numRef>
          </c:val>
        </c:ser>
        <c:ser>
          <c:idx val="2"/>
          <c:order val="1"/>
          <c:tx>
            <c:strRef>
              <c:f>'Fish down older stock (4)'!$C$1</c:f>
              <c:strCache>
                <c:ptCount val="1"/>
                <c:pt idx="0">
                  <c:v>Prime</c:v>
                </c:pt>
              </c:strCache>
            </c:strRef>
          </c:tx>
          <c:spPr>
            <a:ln w="68612">
              <a:solidFill>
                <a:srgbClr val="DD0806"/>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(4)'!$C$2:$C$41</c:f>
              <c:numCache>
                <c:formatCode>General</c:formatCode>
                <c:ptCount val="40"/>
                <c:pt idx="10">
                  <c:v>18.5</c:v>
                </c:pt>
                <c:pt idx="11">
                  <c:v>19.0</c:v>
                </c:pt>
                <c:pt idx="12">
                  <c:v>17.55</c:v>
                </c:pt>
                <c:pt idx="13">
                  <c:v>16.0</c:v>
                </c:pt>
                <c:pt idx="14">
                  <c:v>16.0</c:v>
                </c:pt>
                <c:pt idx="15">
                  <c:v>14.35</c:v>
                </c:pt>
                <c:pt idx="16">
                  <c:v>14.35</c:v>
                </c:pt>
                <c:pt idx="17">
                  <c:v>12.3</c:v>
                </c:pt>
                <c:pt idx="18">
                  <c:v>12.0</c:v>
                </c:pt>
                <c:pt idx="19">
                  <c:v>9.75</c:v>
                </c:pt>
                <c:pt idx="20">
                  <c:v>9.5</c:v>
                </c:pt>
                <c:pt idx="21">
                  <c:v>7.4</c:v>
                </c:pt>
                <c:pt idx="22">
                  <c:v>7.0</c:v>
                </c:pt>
                <c:pt idx="23">
                  <c:v>4.95</c:v>
                </c:pt>
                <c:pt idx="24">
                  <c:v>4.649999999999998</c:v>
                </c:pt>
                <c:pt idx="25">
                  <c:v>2.8</c:v>
                </c:pt>
                <c:pt idx="26">
                  <c:v>2.2</c:v>
                </c:pt>
                <c:pt idx="27">
                  <c:v>0.85</c:v>
                </c:pt>
                <c:pt idx="28">
                  <c:v>0.6</c:v>
                </c:pt>
                <c:pt idx="29">
                  <c:v>0.5</c:v>
                </c:pt>
              </c:numCache>
            </c:numRef>
          </c:val>
        </c:ser>
        <c:ser>
          <c:idx val="3"/>
          <c:order val="2"/>
          <c:tx>
            <c:strRef>
              <c:f>'Fish down older stock (4)'!$D$1</c:f>
              <c:strCache>
                <c:ptCount val="1"/>
                <c:pt idx="0">
                  <c:v>Old</c:v>
                </c:pt>
              </c:strCache>
            </c:strRef>
          </c:tx>
          <c:spPr>
            <a:ln w="68612">
              <a:solidFill>
                <a:srgbClr val="FFF58C"/>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(4)'!$D$2:$D$41</c:f>
              <c:numCache>
                <c:formatCode>General</c:formatCode>
                <c:ptCount val="40"/>
                <c:pt idx="30">
                  <c:v>0.4</c:v>
                </c:pt>
                <c:pt idx="31">
                  <c:v>0.35</c:v>
                </c:pt>
                <c:pt idx="32">
                  <c:v>0.3</c:v>
                </c:pt>
                <c:pt idx="33">
                  <c:v>0.25</c:v>
                </c:pt>
                <c:pt idx="34">
                  <c:v>0.2</c:v>
                </c:pt>
                <c:pt idx="35">
                  <c:v>0.15</c:v>
                </c:pt>
                <c:pt idx="36">
                  <c:v>0.1</c:v>
                </c:pt>
                <c:pt idx="37">
                  <c:v>0.1</c:v>
                </c:pt>
                <c:pt idx="38">
                  <c:v>0.1</c:v>
                </c:pt>
                <c:pt idx="39">
                  <c:v>0.05</c:v>
                </c:pt>
              </c:numCache>
            </c:numRef>
          </c:val>
        </c:ser>
        <c:ser>
          <c:idx val="4"/>
          <c:order val="3"/>
          <c:tx>
            <c:strRef>
              <c:f>'Fish down older stock (4)'!$E$1</c:f>
              <c:strCache>
                <c:ptCount val="1"/>
                <c:pt idx="0">
                  <c:v>Total</c:v>
                </c:pt>
              </c:strCache>
            </c:strRef>
          </c:tx>
          <c:spPr>
            <a:ln w="45741">
              <a:solidFill>
                <a:srgbClr val="000000"/>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(4)'!$E$2:$E$41</c:f>
              <c:numCache>
                <c:formatCode>General</c:formatCode>
                <c:ptCount val="40"/>
                <c:pt idx="0">
                  <c:v>1.0</c:v>
                </c:pt>
                <c:pt idx="1">
                  <c:v>1.0</c:v>
                </c:pt>
                <c:pt idx="2">
                  <c:v>2.0</c:v>
                </c:pt>
                <c:pt idx="3">
                  <c:v>3.0</c:v>
                </c:pt>
                <c:pt idx="4">
                  <c:v>5.0</c:v>
                </c:pt>
                <c:pt idx="5">
                  <c:v>15.0</c:v>
                </c:pt>
                <c:pt idx="6">
                  <c:v>25.0</c:v>
                </c:pt>
                <c:pt idx="7">
                  <c:v>30.0</c:v>
                </c:pt>
                <c:pt idx="8">
                  <c:v>33.0</c:v>
                </c:pt>
                <c:pt idx="9">
                  <c:v>35.0</c:v>
                </c:pt>
                <c:pt idx="10">
                  <c:v>37.0</c:v>
                </c:pt>
                <c:pt idx="11">
                  <c:v>38.0</c:v>
                </c:pt>
                <c:pt idx="12">
                  <c:v>39.0</c:v>
                </c:pt>
                <c:pt idx="13">
                  <c:v>40.0</c:v>
                </c:pt>
                <c:pt idx="14">
                  <c:v>40.0</c:v>
                </c:pt>
                <c:pt idx="15">
                  <c:v>41.0</c:v>
                </c:pt>
                <c:pt idx="16">
                  <c:v>41.0</c:v>
                </c:pt>
                <c:pt idx="17">
                  <c:v>41.0</c:v>
                </c:pt>
                <c:pt idx="18">
                  <c:v>40.0</c:v>
                </c:pt>
                <c:pt idx="19">
                  <c:v>39.0</c:v>
                </c:pt>
                <c:pt idx="20">
                  <c:v>38.0</c:v>
                </c:pt>
                <c:pt idx="21">
                  <c:v>37.0</c:v>
                </c:pt>
                <c:pt idx="22">
                  <c:v>35.0</c:v>
                </c:pt>
                <c:pt idx="23">
                  <c:v>33.0</c:v>
                </c:pt>
                <c:pt idx="24">
                  <c:v>31.0</c:v>
                </c:pt>
                <c:pt idx="25">
                  <c:v>28.0</c:v>
                </c:pt>
                <c:pt idx="26">
                  <c:v>22.0</c:v>
                </c:pt>
                <c:pt idx="27">
                  <c:v>17.0</c:v>
                </c:pt>
                <c:pt idx="28">
                  <c:v>12.0</c:v>
                </c:pt>
                <c:pt idx="29">
                  <c:v>10.0</c:v>
                </c:pt>
                <c:pt idx="30">
                  <c:v>8.0</c:v>
                </c:pt>
                <c:pt idx="31">
                  <c:v>7.0</c:v>
                </c:pt>
                <c:pt idx="32">
                  <c:v>6.0</c:v>
                </c:pt>
                <c:pt idx="33">
                  <c:v>5.0</c:v>
                </c:pt>
                <c:pt idx="34">
                  <c:v>4.0</c:v>
                </c:pt>
                <c:pt idx="35">
                  <c:v>3.0</c:v>
                </c:pt>
                <c:pt idx="36">
                  <c:v>2.0</c:v>
                </c:pt>
                <c:pt idx="37">
                  <c:v>2.0</c:v>
                </c:pt>
                <c:pt idx="38">
                  <c:v>2.0</c:v>
                </c:pt>
                <c:pt idx="39">
                  <c:v>1.0</c:v>
                </c:pt>
              </c:numCache>
            </c:numRef>
          </c:val>
        </c:ser>
        <c:ser>
          <c:idx val="0"/>
          <c:order val="4"/>
          <c:tx>
            <c:strRef>
              <c:f>'Fish down older stock (4)'!$F$1</c:f>
              <c:strCache>
                <c:ptCount val="1"/>
                <c:pt idx="0">
                  <c:v>New Total</c:v>
                </c:pt>
              </c:strCache>
            </c:strRef>
          </c:tx>
          <c:spPr>
            <a:ln w="22871">
              <a:solidFill>
                <a:srgbClr val="63AAFE"/>
              </a:solidFill>
              <a:prstDash val="solid"/>
            </a:ln>
          </c:spPr>
          <c:marker>
            <c:symbol val="none"/>
          </c:marker>
          <c:val>
            <c:numRef>
              <c:f>'Fish down older stock (4)'!$F$2:$F$41</c:f>
              <c:numCache>
                <c:formatCode>General</c:formatCode>
                <c:ptCount val="40"/>
                <c:pt idx="0">
                  <c:v>1.0</c:v>
                </c:pt>
                <c:pt idx="1">
                  <c:v>1.0</c:v>
                </c:pt>
                <c:pt idx="2">
                  <c:v>2.0</c:v>
                </c:pt>
                <c:pt idx="3">
                  <c:v>3.0</c:v>
                </c:pt>
                <c:pt idx="4">
                  <c:v>5.0</c:v>
                </c:pt>
                <c:pt idx="5">
                  <c:v>15.0</c:v>
                </c:pt>
                <c:pt idx="6">
                  <c:v>22.5</c:v>
                </c:pt>
                <c:pt idx="7">
                  <c:v>27.0</c:v>
                </c:pt>
                <c:pt idx="8">
                  <c:v>29.7</c:v>
                </c:pt>
                <c:pt idx="9">
                  <c:v>24.5</c:v>
                </c:pt>
                <c:pt idx="10">
                  <c:v>18.5</c:v>
                </c:pt>
                <c:pt idx="11">
                  <c:v>19.0</c:v>
                </c:pt>
                <c:pt idx="12">
                  <c:v>17.55</c:v>
                </c:pt>
                <c:pt idx="13">
                  <c:v>16.0</c:v>
                </c:pt>
                <c:pt idx="14">
                  <c:v>16.0</c:v>
                </c:pt>
                <c:pt idx="15">
                  <c:v>14.35</c:v>
                </c:pt>
                <c:pt idx="16">
                  <c:v>14.35</c:v>
                </c:pt>
                <c:pt idx="17">
                  <c:v>12.3</c:v>
                </c:pt>
                <c:pt idx="18">
                  <c:v>12.0</c:v>
                </c:pt>
                <c:pt idx="19">
                  <c:v>9.75</c:v>
                </c:pt>
                <c:pt idx="20">
                  <c:v>9.5</c:v>
                </c:pt>
                <c:pt idx="21">
                  <c:v>7.4</c:v>
                </c:pt>
                <c:pt idx="22">
                  <c:v>7.0</c:v>
                </c:pt>
                <c:pt idx="23">
                  <c:v>4.95</c:v>
                </c:pt>
                <c:pt idx="24">
                  <c:v>4.649999999999998</c:v>
                </c:pt>
                <c:pt idx="25">
                  <c:v>2.8</c:v>
                </c:pt>
                <c:pt idx="26">
                  <c:v>2.2</c:v>
                </c:pt>
                <c:pt idx="27">
                  <c:v>0.85</c:v>
                </c:pt>
                <c:pt idx="28">
                  <c:v>0.6</c:v>
                </c:pt>
                <c:pt idx="29">
                  <c:v>0.5</c:v>
                </c:pt>
                <c:pt idx="30">
                  <c:v>0.4</c:v>
                </c:pt>
                <c:pt idx="31">
                  <c:v>0.35</c:v>
                </c:pt>
                <c:pt idx="32">
                  <c:v>0.3</c:v>
                </c:pt>
                <c:pt idx="33">
                  <c:v>0.25</c:v>
                </c:pt>
                <c:pt idx="34">
                  <c:v>0.2</c:v>
                </c:pt>
                <c:pt idx="35">
                  <c:v>0.15</c:v>
                </c:pt>
                <c:pt idx="36">
                  <c:v>0.1</c:v>
                </c:pt>
                <c:pt idx="37">
                  <c:v>0.1</c:v>
                </c:pt>
                <c:pt idx="38">
                  <c:v>0.1</c:v>
                </c:pt>
                <c:pt idx="39">
                  <c:v>0.05</c:v>
                </c:pt>
              </c:numCache>
            </c:numRef>
          </c:val>
        </c:ser>
        <c:marker val="1"/>
        <c:axId val="723348904"/>
        <c:axId val="602767928"/>
      </c:lineChart>
      <c:catAx>
        <c:axId val="723348904"/>
        <c:scaling>
          <c:orientation val="minMax"/>
        </c:scaling>
        <c:axPos val="b"/>
        <c:numFmt formatCode="General" sourceLinked="1"/>
        <c:tickLblPos val="nextTo"/>
        <c:spPr>
          <a:ln w="5718">
            <a:solidFill>
              <a:srgbClr val="000000"/>
            </a:solidFill>
            <a:prstDash val="solid"/>
          </a:ln>
        </c:spPr>
        <c:txPr>
          <a:bodyPr rot="-2700000" vert="horz"/>
          <a:lstStyle/>
          <a:p>
            <a:pPr>
              <a:defRPr sz="1531" b="0" i="0" u="none" strike="noStrike" baseline="0">
                <a:solidFill>
                  <a:srgbClr val="000000"/>
                </a:solidFill>
                <a:latin typeface="Arial"/>
                <a:ea typeface="Arial"/>
                <a:cs typeface="Arial"/>
              </a:defRPr>
            </a:pPr>
            <a:endParaRPr lang="en-US"/>
          </a:p>
        </c:txPr>
        <c:crossAx val="602767928"/>
        <c:crosses val="autoZero"/>
        <c:auto val="1"/>
        <c:lblAlgn val="ctr"/>
        <c:lblOffset val="100"/>
        <c:tickLblSkip val="3"/>
        <c:tickMarkSkip val="1"/>
      </c:catAx>
      <c:valAx>
        <c:axId val="602767928"/>
        <c:scaling>
          <c:orientation val="minMax"/>
        </c:scaling>
        <c:axPos val="l"/>
        <c:majorGridlines>
          <c:spPr>
            <a:ln w="5718">
              <a:solidFill>
                <a:srgbClr val="000000"/>
              </a:solidFill>
              <a:prstDash val="solid"/>
            </a:ln>
          </c:spPr>
        </c:majorGridlines>
        <c:numFmt formatCode="General" sourceLinked="1"/>
        <c:tickLblPos val="nextTo"/>
        <c:spPr>
          <a:ln w="5718">
            <a:solidFill>
              <a:srgbClr val="000000"/>
            </a:solidFill>
            <a:prstDash val="solid"/>
          </a:ln>
        </c:spPr>
        <c:txPr>
          <a:bodyPr rot="0" vert="horz"/>
          <a:lstStyle/>
          <a:p>
            <a:pPr>
              <a:defRPr sz="1531" b="0" i="0" u="none" strike="noStrike" baseline="0">
                <a:solidFill>
                  <a:srgbClr val="000000"/>
                </a:solidFill>
                <a:latin typeface="Arial"/>
                <a:ea typeface="Arial"/>
                <a:cs typeface="Arial"/>
              </a:defRPr>
            </a:pPr>
            <a:endParaRPr lang="en-US"/>
          </a:p>
        </c:txPr>
        <c:crossAx val="723348904"/>
        <c:crosses val="autoZero"/>
        <c:crossBetween val="between"/>
      </c:valAx>
      <c:spPr>
        <a:noFill/>
        <a:ln w="5718">
          <a:solidFill>
            <a:srgbClr val="000000"/>
          </a:solidFill>
          <a:prstDash val="solid"/>
        </a:ln>
      </c:spPr>
    </c:plotArea>
    <c:plotVisOnly val="1"/>
    <c:dispBlanksAs val="gap"/>
  </c:chart>
  <c:spPr>
    <a:solidFill>
      <a:srgbClr val="FFFFFF"/>
    </a:solidFill>
    <a:ln w="5718">
      <a:solidFill>
        <a:srgbClr val="000000"/>
      </a:solidFill>
      <a:prstDash val="solid"/>
    </a:ln>
  </c:spPr>
  <c:txPr>
    <a:bodyPr/>
    <a:lstStyle/>
    <a:p>
      <a:pPr>
        <a:defRPr sz="1531" b="0" i="0" u="none" strike="noStrike" baseline="0">
          <a:solidFill>
            <a:srgbClr val="000000"/>
          </a:solidFill>
          <a:latin typeface="Arial"/>
          <a:ea typeface="Arial"/>
          <a:cs typeface="Arial"/>
        </a:defRPr>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manualLayout>
          <c:layoutTarget val="inner"/>
          <c:xMode val="edge"/>
          <c:yMode val="edge"/>
          <c:x val="0.104738154613466"/>
          <c:y val="0.0806451612903226"/>
          <c:w val="0.877364391951006"/>
          <c:h val="0.650537634408602"/>
        </c:manualLayout>
      </c:layout>
      <c:lineChart>
        <c:grouping val="standard"/>
        <c:ser>
          <c:idx val="1"/>
          <c:order val="0"/>
          <c:tx>
            <c:strRef>
              <c:f>'Fish down older stock (4)'!$B$1</c:f>
              <c:strCache>
                <c:ptCount val="1"/>
                <c:pt idx="0">
                  <c:v>Recruitment</c:v>
                </c:pt>
              </c:strCache>
            </c:strRef>
          </c:tx>
          <c:spPr>
            <a:ln w="68612">
              <a:solidFill>
                <a:srgbClr val="000090"/>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(4)'!$B$2:$B$41</c:f>
              <c:numCache>
                <c:formatCode>General</c:formatCode>
                <c:ptCount val="40"/>
                <c:pt idx="0">
                  <c:v>1.0</c:v>
                </c:pt>
                <c:pt idx="1">
                  <c:v>1.0</c:v>
                </c:pt>
                <c:pt idx="2">
                  <c:v>2.0</c:v>
                </c:pt>
                <c:pt idx="3">
                  <c:v>3.0</c:v>
                </c:pt>
                <c:pt idx="4">
                  <c:v>5.0</c:v>
                </c:pt>
                <c:pt idx="5">
                  <c:v>15.0</c:v>
                </c:pt>
                <c:pt idx="6">
                  <c:v>22.5</c:v>
                </c:pt>
                <c:pt idx="7">
                  <c:v>27.0</c:v>
                </c:pt>
                <c:pt idx="8">
                  <c:v>29.7</c:v>
                </c:pt>
                <c:pt idx="9">
                  <c:v>24.5</c:v>
                </c:pt>
              </c:numCache>
            </c:numRef>
          </c:val>
        </c:ser>
        <c:ser>
          <c:idx val="2"/>
          <c:order val="1"/>
          <c:tx>
            <c:strRef>
              <c:f>'Fish down older stock (4)'!$C$1</c:f>
              <c:strCache>
                <c:ptCount val="1"/>
                <c:pt idx="0">
                  <c:v>Prime</c:v>
                </c:pt>
              </c:strCache>
            </c:strRef>
          </c:tx>
          <c:spPr>
            <a:ln w="68612">
              <a:solidFill>
                <a:srgbClr val="DD0806"/>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(4)'!$C$2:$C$41</c:f>
              <c:numCache>
                <c:formatCode>General</c:formatCode>
                <c:ptCount val="40"/>
                <c:pt idx="10">
                  <c:v>18.5</c:v>
                </c:pt>
                <c:pt idx="11">
                  <c:v>19.0</c:v>
                </c:pt>
                <c:pt idx="12">
                  <c:v>17.55</c:v>
                </c:pt>
                <c:pt idx="13">
                  <c:v>16.0</c:v>
                </c:pt>
                <c:pt idx="14">
                  <c:v>16.0</c:v>
                </c:pt>
                <c:pt idx="15">
                  <c:v>14.35</c:v>
                </c:pt>
                <c:pt idx="16">
                  <c:v>14.35</c:v>
                </c:pt>
                <c:pt idx="17">
                  <c:v>12.3</c:v>
                </c:pt>
                <c:pt idx="18">
                  <c:v>12.0</c:v>
                </c:pt>
                <c:pt idx="19">
                  <c:v>9.75</c:v>
                </c:pt>
                <c:pt idx="20">
                  <c:v>9.5</c:v>
                </c:pt>
                <c:pt idx="21">
                  <c:v>7.4</c:v>
                </c:pt>
                <c:pt idx="22">
                  <c:v>7.0</c:v>
                </c:pt>
                <c:pt idx="23">
                  <c:v>4.95</c:v>
                </c:pt>
                <c:pt idx="24">
                  <c:v>4.649999999999998</c:v>
                </c:pt>
                <c:pt idx="25">
                  <c:v>2.8</c:v>
                </c:pt>
                <c:pt idx="26">
                  <c:v>2.2</c:v>
                </c:pt>
                <c:pt idx="27">
                  <c:v>0.85</c:v>
                </c:pt>
                <c:pt idx="28">
                  <c:v>0.6</c:v>
                </c:pt>
                <c:pt idx="29">
                  <c:v>0.5</c:v>
                </c:pt>
              </c:numCache>
            </c:numRef>
          </c:val>
        </c:ser>
        <c:ser>
          <c:idx val="3"/>
          <c:order val="2"/>
          <c:tx>
            <c:strRef>
              <c:f>'Fish down older stock (4)'!$D$1</c:f>
              <c:strCache>
                <c:ptCount val="1"/>
                <c:pt idx="0">
                  <c:v>Old</c:v>
                </c:pt>
              </c:strCache>
            </c:strRef>
          </c:tx>
          <c:spPr>
            <a:ln w="68612">
              <a:solidFill>
                <a:srgbClr val="FFF58C"/>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(4)'!$D$2:$D$41</c:f>
              <c:numCache>
                <c:formatCode>General</c:formatCode>
                <c:ptCount val="40"/>
                <c:pt idx="30">
                  <c:v>0.4</c:v>
                </c:pt>
                <c:pt idx="31">
                  <c:v>0.35</c:v>
                </c:pt>
                <c:pt idx="32">
                  <c:v>0.3</c:v>
                </c:pt>
                <c:pt idx="33">
                  <c:v>0.25</c:v>
                </c:pt>
                <c:pt idx="34">
                  <c:v>0.2</c:v>
                </c:pt>
                <c:pt idx="35">
                  <c:v>0.15</c:v>
                </c:pt>
                <c:pt idx="36">
                  <c:v>0.1</c:v>
                </c:pt>
                <c:pt idx="37">
                  <c:v>0.1</c:v>
                </c:pt>
                <c:pt idx="38">
                  <c:v>0.1</c:v>
                </c:pt>
                <c:pt idx="39">
                  <c:v>0.05</c:v>
                </c:pt>
              </c:numCache>
            </c:numRef>
          </c:val>
        </c:ser>
        <c:ser>
          <c:idx val="4"/>
          <c:order val="3"/>
          <c:tx>
            <c:strRef>
              <c:f>'Fish down older stock (4)'!$E$1</c:f>
              <c:strCache>
                <c:ptCount val="1"/>
                <c:pt idx="0">
                  <c:v>Total</c:v>
                </c:pt>
              </c:strCache>
            </c:strRef>
          </c:tx>
          <c:spPr>
            <a:ln w="45741">
              <a:solidFill>
                <a:srgbClr val="000000"/>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(4)'!$E$2:$E$41</c:f>
              <c:numCache>
                <c:formatCode>General</c:formatCode>
                <c:ptCount val="40"/>
                <c:pt idx="0">
                  <c:v>1.0</c:v>
                </c:pt>
                <c:pt idx="1">
                  <c:v>1.0</c:v>
                </c:pt>
                <c:pt idx="2">
                  <c:v>2.0</c:v>
                </c:pt>
                <c:pt idx="3">
                  <c:v>3.0</c:v>
                </c:pt>
                <c:pt idx="4">
                  <c:v>5.0</c:v>
                </c:pt>
                <c:pt idx="5">
                  <c:v>15.0</c:v>
                </c:pt>
                <c:pt idx="6">
                  <c:v>25.0</c:v>
                </c:pt>
                <c:pt idx="7">
                  <c:v>30.0</c:v>
                </c:pt>
                <c:pt idx="8">
                  <c:v>33.0</c:v>
                </c:pt>
                <c:pt idx="9">
                  <c:v>35.0</c:v>
                </c:pt>
                <c:pt idx="10">
                  <c:v>37.0</c:v>
                </c:pt>
                <c:pt idx="11">
                  <c:v>38.0</c:v>
                </c:pt>
                <c:pt idx="12">
                  <c:v>39.0</c:v>
                </c:pt>
                <c:pt idx="13">
                  <c:v>40.0</c:v>
                </c:pt>
                <c:pt idx="14">
                  <c:v>40.0</c:v>
                </c:pt>
                <c:pt idx="15">
                  <c:v>41.0</c:v>
                </c:pt>
                <c:pt idx="16">
                  <c:v>41.0</c:v>
                </c:pt>
                <c:pt idx="17">
                  <c:v>41.0</c:v>
                </c:pt>
                <c:pt idx="18">
                  <c:v>40.0</c:v>
                </c:pt>
                <c:pt idx="19">
                  <c:v>39.0</c:v>
                </c:pt>
                <c:pt idx="20">
                  <c:v>38.0</c:v>
                </c:pt>
                <c:pt idx="21">
                  <c:v>37.0</c:v>
                </c:pt>
                <c:pt idx="22">
                  <c:v>35.0</c:v>
                </c:pt>
                <c:pt idx="23">
                  <c:v>33.0</c:v>
                </c:pt>
                <c:pt idx="24">
                  <c:v>31.0</c:v>
                </c:pt>
                <c:pt idx="25">
                  <c:v>28.0</c:v>
                </c:pt>
                <c:pt idx="26">
                  <c:v>22.0</c:v>
                </c:pt>
                <c:pt idx="27">
                  <c:v>17.0</c:v>
                </c:pt>
                <c:pt idx="28">
                  <c:v>12.0</c:v>
                </c:pt>
                <c:pt idx="29">
                  <c:v>10.0</c:v>
                </c:pt>
                <c:pt idx="30">
                  <c:v>8.0</c:v>
                </c:pt>
                <c:pt idx="31">
                  <c:v>7.0</c:v>
                </c:pt>
                <c:pt idx="32">
                  <c:v>6.0</c:v>
                </c:pt>
                <c:pt idx="33">
                  <c:v>5.0</c:v>
                </c:pt>
                <c:pt idx="34">
                  <c:v>4.0</c:v>
                </c:pt>
                <c:pt idx="35">
                  <c:v>3.0</c:v>
                </c:pt>
                <c:pt idx="36">
                  <c:v>2.0</c:v>
                </c:pt>
                <c:pt idx="37">
                  <c:v>2.0</c:v>
                </c:pt>
                <c:pt idx="38">
                  <c:v>2.0</c:v>
                </c:pt>
                <c:pt idx="39">
                  <c:v>1.0</c:v>
                </c:pt>
              </c:numCache>
            </c:numRef>
          </c:val>
        </c:ser>
        <c:ser>
          <c:idx val="0"/>
          <c:order val="4"/>
          <c:tx>
            <c:strRef>
              <c:f>'Fish down older stock (4)'!$F$1</c:f>
              <c:strCache>
                <c:ptCount val="1"/>
                <c:pt idx="0">
                  <c:v>New Total</c:v>
                </c:pt>
              </c:strCache>
            </c:strRef>
          </c:tx>
          <c:spPr>
            <a:ln w="22871">
              <a:solidFill>
                <a:srgbClr val="63AAFE"/>
              </a:solidFill>
              <a:prstDash val="solid"/>
            </a:ln>
          </c:spPr>
          <c:marker>
            <c:symbol val="none"/>
          </c:marker>
          <c:val>
            <c:numRef>
              <c:f>'Fish down older stock (4)'!$F$2:$F$41</c:f>
              <c:numCache>
                <c:formatCode>General</c:formatCode>
                <c:ptCount val="40"/>
                <c:pt idx="0">
                  <c:v>1.0</c:v>
                </c:pt>
                <c:pt idx="1">
                  <c:v>1.0</c:v>
                </c:pt>
                <c:pt idx="2">
                  <c:v>2.0</c:v>
                </c:pt>
                <c:pt idx="3">
                  <c:v>3.0</c:v>
                </c:pt>
                <c:pt idx="4">
                  <c:v>5.0</c:v>
                </c:pt>
                <c:pt idx="5">
                  <c:v>15.0</c:v>
                </c:pt>
                <c:pt idx="6">
                  <c:v>22.5</c:v>
                </c:pt>
                <c:pt idx="7">
                  <c:v>27.0</c:v>
                </c:pt>
                <c:pt idx="8">
                  <c:v>29.7</c:v>
                </c:pt>
                <c:pt idx="9">
                  <c:v>24.5</c:v>
                </c:pt>
                <c:pt idx="10">
                  <c:v>18.5</c:v>
                </c:pt>
                <c:pt idx="11">
                  <c:v>19.0</c:v>
                </c:pt>
                <c:pt idx="12">
                  <c:v>17.55</c:v>
                </c:pt>
                <c:pt idx="13">
                  <c:v>16.0</c:v>
                </c:pt>
                <c:pt idx="14">
                  <c:v>16.0</c:v>
                </c:pt>
                <c:pt idx="15">
                  <c:v>14.35</c:v>
                </c:pt>
                <c:pt idx="16">
                  <c:v>14.35</c:v>
                </c:pt>
                <c:pt idx="17">
                  <c:v>12.3</c:v>
                </c:pt>
                <c:pt idx="18">
                  <c:v>12.0</c:v>
                </c:pt>
                <c:pt idx="19">
                  <c:v>9.75</c:v>
                </c:pt>
                <c:pt idx="20">
                  <c:v>9.5</c:v>
                </c:pt>
                <c:pt idx="21">
                  <c:v>7.4</c:v>
                </c:pt>
                <c:pt idx="22">
                  <c:v>7.0</c:v>
                </c:pt>
                <c:pt idx="23">
                  <c:v>4.95</c:v>
                </c:pt>
                <c:pt idx="24">
                  <c:v>4.649999999999998</c:v>
                </c:pt>
                <c:pt idx="25">
                  <c:v>2.8</c:v>
                </c:pt>
                <c:pt idx="26">
                  <c:v>2.2</c:v>
                </c:pt>
                <c:pt idx="27">
                  <c:v>0.85</c:v>
                </c:pt>
                <c:pt idx="28">
                  <c:v>0.6</c:v>
                </c:pt>
                <c:pt idx="29">
                  <c:v>0.5</c:v>
                </c:pt>
                <c:pt idx="30">
                  <c:v>0.4</c:v>
                </c:pt>
                <c:pt idx="31">
                  <c:v>0.35</c:v>
                </c:pt>
                <c:pt idx="32">
                  <c:v>0.3</c:v>
                </c:pt>
                <c:pt idx="33">
                  <c:v>0.25</c:v>
                </c:pt>
                <c:pt idx="34">
                  <c:v>0.2</c:v>
                </c:pt>
                <c:pt idx="35">
                  <c:v>0.15</c:v>
                </c:pt>
                <c:pt idx="36">
                  <c:v>0.1</c:v>
                </c:pt>
                <c:pt idx="37">
                  <c:v>0.1</c:v>
                </c:pt>
                <c:pt idx="38">
                  <c:v>0.1</c:v>
                </c:pt>
                <c:pt idx="39">
                  <c:v>0.05</c:v>
                </c:pt>
              </c:numCache>
            </c:numRef>
          </c:val>
        </c:ser>
        <c:marker val="1"/>
        <c:axId val="684481208"/>
        <c:axId val="437927160"/>
      </c:lineChart>
      <c:catAx>
        <c:axId val="684481208"/>
        <c:scaling>
          <c:orientation val="minMax"/>
        </c:scaling>
        <c:axPos val="b"/>
        <c:numFmt formatCode="General" sourceLinked="1"/>
        <c:tickLblPos val="nextTo"/>
        <c:spPr>
          <a:ln w="5718">
            <a:solidFill>
              <a:srgbClr val="000000"/>
            </a:solidFill>
            <a:prstDash val="solid"/>
          </a:ln>
        </c:spPr>
        <c:txPr>
          <a:bodyPr rot="-2700000" vert="horz"/>
          <a:lstStyle/>
          <a:p>
            <a:pPr>
              <a:defRPr sz="1531" b="0" i="0" u="none" strike="noStrike" baseline="0">
                <a:solidFill>
                  <a:srgbClr val="000000"/>
                </a:solidFill>
                <a:latin typeface="Arial"/>
                <a:ea typeface="Arial"/>
                <a:cs typeface="Arial"/>
              </a:defRPr>
            </a:pPr>
            <a:endParaRPr lang="en-US"/>
          </a:p>
        </c:txPr>
        <c:crossAx val="437927160"/>
        <c:crosses val="autoZero"/>
        <c:auto val="1"/>
        <c:lblAlgn val="ctr"/>
        <c:lblOffset val="100"/>
        <c:tickLblSkip val="3"/>
        <c:tickMarkSkip val="1"/>
      </c:catAx>
      <c:valAx>
        <c:axId val="437927160"/>
        <c:scaling>
          <c:orientation val="minMax"/>
        </c:scaling>
        <c:axPos val="l"/>
        <c:majorGridlines>
          <c:spPr>
            <a:ln w="5718">
              <a:solidFill>
                <a:srgbClr val="000000"/>
              </a:solidFill>
              <a:prstDash val="solid"/>
            </a:ln>
          </c:spPr>
        </c:majorGridlines>
        <c:numFmt formatCode="General" sourceLinked="1"/>
        <c:tickLblPos val="nextTo"/>
        <c:spPr>
          <a:ln w="5718">
            <a:solidFill>
              <a:srgbClr val="000000"/>
            </a:solidFill>
            <a:prstDash val="solid"/>
          </a:ln>
        </c:spPr>
        <c:txPr>
          <a:bodyPr rot="0" vert="horz"/>
          <a:lstStyle/>
          <a:p>
            <a:pPr>
              <a:defRPr sz="1531" b="0" i="0" u="none" strike="noStrike" baseline="0">
                <a:solidFill>
                  <a:srgbClr val="000000"/>
                </a:solidFill>
                <a:latin typeface="Arial"/>
                <a:ea typeface="Arial"/>
                <a:cs typeface="Arial"/>
              </a:defRPr>
            </a:pPr>
            <a:endParaRPr lang="en-US"/>
          </a:p>
        </c:txPr>
        <c:crossAx val="684481208"/>
        <c:crosses val="autoZero"/>
        <c:crossBetween val="between"/>
      </c:valAx>
      <c:spPr>
        <a:noFill/>
        <a:ln w="5718">
          <a:solidFill>
            <a:srgbClr val="000000"/>
          </a:solidFill>
          <a:prstDash val="solid"/>
        </a:ln>
      </c:spPr>
    </c:plotArea>
    <c:plotVisOnly val="1"/>
    <c:dispBlanksAs val="gap"/>
  </c:chart>
  <c:spPr>
    <a:solidFill>
      <a:srgbClr val="FFFFFF"/>
    </a:solidFill>
    <a:ln w="5718">
      <a:solidFill>
        <a:srgbClr val="000000"/>
      </a:solidFill>
      <a:prstDash val="solid"/>
    </a:ln>
  </c:spPr>
  <c:txPr>
    <a:bodyPr/>
    <a:lstStyle/>
    <a:p>
      <a:pPr>
        <a:defRPr sz="1531" b="0" i="0" u="none" strike="noStrike" baseline="0">
          <a:solidFill>
            <a:srgbClr val="000000"/>
          </a:solidFill>
          <a:latin typeface="Arial"/>
          <a:ea typeface="Arial"/>
          <a:cs typeface="Arial"/>
        </a:defRPr>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manualLayout>
          <c:layoutTarget val="inner"/>
          <c:xMode val="edge"/>
          <c:yMode val="edge"/>
          <c:x val="0.104738154613466"/>
          <c:y val="0.0806451612903226"/>
          <c:w val="0.877364391951006"/>
          <c:h val="0.650537634408602"/>
        </c:manualLayout>
      </c:layout>
      <c:lineChart>
        <c:grouping val="standard"/>
        <c:ser>
          <c:idx val="1"/>
          <c:order val="0"/>
          <c:tx>
            <c:strRef>
              <c:f>'Fish down older stock (4)'!$B$1</c:f>
              <c:strCache>
                <c:ptCount val="1"/>
                <c:pt idx="0">
                  <c:v>Recruitment</c:v>
                </c:pt>
              </c:strCache>
            </c:strRef>
          </c:tx>
          <c:spPr>
            <a:ln w="68612">
              <a:solidFill>
                <a:srgbClr val="000090"/>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(4)'!$B$2:$B$41</c:f>
              <c:numCache>
                <c:formatCode>General</c:formatCode>
                <c:ptCount val="40"/>
                <c:pt idx="0">
                  <c:v>1.0</c:v>
                </c:pt>
                <c:pt idx="1">
                  <c:v>1.0</c:v>
                </c:pt>
                <c:pt idx="2">
                  <c:v>2.0</c:v>
                </c:pt>
                <c:pt idx="3">
                  <c:v>3.0</c:v>
                </c:pt>
                <c:pt idx="4">
                  <c:v>5.0</c:v>
                </c:pt>
                <c:pt idx="5">
                  <c:v>15.0</c:v>
                </c:pt>
                <c:pt idx="6">
                  <c:v>22.5</c:v>
                </c:pt>
                <c:pt idx="7">
                  <c:v>27.0</c:v>
                </c:pt>
                <c:pt idx="8">
                  <c:v>29.7</c:v>
                </c:pt>
                <c:pt idx="9">
                  <c:v>24.5</c:v>
                </c:pt>
              </c:numCache>
            </c:numRef>
          </c:val>
        </c:ser>
        <c:ser>
          <c:idx val="2"/>
          <c:order val="1"/>
          <c:tx>
            <c:strRef>
              <c:f>'Fish down older stock (4)'!$C$1</c:f>
              <c:strCache>
                <c:ptCount val="1"/>
                <c:pt idx="0">
                  <c:v>Prime</c:v>
                </c:pt>
              </c:strCache>
            </c:strRef>
          </c:tx>
          <c:spPr>
            <a:ln w="68612">
              <a:solidFill>
                <a:srgbClr val="DD0806"/>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(4)'!$C$2:$C$41</c:f>
              <c:numCache>
                <c:formatCode>General</c:formatCode>
                <c:ptCount val="40"/>
                <c:pt idx="10">
                  <c:v>18.5</c:v>
                </c:pt>
                <c:pt idx="11">
                  <c:v>19.0</c:v>
                </c:pt>
                <c:pt idx="12">
                  <c:v>17.55</c:v>
                </c:pt>
                <c:pt idx="13">
                  <c:v>16.0</c:v>
                </c:pt>
                <c:pt idx="14">
                  <c:v>16.0</c:v>
                </c:pt>
                <c:pt idx="15">
                  <c:v>14.35</c:v>
                </c:pt>
                <c:pt idx="16">
                  <c:v>14.35</c:v>
                </c:pt>
                <c:pt idx="17">
                  <c:v>12.3</c:v>
                </c:pt>
                <c:pt idx="18">
                  <c:v>12.0</c:v>
                </c:pt>
                <c:pt idx="19">
                  <c:v>9.75</c:v>
                </c:pt>
                <c:pt idx="20">
                  <c:v>9.5</c:v>
                </c:pt>
                <c:pt idx="21">
                  <c:v>7.4</c:v>
                </c:pt>
                <c:pt idx="22">
                  <c:v>7.0</c:v>
                </c:pt>
                <c:pt idx="23">
                  <c:v>4.95</c:v>
                </c:pt>
                <c:pt idx="24">
                  <c:v>4.649999999999998</c:v>
                </c:pt>
                <c:pt idx="25">
                  <c:v>2.8</c:v>
                </c:pt>
                <c:pt idx="26">
                  <c:v>2.2</c:v>
                </c:pt>
                <c:pt idx="27">
                  <c:v>0.85</c:v>
                </c:pt>
                <c:pt idx="28">
                  <c:v>0.6</c:v>
                </c:pt>
                <c:pt idx="29">
                  <c:v>0.5</c:v>
                </c:pt>
              </c:numCache>
            </c:numRef>
          </c:val>
        </c:ser>
        <c:ser>
          <c:idx val="3"/>
          <c:order val="2"/>
          <c:tx>
            <c:strRef>
              <c:f>'Fish down older stock (4)'!$D$1</c:f>
              <c:strCache>
                <c:ptCount val="1"/>
                <c:pt idx="0">
                  <c:v>Old</c:v>
                </c:pt>
              </c:strCache>
            </c:strRef>
          </c:tx>
          <c:spPr>
            <a:ln w="68612">
              <a:solidFill>
                <a:srgbClr val="FFF58C"/>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(4)'!$D$2:$D$41</c:f>
              <c:numCache>
                <c:formatCode>General</c:formatCode>
                <c:ptCount val="40"/>
                <c:pt idx="30">
                  <c:v>0.4</c:v>
                </c:pt>
                <c:pt idx="31">
                  <c:v>0.35</c:v>
                </c:pt>
                <c:pt idx="32">
                  <c:v>0.3</c:v>
                </c:pt>
                <c:pt idx="33">
                  <c:v>0.25</c:v>
                </c:pt>
                <c:pt idx="34">
                  <c:v>0.2</c:v>
                </c:pt>
                <c:pt idx="35">
                  <c:v>0.15</c:v>
                </c:pt>
                <c:pt idx="36">
                  <c:v>0.1</c:v>
                </c:pt>
                <c:pt idx="37">
                  <c:v>0.1</c:v>
                </c:pt>
                <c:pt idx="38">
                  <c:v>0.1</c:v>
                </c:pt>
                <c:pt idx="39">
                  <c:v>0.05</c:v>
                </c:pt>
              </c:numCache>
            </c:numRef>
          </c:val>
        </c:ser>
        <c:ser>
          <c:idx val="4"/>
          <c:order val="3"/>
          <c:tx>
            <c:strRef>
              <c:f>'Fish down older stock (4)'!$E$1</c:f>
              <c:strCache>
                <c:ptCount val="1"/>
                <c:pt idx="0">
                  <c:v>Total</c:v>
                </c:pt>
              </c:strCache>
            </c:strRef>
          </c:tx>
          <c:spPr>
            <a:ln w="45741">
              <a:solidFill>
                <a:srgbClr val="000000"/>
              </a:solidFill>
              <a:prstDash val="solid"/>
            </a:ln>
          </c:spPr>
          <c:marker>
            <c:symbol val="none"/>
          </c:marker>
          <c:cat>
            <c:numRef>
              <c:f>'Fish down older stock (4)'!$A$2:$A$41</c:f>
              <c:numCache>
                <c:formatCode>General</c:formatCode>
                <c:ptCount val="4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numCache>
            </c:numRef>
          </c:cat>
          <c:val>
            <c:numRef>
              <c:f>'Fish down older stock (4)'!$E$2:$E$41</c:f>
              <c:numCache>
                <c:formatCode>General</c:formatCode>
                <c:ptCount val="40"/>
                <c:pt idx="0">
                  <c:v>1.0</c:v>
                </c:pt>
                <c:pt idx="1">
                  <c:v>1.0</c:v>
                </c:pt>
                <c:pt idx="2">
                  <c:v>2.0</c:v>
                </c:pt>
                <c:pt idx="3">
                  <c:v>3.0</c:v>
                </c:pt>
                <c:pt idx="4">
                  <c:v>5.0</c:v>
                </c:pt>
                <c:pt idx="5">
                  <c:v>15.0</c:v>
                </c:pt>
                <c:pt idx="6">
                  <c:v>25.0</c:v>
                </c:pt>
                <c:pt idx="7">
                  <c:v>30.0</c:v>
                </c:pt>
                <c:pt idx="8">
                  <c:v>33.0</c:v>
                </c:pt>
                <c:pt idx="9">
                  <c:v>35.0</c:v>
                </c:pt>
                <c:pt idx="10">
                  <c:v>37.0</c:v>
                </c:pt>
                <c:pt idx="11">
                  <c:v>38.0</c:v>
                </c:pt>
                <c:pt idx="12">
                  <c:v>39.0</c:v>
                </c:pt>
                <c:pt idx="13">
                  <c:v>40.0</c:v>
                </c:pt>
                <c:pt idx="14">
                  <c:v>40.0</c:v>
                </c:pt>
                <c:pt idx="15">
                  <c:v>41.0</c:v>
                </c:pt>
                <c:pt idx="16">
                  <c:v>41.0</c:v>
                </c:pt>
                <c:pt idx="17">
                  <c:v>41.0</c:v>
                </c:pt>
                <c:pt idx="18">
                  <c:v>40.0</c:v>
                </c:pt>
                <c:pt idx="19">
                  <c:v>39.0</c:v>
                </c:pt>
                <c:pt idx="20">
                  <c:v>38.0</c:v>
                </c:pt>
                <c:pt idx="21">
                  <c:v>37.0</c:v>
                </c:pt>
                <c:pt idx="22">
                  <c:v>35.0</c:v>
                </c:pt>
                <c:pt idx="23">
                  <c:v>33.0</c:v>
                </c:pt>
                <c:pt idx="24">
                  <c:v>31.0</c:v>
                </c:pt>
                <c:pt idx="25">
                  <c:v>28.0</c:v>
                </c:pt>
                <c:pt idx="26">
                  <c:v>22.0</c:v>
                </c:pt>
                <c:pt idx="27">
                  <c:v>17.0</c:v>
                </c:pt>
                <c:pt idx="28">
                  <c:v>12.0</c:v>
                </c:pt>
                <c:pt idx="29">
                  <c:v>10.0</c:v>
                </c:pt>
                <c:pt idx="30">
                  <c:v>8.0</c:v>
                </c:pt>
                <c:pt idx="31">
                  <c:v>7.0</c:v>
                </c:pt>
                <c:pt idx="32">
                  <c:v>6.0</c:v>
                </c:pt>
                <c:pt idx="33">
                  <c:v>5.0</c:v>
                </c:pt>
                <c:pt idx="34">
                  <c:v>4.0</c:v>
                </c:pt>
                <c:pt idx="35">
                  <c:v>3.0</c:v>
                </c:pt>
                <c:pt idx="36">
                  <c:v>2.0</c:v>
                </c:pt>
                <c:pt idx="37">
                  <c:v>2.0</c:v>
                </c:pt>
                <c:pt idx="38">
                  <c:v>2.0</c:v>
                </c:pt>
                <c:pt idx="39">
                  <c:v>1.0</c:v>
                </c:pt>
              </c:numCache>
            </c:numRef>
          </c:val>
        </c:ser>
        <c:ser>
          <c:idx val="0"/>
          <c:order val="4"/>
          <c:tx>
            <c:strRef>
              <c:f>'Fish down older stock (4)'!$F$1</c:f>
              <c:strCache>
                <c:ptCount val="1"/>
                <c:pt idx="0">
                  <c:v>New Total</c:v>
                </c:pt>
              </c:strCache>
            </c:strRef>
          </c:tx>
          <c:spPr>
            <a:ln w="22871">
              <a:solidFill>
                <a:srgbClr val="63AAFE"/>
              </a:solidFill>
              <a:prstDash val="solid"/>
            </a:ln>
          </c:spPr>
          <c:marker>
            <c:symbol val="none"/>
          </c:marker>
          <c:val>
            <c:numRef>
              <c:f>'Fish down older stock (4)'!$F$2:$F$41</c:f>
              <c:numCache>
                <c:formatCode>General</c:formatCode>
                <c:ptCount val="40"/>
                <c:pt idx="0">
                  <c:v>1.0</c:v>
                </c:pt>
                <c:pt idx="1">
                  <c:v>1.0</c:v>
                </c:pt>
                <c:pt idx="2">
                  <c:v>2.0</c:v>
                </c:pt>
                <c:pt idx="3">
                  <c:v>3.0</c:v>
                </c:pt>
                <c:pt idx="4">
                  <c:v>5.0</c:v>
                </c:pt>
                <c:pt idx="5">
                  <c:v>15.0</c:v>
                </c:pt>
                <c:pt idx="6">
                  <c:v>22.5</c:v>
                </c:pt>
                <c:pt idx="7">
                  <c:v>27.0</c:v>
                </c:pt>
                <c:pt idx="8">
                  <c:v>29.7</c:v>
                </c:pt>
                <c:pt idx="9">
                  <c:v>24.5</c:v>
                </c:pt>
                <c:pt idx="10">
                  <c:v>18.5</c:v>
                </c:pt>
                <c:pt idx="11">
                  <c:v>19.0</c:v>
                </c:pt>
                <c:pt idx="12">
                  <c:v>17.55</c:v>
                </c:pt>
                <c:pt idx="13">
                  <c:v>16.0</c:v>
                </c:pt>
                <c:pt idx="14">
                  <c:v>16.0</c:v>
                </c:pt>
                <c:pt idx="15">
                  <c:v>14.35</c:v>
                </c:pt>
                <c:pt idx="16">
                  <c:v>14.35</c:v>
                </c:pt>
                <c:pt idx="17">
                  <c:v>12.3</c:v>
                </c:pt>
                <c:pt idx="18">
                  <c:v>12.0</c:v>
                </c:pt>
                <c:pt idx="19">
                  <c:v>9.75</c:v>
                </c:pt>
                <c:pt idx="20">
                  <c:v>9.5</c:v>
                </c:pt>
                <c:pt idx="21">
                  <c:v>7.4</c:v>
                </c:pt>
                <c:pt idx="22">
                  <c:v>7.0</c:v>
                </c:pt>
                <c:pt idx="23">
                  <c:v>4.95</c:v>
                </c:pt>
                <c:pt idx="24">
                  <c:v>4.649999999999998</c:v>
                </c:pt>
                <c:pt idx="25">
                  <c:v>2.8</c:v>
                </c:pt>
                <c:pt idx="26">
                  <c:v>2.2</c:v>
                </c:pt>
                <c:pt idx="27">
                  <c:v>0.85</c:v>
                </c:pt>
                <c:pt idx="28">
                  <c:v>0.6</c:v>
                </c:pt>
                <c:pt idx="29">
                  <c:v>0.5</c:v>
                </c:pt>
                <c:pt idx="30">
                  <c:v>0.4</c:v>
                </c:pt>
                <c:pt idx="31">
                  <c:v>0.35</c:v>
                </c:pt>
                <c:pt idx="32">
                  <c:v>0.3</c:v>
                </c:pt>
                <c:pt idx="33">
                  <c:v>0.25</c:v>
                </c:pt>
                <c:pt idx="34">
                  <c:v>0.2</c:v>
                </c:pt>
                <c:pt idx="35">
                  <c:v>0.15</c:v>
                </c:pt>
                <c:pt idx="36">
                  <c:v>0.1</c:v>
                </c:pt>
                <c:pt idx="37">
                  <c:v>0.1</c:v>
                </c:pt>
                <c:pt idx="38">
                  <c:v>0.1</c:v>
                </c:pt>
                <c:pt idx="39">
                  <c:v>0.05</c:v>
                </c:pt>
              </c:numCache>
            </c:numRef>
          </c:val>
        </c:ser>
        <c:marker val="1"/>
        <c:axId val="700645880"/>
        <c:axId val="608592408"/>
      </c:lineChart>
      <c:catAx>
        <c:axId val="700645880"/>
        <c:scaling>
          <c:orientation val="minMax"/>
        </c:scaling>
        <c:axPos val="b"/>
        <c:numFmt formatCode="General" sourceLinked="1"/>
        <c:tickLblPos val="nextTo"/>
        <c:spPr>
          <a:ln w="5718">
            <a:solidFill>
              <a:srgbClr val="000000"/>
            </a:solidFill>
            <a:prstDash val="solid"/>
          </a:ln>
        </c:spPr>
        <c:txPr>
          <a:bodyPr rot="-2700000" vert="horz"/>
          <a:lstStyle/>
          <a:p>
            <a:pPr>
              <a:defRPr sz="1531" b="0" i="0" u="none" strike="noStrike" baseline="0">
                <a:solidFill>
                  <a:srgbClr val="000000"/>
                </a:solidFill>
                <a:latin typeface="Arial"/>
                <a:ea typeface="Arial"/>
                <a:cs typeface="Arial"/>
              </a:defRPr>
            </a:pPr>
            <a:endParaRPr lang="en-US"/>
          </a:p>
        </c:txPr>
        <c:crossAx val="608592408"/>
        <c:crosses val="autoZero"/>
        <c:auto val="1"/>
        <c:lblAlgn val="ctr"/>
        <c:lblOffset val="100"/>
        <c:tickLblSkip val="3"/>
        <c:tickMarkSkip val="1"/>
      </c:catAx>
      <c:valAx>
        <c:axId val="608592408"/>
        <c:scaling>
          <c:orientation val="minMax"/>
        </c:scaling>
        <c:axPos val="l"/>
        <c:majorGridlines>
          <c:spPr>
            <a:ln w="5718">
              <a:solidFill>
                <a:srgbClr val="000000"/>
              </a:solidFill>
              <a:prstDash val="solid"/>
            </a:ln>
          </c:spPr>
        </c:majorGridlines>
        <c:numFmt formatCode="General" sourceLinked="1"/>
        <c:tickLblPos val="nextTo"/>
        <c:spPr>
          <a:ln w="5718">
            <a:solidFill>
              <a:srgbClr val="000000"/>
            </a:solidFill>
            <a:prstDash val="solid"/>
          </a:ln>
        </c:spPr>
        <c:txPr>
          <a:bodyPr rot="0" vert="horz"/>
          <a:lstStyle/>
          <a:p>
            <a:pPr>
              <a:defRPr sz="1531" b="0" i="0" u="none" strike="noStrike" baseline="0">
                <a:solidFill>
                  <a:srgbClr val="000000"/>
                </a:solidFill>
                <a:latin typeface="Arial"/>
                <a:ea typeface="Arial"/>
                <a:cs typeface="Arial"/>
              </a:defRPr>
            </a:pPr>
            <a:endParaRPr lang="en-US"/>
          </a:p>
        </c:txPr>
        <c:crossAx val="700645880"/>
        <c:crosses val="autoZero"/>
        <c:crossBetween val="between"/>
      </c:valAx>
      <c:spPr>
        <a:noFill/>
        <a:ln w="5718">
          <a:solidFill>
            <a:srgbClr val="000000"/>
          </a:solidFill>
          <a:prstDash val="solid"/>
        </a:ln>
      </c:spPr>
    </c:plotArea>
    <c:plotVisOnly val="1"/>
    <c:dispBlanksAs val="gap"/>
  </c:chart>
  <c:spPr>
    <a:solidFill>
      <a:srgbClr val="FFFFFF"/>
    </a:solidFill>
    <a:ln w="5718">
      <a:solidFill>
        <a:srgbClr val="000000"/>
      </a:solidFill>
      <a:prstDash val="solid"/>
    </a:ln>
  </c:spPr>
  <c:txPr>
    <a:bodyPr/>
    <a:lstStyle/>
    <a:p>
      <a:pPr>
        <a:defRPr sz="1531" b="0" i="0" u="none" strike="noStrike" baseline="0">
          <a:solidFill>
            <a:srgbClr val="000000"/>
          </a:solidFill>
          <a:latin typeface="Arial"/>
          <a:ea typeface="Arial"/>
          <a:cs typeface="Arial"/>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B0216B-E306-3948-8B78-07C07A494559}" type="datetimeFigureOut">
              <a:rPr lang="en-US" smtClean="0"/>
              <a:pPr/>
              <a:t>11/15/12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97FBA-2EFC-194C-A705-6AA0DD5E7FA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Thank you for this opportunity to tell you about the exciting new technique for assessing small</a:t>
            </a:r>
            <a:r>
              <a:rPr lang="en-US" baseline="0" dirty="0" smtClean="0"/>
              <a:t> scale and data-poor fisheries that</a:t>
            </a:r>
            <a:r>
              <a:rPr lang="en-US" dirty="0" smtClean="0"/>
              <a:t> I have been developing</a:t>
            </a:r>
            <a:r>
              <a:rPr lang="en-US" baseline="0" dirty="0" smtClean="0"/>
              <a:t> with colleagues over the last 3 years</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In this talk I want to tell you about</a:t>
            </a:r>
            <a:r>
              <a:rPr lang="en-US" baseline="0" dirty="0" smtClean="0"/>
              <a:t> a new cheap size based technique for generically assessing most fished stock that I am trialing around the world in projects for The Nature Conservancy, the David &amp; Lucille Packard Foundation and the Marine Stewardship Council. I am calling this new approach SPR @ Size assessment.</a:t>
            </a:r>
          </a:p>
          <a:p>
            <a:endParaRPr lang="en-US" baseline="0" dirty="0" smtClean="0"/>
          </a:p>
          <a:p>
            <a:r>
              <a:rPr lang="en-US" baseline="0" dirty="0" smtClean="0"/>
              <a:t>We are hoping that this technique will become a new global standard for small-scale and data-poor fisheries assessment.</a:t>
            </a:r>
          </a:p>
          <a:p>
            <a:endParaRPr lang="en-US" baseline="0" dirty="0" smtClean="0"/>
          </a:p>
          <a:p>
            <a:r>
              <a:rPr lang="en-US" baseline="0" dirty="0" smtClean="0"/>
              <a:t>In Palau and California I am working The Nature Conservancy through their fisheries global priority which in part will focus on extend this technique around the Pacific Rim</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74ED7A8-E9EB-CD49-AA8C-85032C479E9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83CDED-ED91-2248-A78A-778A8E072B48}" type="slidenum">
              <a:rPr lang="en-US"/>
              <a:pPr/>
              <a:t>10</a:t>
            </a:fld>
            <a:endParaRPr lang="en-US"/>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r>
              <a:rPr lang="en-US" baseline="0" dirty="0" smtClean="0"/>
              <a:t>So the question for stock assessment is:</a:t>
            </a:r>
          </a:p>
          <a:p>
            <a:endParaRPr lang="en-US" baseline="0" dirty="0" smtClean="0"/>
          </a:p>
          <a:p>
            <a:r>
              <a:rPr lang="en-US" baseline="0" dirty="0" smtClean="0"/>
              <a:t>How much spawning is enough? What is enough to avoid recruitment declining and to sustain productivity?</a:t>
            </a:r>
          </a:p>
          <a:p>
            <a:endParaRPr lang="en-US" baseline="0" dirty="0" smtClean="0"/>
          </a:p>
          <a:p>
            <a:r>
              <a:rPr lang="en-US" baseline="0" dirty="0" smtClean="0"/>
              <a:t>The problem in stock assessment has been that a lot of biological studies and modeling has been required.</a:t>
            </a:r>
            <a:r>
              <a:rPr lang="en-US" baseline="0" dirty="0" smtClean="0"/>
              <a:t> </a:t>
            </a:r>
          </a:p>
          <a:p>
            <a:endParaRPr lang="en-US" baseline="0" dirty="0" smtClean="0"/>
          </a:p>
          <a:p>
            <a:r>
              <a:rPr lang="en-US" baseline="0" dirty="0" smtClean="0"/>
              <a:t>Studies </a:t>
            </a:r>
            <a:r>
              <a:rPr lang="en-US" baseline="0" dirty="0" smtClean="0"/>
              <a:t>that require many years, great expense and high levels of scientific expertise for each</a:t>
            </a:r>
            <a:r>
              <a:rPr lang="en-US" baseline="0" dirty="0" smtClean="0"/>
              <a:t> stock</a:t>
            </a:r>
            <a:r>
              <a:rPr lang="en-US" baseline="0" dirty="0" smtClean="0"/>
              <a:t>.</a:t>
            </a:r>
          </a:p>
          <a:p>
            <a:endParaRPr lang="en-US" baseline="0" dirty="0" smtClean="0"/>
          </a:p>
          <a:p>
            <a:r>
              <a:rPr lang="en-US" baseline="0" dirty="0" smtClean="0"/>
              <a:t>This is where our new SPR @ Size assessment technique helps</a:t>
            </a:r>
            <a:r>
              <a:rPr lang="en-US" baseline="0" dirty="0" smtClean="0"/>
              <a:t>.</a:t>
            </a:r>
          </a:p>
          <a:p>
            <a:endParaRPr lang="en-US" baseline="0" dirty="0" smtClean="0"/>
          </a:p>
          <a:p>
            <a:r>
              <a:rPr lang="en-US" baseline="0" dirty="0" smtClean="0"/>
              <a:t>In stock assessment the </a:t>
            </a:r>
            <a:r>
              <a:rPr lang="en-US" baseline="0" dirty="0" smtClean="0"/>
              <a:t>amount of spawning</a:t>
            </a:r>
            <a:r>
              <a:rPr lang="en-US" baseline="0" dirty="0" smtClean="0"/>
              <a:t> is generally measured in absolute terms as an amount of biomass; in surveyed </a:t>
            </a:r>
            <a:r>
              <a:rPr lang="en-US" baseline="0" dirty="0" err="1" smtClean="0"/>
              <a:t>tonnes</a:t>
            </a:r>
            <a:r>
              <a:rPr lang="en-US" baseline="0" dirty="0" smtClean="0"/>
              <a:t> or as a percent of the original biomass. But it can also be measured as </a:t>
            </a:r>
            <a:r>
              <a:rPr lang="en-US" baseline="0" dirty="0" smtClean="0"/>
              <a:t>a rate of </a:t>
            </a:r>
            <a:r>
              <a:rPr lang="en-US" baseline="0" dirty="0" smtClean="0"/>
              <a:t>spawning, the proportion of the spawning that have would occurred if there were no fishing. </a:t>
            </a:r>
          </a:p>
          <a:p>
            <a:endParaRPr lang="en-US" baseline="0" dirty="0" smtClean="0"/>
          </a:p>
          <a:p>
            <a:r>
              <a:rPr lang="en-US" baseline="0" dirty="0" smtClean="0"/>
              <a:t>What </a:t>
            </a:r>
            <a:r>
              <a:rPr lang="en-US" baseline="0" dirty="0" smtClean="0"/>
              <a:t>we fisheries scientists refer to as Spawning Per Recruit or SPR.</a:t>
            </a:r>
            <a:r>
              <a:rPr lang="en-US" baseline="0" dirty="0" smtClean="0"/>
              <a:t> Our approach estimates SPR from the size composition of fished stocks. </a:t>
            </a:r>
          </a:p>
          <a:p>
            <a:endParaRPr lang="en-US" baseline="0" dirty="0" smtClean="0"/>
          </a:p>
          <a:p>
            <a:r>
              <a:rPr lang="en-US" baseline="0" dirty="0" smtClean="0"/>
              <a:t>This approach makes stock assessment much </a:t>
            </a:r>
            <a:r>
              <a:rPr lang="en-US" baseline="0" dirty="0" smtClean="0"/>
              <a:t>less data intensive</a:t>
            </a:r>
            <a:r>
              <a:rPr lang="en-US" baseline="0" dirty="0" smtClean="0"/>
              <a:t> than existing assessment </a:t>
            </a:r>
            <a:r>
              <a:rPr lang="en-US" baseline="0" dirty="0" err="1" smtClean="0"/>
              <a:t>techiques</a:t>
            </a:r>
            <a:r>
              <a:rPr lang="en-US" baseline="0" dirty="0" smtClean="0"/>
              <a:t>. </a:t>
            </a:r>
            <a:endParaRPr lang="en-US" baseline="0" dirty="0" smtClean="0"/>
          </a:p>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a:t>
            </a:r>
            <a:r>
              <a:rPr lang="en-US" baseline="0" dirty="0" smtClean="0"/>
              <a:t> me </a:t>
            </a:r>
            <a:r>
              <a:rPr lang="en-US" dirty="0" smtClean="0"/>
              <a:t>illustrate the concept of Spawning Per Recruit or SPR with the human example</a:t>
            </a:r>
          </a:p>
          <a:p>
            <a:endParaRPr lang="en-US" dirty="0" smtClean="0"/>
          </a:p>
          <a:p>
            <a:r>
              <a:rPr lang="en-US" dirty="0" smtClean="0"/>
              <a:t>It is common knowledge</a:t>
            </a:r>
            <a:r>
              <a:rPr lang="en-US" baseline="0" dirty="0" smtClean="0"/>
              <a:t> that if human populations produce on average 1 child for every adult; that is 2 children / couple then</a:t>
            </a:r>
            <a:r>
              <a:rPr lang="en-US" baseline="0" dirty="0" smtClean="0"/>
              <a:t> a </a:t>
            </a:r>
            <a:r>
              <a:rPr lang="en-US" baseline="0" dirty="0" smtClean="0"/>
              <a:t>population will</a:t>
            </a:r>
            <a:r>
              <a:rPr lang="en-US" baseline="0" dirty="0" smtClean="0"/>
              <a:t> </a:t>
            </a:r>
            <a:r>
              <a:rPr lang="en-US" baseline="0" dirty="0" err="1" smtClean="0"/>
              <a:t>stabliize</a:t>
            </a:r>
            <a:r>
              <a:rPr lang="en-US" baseline="0" dirty="0" smtClean="0"/>
              <a:t>. This is called the </a:t>
            </a:r>
            <a:r>
              <a:rPr lang="en-US" baseline="0" dirty="0" smtClean="0"/>
              <a:t>‘Replacement Level</a:t>
            </a:r>
            <a:r>
              <a:rPr lang="en-US" baseline="0" dirty="0" smtClean="0"/>
              <a:t>’ because the population simply replaces itself..</a:t>
            </a:r>
          </a:p>
          <a:p>
            <a:endParaRPr lang="en-US" baseline="0" dirty="0" smtClean="0"/>
          </a:p>
          <a:p>
            <a:r>
              <a:rPr lang="en-US" baseline="0" dirty="0" smtClean="0"/>
              <a:t>In fact </a:t>
            </a:r>
            <a:r>
              <a:rPr lang="en-US" baseline="0" dirty="0" smtClean="0"/>
              <a:t>for humans</a:t>
            </a:r>
            <a:r>
              <a:rPr lang="en-US" baseline="0" dirty="0" smtClean="0"/>
              <a:t> the replacement level </a:t>
            </a:r>
            <a:r>
              <a:rPr lang="en-US" baseline="0" dirty="0" smtClean="0"/>
              <a:t>2.1 children per couple, the extra 0.1 child </a:t>
            </a:r>
            <a:r>
              <a:rPr lang="en-US" baseline="0" dirty="0" smtClean="0"/>
              <a:t>makes </a:t>
            </a:r>
            <a:r>
              <a:rPr lang="en-US" baseline="0" dirty="0" smtClean="0"/>
              <a:t>up for adults who do not become parents</a:t>
            </a:r>
            <a:r>
              <a:rPr lang="en-US" baseline="0" dirty="0" smtClean="0"/>
              <a:t>. However I </a:t>
            </a:r>
            <a:r>
              <a:rPr lang="en-US" baseline="0" dirty="0" smtClean="0"/>
              <a:t>do not care for a slide showing 2.1 children per couple</a:t>
            </a:r>
            <a:r>
              <a:rPr lang="en-US" baseline="0" dirty="0" smtClean="0"/>
              <a:t>.</a:t>
            </a:r>
          </a:p>
          <a:p>
            <a:endParaRPr lang="en-US" baseline="0" dirty="0" smtClean="0"/>
          </a:p>
          <a:p>
            <a:r>
              <a:rPr lang="en-US" baseline="0" dirty="0" smtClean="0"/>
              <a:t>If on average there are more children per couple the population will have a tendency to grow towards whatever </a:t>
            </a:r>
            <a:r>
              <a:rPr lang="en-US" baseline="0" dirty="0" smtClean="0"/>
              <a:t>limits to growth </a:t>
            </a:r>
            <a:r>
              <a:rPr lang="en-US" baseline="0" dirty="0" smtClean="0"/>
              <a:t>exist, and if this human ‘SPR’ is lower than 2 children per couple, </a:t>
            </a:r>
            <a:r>
              <a:rPr lang="en-US" baseline="0" dirty="0" smtClean="0"/>
              <a:t>then the </a:t>
            </a:r>
            <a:r>
              <a:rPr lang="en-US" baseline="0" dirty="0" smtClean="0"/>
              <a:t>population will</a:t>
            </a:r>
            <a:r>
              <a:rPr lang="en-US" baseline="0" dirty="0" smtClean="0"/>
              <a:t> decline.</a:t>
            </a:r>
          </a:p>
          <a:p>
            <a:endParaRPr lang="en-US" baseline="0" dirty="0" smtClean="0"/>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274ED7A8-E9EB-CD49-AA8C-85032C479E9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More normally we apply the concept </a:t>
            </a:r>
            <a:r>
              <a:rPr lang="en-US" baseline="0" dirty="0" smtClean="0"/>
              <a:t>of </a:t>
            </a:r>
            <a:r>
              <a:rPr lang="en-US" baseline="0" dirty="0" smtClean="0"/>
              <a:t>SPR to marine species.</a:t>
            </a:r>
            <a:r>
              <a:rPr lang="en-US" baseline="0" dirty="0" smtClean="0"/>
              <a:t> </a:t>
            </a:r>
          </a:p>
          <a:p>
            <a:r>
              <a:rPr lang="en-US" baseline="0" dirty="0" smtClean="0"/>
              <a:t>If </a:t>
            </a:r>
            <a:r>
              <a:rPr lang="en-US" baseline="0" dirty="0" smtClean="0"/>
              <a:t>a species is not fished it produces 100% SPR, and</a:t>
            </a:r>
            <a:r>
              <a:rPr lang="en-US" baseline="0" dirty="0" smtClean="0"/>
              <a:t> fishing </a:t>
            </a:r>
            <a:r>
              <a:rPr lang="en-US" baseline="0" dirty="0" smtClean="0"/>
              <a:t>reduces</a:t>
            </a:r>
            <a:r>
              <a:rPr lang="en-US" baseline="0" dirty="0" smtClean="0"/>
              <a:t> the level of spawning completed by each recruit to the fishery.</a:t>
            </a:r>
          </a:p>
          <a:p>
            <a:endParaRPr lang="en-US" baseline="0" dirty="0" smtClean="0"/>
          </a:p>
          <a:p>
            <a:r>
              <a:rPr lang="en-US" baseline="0" dirty="0" smtClean="0"/>
              <a:t>Overfishing and recruitment declines occur </a:t>
            </a:r>
            <a:r>
              <a:rPr lang="en-US" baseline="0" dirty="0" smtClean="0"/>
              <a:t>when SPR is reduced below the </a:t>
            </a:r>
            <a:r>
              <a:rPr lang="en-US" baseline="0" dirty="0" smtClean="0"/>
              <a:t>Replacement Level.</a:t>
            </a:r>
            <a:endParaRPr lang="en-US" baseline="0" dirty="0" smtClean="0"/>
          </a:p>
          <a:p>
            <a:endParaRPr lang="en-US" baseline="0" dirty="0" smtClean="0"/>
          </a:p>
          <a:p>
            <a:r>
              <a:rPr lang="en-US" dirty="0" smtClean="0"/>
              <a:t>Studies</a:t>
            </a:r>
            <a:r>
              <a:rPr lang="en-US" dirty="0" smtClean="0"/>
              <a:t> show</a:t>
            </a:r>
            <a:r>
              <a:rPr lang="en-US" baseline="0" dirty="0" smtClean="0"/>
              <a:t> that the </a:t>
            </a:r>
            <a:r>
              <a:rPr lang="en-US" baseline="0" dirty="0" smtClean="0"/>
              <a:t>replacement level</a:t>
            </a:r>
            <a:r>
              <a:rPr lang="en-US" baseline="0" dirty="0" smtClean="0"/>
              <a:t> for marine species tends </a:t>
            </a:r>
            <a:r>
              <a:rPr lang="en-US" baseline="0" dirty="0" smtClean="0"/>
              <a:t>to be around 20-25% of the </a:t>
            </a:r>
            <a:r>
              <a:rPr lang="en-US" baseline="0" dirty="0" err="1" smtClean="0"/>
              <a:t>unfished</a:t>
            </a:r>
            <a:r>
              <a:rPr lang="en-US" baseline="0" dirty="0" smtClean="0"/>
              <a:t> level of</a:t>
            </a:r>
            <a:r>
              <a:rPr lang="en-US" baseline="0" dirty="0" smtClean="0"/>
              <a:t> SPR. </a:t>
            </a:r>
            <a:endParaRPr lang="en-US" baseline="0" dirty="0" smtClean="0"/>
          </a:p>
          <a:p>
            <a:endParaRPr lang="en-US" baseline="0" dirty="0" smtClean="0"/>
          </a:p>
          <a:p>
            <a:r>
              <a:rPr lang="en-US" baseline="0" dirty="0" smtClean="0"/>
              <a:t>Above</a:t>
            </a:r>
            <a:r>
              <a:rPr lang="en-US" baseline="0" dirty="0" smtClean="0"/>
              <a:t> 30</a:t>
            </a:r>
            <a:r>
              <a:rPr lang="en-US" baseline="0" dirty="0" smtClean="0"/>
              <a:t>% SPR populations</a:t>
            </a:r>
            <a:r>
              <a:rPr lang="en-US" baseline="0" dirty="0" smtClean="0"/>
              <a:t> have </a:t>
            </a:r>
            <a:r>
              <a:rPr lang="en-US" baseline="0" dirty="0" smtClean="0"/>
              <a:t>a capacity to grow back to carrying capacities, and below 20% SPR</a:t>
            </a:r>
            <a:r>
              <a:rPr lang="en-US" dirty="0" smtClean="0"/>
              <a:t> populations risk</a:t>
            </a:r>
            <a:r>
              <a:rPr lang="en-US" baseline="0" dirty="0" smtClean="0"/>
              <a:t> </a:t>
            </a:r>
            <a:r>
              <a:rPr lang="en-US" baseline="0" dirty="0" smtClean="0"/>
              <a:t>declining.</a:t>
            </a:r>
            <a:endParaRPr lang="en-US" baseline="0" dirty="0" smtClean="0"/>
          </a:p>
          <a:p>
            <a:endParaRPr lang="en-US" baseline="0" dirty="0" smtClean="0"/>
          </a:p>
          <a:p>
            <a:r>
              <a:rPr lang="en-US" baseline="0" dirty="0" smtClean="0"/>
              <a:t>Our new technique makes it possible to estimate the level of SPR in a fish stock simply by studying the size composition of a population. </a:t>
            </a:r>
          </a:p>
          <a:p>
            <a:endParaRPr lang="en-US" baseline="0" dirty="0" smtClean="0"/>
          </a:p>
          <a:p>
            <a:r>
              <a:rPr lang="en-US" baseline="0" dirty="0" smtClean="0"/>
              <a:t>Previously complex biological studies and computer modeling has been required to make these sort of </a:t>
            </a:r>
            <a:r>
              <a:rPr lang="en-US" baseline="0" dirty="0" smtClean="0"/>
              <a:t>assessments, we </a:t>
            </a:r>
            <a:r>
              <a:rPr lang="en-US" baseline="0" dirty="0" smtClean="0"/>
              <a:t>have found that all the species exhibit similar patterns in the way they grow and</a:t>
            </a:r>
            <a:r>
              <a:rPr lang="en-US" baseline="0" dirty="0" smtClean="0"/>
              <a:t> develop SPR </a:t>
            </a:r>
            <a:r>
              <a:rPr lang="en-US" baseline="0" dirty="0" smtClean="0"/>
              <a:t>this</a:t>
            </a:r>
            <a:r>
              <a:rPr lang="en-US" baseline="0" dirty="0" smtClean="0"/>
              <a:t> makes </a:t>
            </a:r>
            <a:r>
              <a:rPr lang="en-US" baseline="0" dirty="0" smtClean="0"/>
              <a:t>simple generic size</a:t>
            </a:r>
            <a:r>
              <a:rPr lang="en-US" baseline="0" dirty="0" smtClean="0"/>
              <a:t> assessments possible.</a:t>
            </a:r>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74ED7A8-E9EB-CD49-AA8C-85032C479E9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83CDED-ED91-2248-A78A-778A8E072B48}" type="slidenum">
              <a:rPr lang="en-US"/>
              <a:pPr/>
              <a:t>13</a:t>
            </a:fld>
            <a:endParaRPr lang="en-US"/>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r>
              <a:rPr lang="en-US" baseline="0" dirty="0" smtClean="0"/>
              <a:t>Returning to the question </a:t>
            </a:r>
            <a:r>
              <a:rPr lang="en-US" baseline="0" dirty="0" smtClean="0"/>
              <a:t>of: How </a:t>
            </a:r>
            <a:r>
              <a:rPr lang="en-US" baseline="0" dirty="0" smtClean="0"/>
              <a:t>much spawning is enough? </a:t>
            </a:r>
          </a:p>
          <a:p>
            <a:endParaRPr lang="en-US" baseline="0" dirty="0" smtClean="0"/>
          </a:p>
          <a:p>
            <a:r>
              <a:rPr lang="en-US" baseline="0" dirty="0" smtClean="0"/>
              <a:t>With our technique only three pieces of information are </a:t>
            </a:r>
            <a:r>
              <a:rPr lang="en-US" baseline="0" dirty="0" smtClean="0"/>
              <a:t>necessary to estimate</a:t>
            </a:r>
            <a:r>
              <a:rPr lang="en-US" baseline="0" dirty="0" smtClean="0"/>
              <a:t> SPR:</a:t>
            </a:r>
            <a:endParaRPr lang="en-US" baseline="0" dirty="0" smtClean="0"/>
          </a:p>
          <a:p>
            <a:endParaRPr lang="en-US" baseline="0" dirty="0" smtClean="0"/>
          </a:p>
          <a:p>
            <a:pPr marL="228600" indent="-228600">
              <a:buAutoNum type="arabicPeriod"/>
            </a:pPr>
            <a:r>
              <a:rPr lang="en-US" baseline="0" dirty="0" smtClean="0"/>
              <a:t>The </a:t>
            </a:r>
            <a:r>
              <a:rPr lang="en-US" baseline="0" dirty="0" err="1" smtClean="0"/>
              <a:t>unfished</a:t>
            </a:r>
            <a:r>
              <a:rPr lang="en-US" baseline="0" dirty="0" smtClean="0"/>
              <a:t> </a:t>
            </a:r>
            <a:r>
              <a:rPr lang="en-US" baseline="0" dirty="0" smtClean="0"/>
              <a:t>size </a:t>
            </a:r>
            <a:r>
              <a:rPr lang="en-US" baseline="0" dirty="0" smtClean="0"/>
              <a:t>structure which defines 100% SPR and </a:t>
            </a:r>
            <a:r>
              <a:rPr lang="en-US" baseline="0" dirty="0" smtClean="0"/>
              <a:t>which</a:t>
            </a:r>
            <a:r>
              <a:rPr lang="en-US" baseline="0" dirty="0" smtClean="0"/>
              <a:t> previously had to be estimated from size data collected  before fishing began. With our breakthrough we can now estimate this size structure from general information about a species life history strategy, rather than detailed biological studies.</a:t>
            </a:r>
          </a:p>
          <a:p>
            <a:r>
              <a:rPr lang="en-US" baseline="0" dirty="0" smtClean="0"/>
              <a:t>2</a:t>
            </a:r>
            <a:r>
              <a:rPr lang="en-US" baseline="0" dirty="0" smtClean="0"/>
              <a:t>. The current size structure of the stock</a:t>
            </a:r>
            <a:r>
              <a:rPr lang="en-US" baseline="0" dirty="0" smtClean="0"/>
              <a:t> which in many cases can be measured by sampling the catch</a:t>
            </a:r>
          </a:p>
          <a:p>
            <a:endParaRPr lang="en-US" baseline="0" dirty="0" smtClean="0"/>
          </a:p>
          <a:p>
            <a:r>
              <a:rPr lang="en-US" baseline="0" dirty="0" smtClean="0"/>
              <a:t>And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3.</a:t>
            </a:r>
            <a:r>
              <a:rPr lang="en-US" baseline="0" dirty="0" smtClean="0"/>
              <a:t> An e</a:t>
            </a:r>
            <a:r>
              <a:rPr lang="en-US" dirty="0" smtClean="0"/>
              <a:t>stimate</a:t>
            </a:r>
            <a:r>
              <a:rPr lang="en-US" baseline="0" dirty="0" smtClean="0"/>
              <a:t> of t</a:t>
            </a:r>
            <a:r>
              <a:rPr lang="en-US" dirty="0" smtClean="0"/>
              <a:t>he size of maturity that</a:t>
            </a:r>
            <a:r>
              <a:rPr lang="en-US" baseline="0" dirty="0" smtClean="0"/>
              <a:t> can be derived by sampling each size category and determining the proportion that is mature or immature.</a:t>
            </a:r>
          </a:p>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83CDED-ED91-2248-A78A-778A8E072B48}" type="slidenum">
              <a:rPr lang="en-US"/>
              <a:pPr/>
              <a:t>14</a:t>
            </a:fld>
            <a:endParaRPr lang="en-US"/>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r>
              <a:rPr lang="en-US" baseline="0" dirty="0" smtClean="0"/>
              <a:t>These next slides illustrate how these three pieces of information are used.</a:t>
            </a:r>
          </a:p>
          <a:p>
            <a:endParaRPr lang="en-US" baseline="0" dirty="0" smtClean="0"/>
          </a:p>
          <a:p>
            <a:r>
              <a:rPr lang="en-US" dirty="0" smtClean="0"/>
              <a:t>The area</a:t>
            </a:r>
            <a:r>
              <a:rPr lang="en-US" baseline="0" dirty="0" smtClean="0"/>
              <a:t> under the adult portion of the </a:t>
            </a:r>
            <a:r>
              <a:rPr lang="en-US" baseline="0" dirty="0" err="1" smtClean="0"/>
              <a:t>unfished</a:t>
            </a:r>
            <a:r>
              <a:rPr lang="en-US" baseline="0" dirty="0" smtClean="0"/>
              <a:t> size distribution gives an estimate of 100% SPR. This is estimated from the SPR @ Size relationship for each species which I have found can be derived from general information about a species. </a:t>
            </a:r>
          </a:p>
          <a:p>
            <a:endParaRPr lang="en-US" dirty="0" smtClean="0"/>
          </a:p>
          <a:p>
            <a:r>
              <a:rPr lang="en-US" dirty="0" smtClean="0"/>
              <a:t>By</a:t>
            </a:r>
            <a:r>
              <a:rPr lang="en-US" baseline="0" dirty="0" smtClean="0"/>
              <a:t> comparing the</a:t>
            </a:r>
            <a:r>
              <a:rPr lang="en-US" dirty="0" smtClean="0"/>
              <a:t> area under the adult part of fished size distribution</a:t>
            </a:r>
            <a:r>
              <a:rPr lang="en-US" baseline="0" dirty="0" smtClean="0"/>
              <a:t> </a:t>
            </a:r>
            <a:r>
              <a:rPr lang="en-US" dirty="0" smtClean="0"/>
              <a:t>we derive SPR. It is the Size of Maturity that allows us to determine what is the adult</a:t>
            </a:r>
            <a:r>
              <a:rPr lang="en-US" baseline="0" dirty="0" smtClean="0"/>
              <a:t> part of these two size distribution curves.</a:t>
            </a:r>
            <a:endParaRPr lang="en-US" dirty="0" smtClean="0"/>
          </a:p>
          <a:p>
            <a:endParaRPr lang="en-US" dirty="0" smtClean="0"/>
          </a:p>
          <a:p>
            <a:r>
              <a:rPr lang="en-US" dirty="0" smtClean="0"/>
              <a:t>So for example</a:t>
            </a:r>
            <a:r>
              <a:rPr lang="en-US" baseline="0" dirty="0" smtClean="0"/>
              <a:t> i</a:t>
            </a:r>
            <a:r>
              <a:rPr lang="en-US" dirty="0" smtClean="0"/>
              <a:t>f we conduct</a:t>
            </a:r>
            <a:r>
              <a:rPr lang="en-US" baseline="0" dirty="0" smtClean="0"/>
              <a:t> a study that determines the size of maturity</a:t>
            </a:r>
            <a:r>
              <a:rPr lang="en-US" baseline="0" dirty="0" smtClean="0"/>
              <a:t> is </a:t>
            </a:r>
            <a:r>
              <a:rPr lang="en-US" baseline="0" dirty="0" smtClean="0"/>
              <a:t>around 40 units as in this figure</a:t>
            </a:r>
            <a:r>
              <a:rPr lang="en-US" baseline="0" dirty="0" smtClean="0"/>
              <a:t>, </a:t>
            </a:r>
            <a:r>
              <a:rPr lang="en-US" baseline="0" dirty="0" smtClean="0"/>
              <a:t>the</a:t>
            </a:r>
            <a:r>
              <a:rPr lang="en-US" baseline="0" dirty="0" smtClean="0"/>
              <a:t> area under the fished size distribution is about 35% </a:t>
            </a:r>
            <a:r>
              <a:rPr lang="en-US" baseline="0" dirty="0" smtClean="0"/>
              <a:t>of the</a:t>
            </a:r>
            <a:r>
              <a:rPr lang="en-US" baseline="0" dirty="0" smtClean="0"/>
              <a:t> adult </a:t>
            </a:r>
            <a:r>
              <a:rPr lang="en-US" baseline="0" dirty="0" err="1" smtClean="0"/>
              <a:t>unfished</a:t>
            </a:r>
            <a:r>
              <a:rPr lang="en-US" baseline="0" dirty="0" smtClean="0"/>
              <a:t> </a:t>
            </a:r>
            <a:r>
              <a:rPr lang="en-US" baseline="0" dirty="0" smtClean="0"/>
              <a:t>histogram</a:t>
            </a:r>
            <a:r>
              <a:rPr lang="en-US" baseline="0" dirty="0" smtClean="0"/>
              <a:t> so </a:t>
            </a:r>
            <a:r>
              <a:rPr lang="en-US" baseline="0" dirty="0" smtClean="0"/>
              <a:t>SPR of about </a:t>
            </a:r>
            <a:r>
              <a:rPr lang="en-US" baseline="0" dirty="0" smtClean="0"/>
              <a:t>35%</a:t>
            </a:r>
            <a:r>
              <a:rPr lang="en-US" baseline="0" dirty="0" smtClean="0"/>
              <a:t>.</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83CDED-ED91-2248-A78A-778A8E072B48}" type="slidenum">
              <a:rPr lang="en-US"/>
              <a:pPr/>
              <a:t>15</a:t>
            </a:fld>
            <a:endParaRPr lang="en-US"/>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r>
              <a:rPr lang="en-US" dirty="0" smtClean="0"/>
              <a:t>On the other hand if the</a:t>
            </a:r>
            <a:r>
              <a:rPr lang="en-US" dirty="0" smtClean="0"/>
              <a:t> </a:t>
            </a:r>
            <a:r>
              <a:rPr lang="en-US" baseline="0" dirty="0" smtClean="0"/>
              <a:t>Size of Maturity is </a:t>
            </a:r>
            <a:r>
              <a:rPr lang="en-US" baseline="0" dirty="0" smtClean="0"/>
              <a:t>more like 85 </a:t>
            </a:r>
            <a:r>
              <a:rPr lang="en-US" baseline="0" dirty="0" smtClean="0"/>
              <a:t>units, </a:t>
            </a:r>
            <a:r>
              <a:rPr lang="en-US" baseline="0" dirty="0" smtClean="0"/>
              <a:t>then the </a:t>
            </a:r>
            <a:r>
              <a:rPr lang="en-US" baseline="0" dirty="0" smtClean="0"/>
              <a:t>area under the mature fished size distribution is about 20% of the </a:t>
            </a:r>
            <a:r>
              <a:rPr lang="en-US" baseline="0" dirty="0" err="1" smtClean="0"/>
              <a:t>unfished</a:t>
            </a:r>
            <a:r>
              <a:rPr lang="en-US" baseline="0" dirty="0" smtClean="0"/>
              <a:t> size distribution and </a:t>
            </a:r>
            <a:r>
              <a:rPr lang="en-US" baseline="0" dirty="0" smtClean="0"/>
              <a:t>SPR is just 20</a:t>
            </a:r>
            <a:r>
              <a:rPr lang="en-US" baseline="0" dirty="0" smtClean="0"/>
              <a:t>%.</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83CDED-ED91-2248-A78A-778A8E072B48}" type="slidenum">
              <a:rPr lang="en-US"/>
              <a:pPr/>
              <a:t>16</a:t>
            </a:fld>
            <a:endParaRPr lang="en-US"/>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r>
              <a:rPr lang="en-US" dirty="0" smtClean="0"/>
              <a:t>If </a:t>
            </a:r>
            <a:r>
              <a:rPr lang="en-US" dirty="0" smtClean="0"/>
              <a:t>SOM had been estimated to be</a:t>
            </a:r>
            <a:r>
              <a:rPr lang="en-US" dirty="0" smtClean="0"/>
              <a:t> 125 </a:t>
            </a:r>
            <a:r>
              <a:rPr lang="en-US" dirty="0" smtClean="0"/>
              <a:t>units the area</a:t>
            </a:r>
            <a:r>
              <a:rPr lang="en-US" baseline="0" dirty="0" smtClean="0"/>
              <a:t> under the curves suggest SPR</a:t>
            </a:r>
            <a:r>
              <a:rPr lang="en-US" baseline="0" dirty="0" smtClean="0"/>
              <a:t> is </a:t>
            </a:r>
            <a:r>
              <a:rPr lang="en-US" baseline="0" dirty="0" smtClean="0"/>
              <a:t>&lt;10%.</a:t>
            </a:r>
          </a:p>
          <a:p>
            <a:endParaRPr lang="en-US" baseline="0" dirty="0" smtClean="0"/>
          </a:p>
          <a:p>
            <a:r>
              <a:rPr lang="en-US" baseline="0" dirty="0" smtClean="0"/>
              <a:t> </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itchFamily="-106" charset="0"/>
                <a:ea typeface="ＭＳ Ｐゴシック" pitchFamily="-106" charset="-128"/>
              </a:rPr>
              <a:t>This</a:t>
            </a:r>
            <a:r>
              <a:rPr lang="en-US" baseline="0" dirty="0" smtClean="0">
                <a:latin typeface="Times New Roman" pitchFamily="-106" charset="0"/>
                <a:ea typeface="ＭＳ Ｐゴシック" pitchFamily="-106" charset="-128"/>
              </a:rPr>
              <a:t> SPR @ Size</a:t>
            </a:r>
            <a:r>
              <a:rPr lang="en-US" dirty="0" smtClean="0">
                <a:latin typeface="Times New Roman" pitchFamily="-106" charset="0"/>
                <a:ea typeface="ＭＳ Ｐゴシック" pitchFamily="-106" charset="-128"/>
              </a:rPr>
              <a:t> </a:t>
            </a:r>
            <a:r>
              <a:rPr lang="en-US" dirty="0" smtClean="0">
                <a:latin typeface="Times New Roman" pitchFamily="-106" charset="0"/>
                <a:ea typeface="ＭＳ Ｐゴシック" pitchFamily="-106" charset="-128"/>
              </a:rPr>
              <a:t>approach can be used to estimate a range of useful management reference points</a:t>
            </a:r>
            <a:r>
              <a:rPr lang="en-US" dirty="0" smtClean="0">
                <a:latin typeface="Times New Roman" pitchFamily="-106" charset="0"/>
                <a:ea typeface="ＭＳ Ｐゴシック" pitchFamily="-106" charset="-128"/>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latin typeface="Times New Roman" pitchFamily="-106" charset="0"/>
              <a:ea typeface="ＭＳ Ｐゴシック" pitchFamily="-106"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itchFamily="-106" charset="0"/>
                <a:ea typeface="ＭＳ Ｐゴシック" pitchFamily="-106" charset="-128"/>
              </a:rPr>
              <a:t>Here</a:t>
            </a:r>
            <a:r>
              <a:rPr lang="en-US" baseline="0" dirty="0" smtClean="0">
                <a:latin typeface="Times New Roman" pitchFamily="-106" charset="0"/>
                <a:ea typeface="ＭＳ Ｐゴシック" pitchFamily="-106" charset="-128"/>
              </a:rPr>
              <a:t> on the left we have the generalized SPR @ Size curve which is found in abalone and is typical of a mildly K-selected species, which have also been called </a:t>
            </a:r>
            <a:r>
              <a:rPr lang="en-US" baseline="0" dirty="0" err="1" smtClean="0">
                <a:latin typeface="Times New Roman" pitchFamily="-106" charset="0"/>
                <a:ea typeface="ＭＳ Ｐゴシック" pitchFamily="-106" charset="-128"/>
              </a:rPr>
              <a:t>equlibrium</a:t>
            </a:r>
            <a:r>
              <a:rPr lang="en-US" baseline="0" dirty="0" smtClean="0">
                <a:latin typeface="Times New Roman" pitchFamily="-106" charset="0"/>
                <a:ea typeface="ＭＳ Ｐゴシック" pitchFamily="-106" charset="-128"/>
              </a:rPr>
              <a:t> strategists, as opposed to </a:t>
            </a:r>
            <a:r>
              <a:rPr lang="en-US" baseline="0" dirty="0" err="1" smtClean="0">
                <a:latin typeface="Times New Roman" pitchFamily="-106" charset="0"/>
                <a:ea typeface="ＭＳ Ｐゴシック" pitchFamily="-106" charset="-128"/>
              </a:rPr>
              <a:t>r</a:t>
            </a:r>
            <a:r>
              <a:rPr lang="en-US" baseline="0" dirty="0" smtClean="0">
                <a:latin typeface="Times New Roman" pitchFamily="-106" charset="0"/>
                <a:ea typeface="ＭＳ Ｐゴシック" pitchFamily="-106" charset="-128"/>
              </a:rPr>
              <a:t>-selected or opportunistic species.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Times New Roman" pitchFamily="-106" charset="0"/>
              <a:ea typeface="ＭＳ Ｐゴシック" pitchFamily="-106"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Times New Roman" pitchFamily="-106" charset="0"/>
                <a:ea typeface="ＭＳ Ｐゴシック" pitchFamily="-106" charset="-128"/>
              </a:rPr>
              <a:t>This generalized SPR @ Size curve can be used to estimate:</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latin typeface="Times New Roman" pitchFamily="-106" charset="0"/>
                <a:ea typeface="ＭＳ Ｐゴシック" pitchFamily="-106" charset="-128"/>
              </a:rPr>
              <a:t>The Adult Size </a:t>
            </a:r>
            <a:r>
              <a:rPr lang="en-US" baseline="0" dirty="0" smtClean="0">
                <a:latin typeface="Times New Roman" pitchFamily="-106" charset="0"/>
                <a:ea typeface="ＭＳ Ｐゴシック" pitchFamily="-106" charset="-128"/>
              </a:rPr>
              <a:t>composition of the </a:t>
            </a:r>
            <a:r>
              <a:rPr lang="en-US" baseline="0" dirty="0" err="1" smtClean="0">
                <a:latin typeface="Times New Roman" pitchFamily="-106" charset="0"/>
                <a:ea typeface="ＭＳ Ｐゴシック" pitchFamily="-106" charset="-128"/>
              </a:rPr>
              <a:t>unfished</a:t>
            </a:r>
            <a:r>
              <a:rPr lang="en-US" baseline="0" dirty="0" smtClean="0">
                <a:latin typeface="Times New Roman" pitchFamily="-106" charset="0"/>
                <a:ea typeface="ＭＳ Ｐゴシック" pitchFamily="-106" charset="-128"/>
              </a:rPr>
              <a:t> </a:t>
            </a:r>
            <a:r>
              <a:rPr lang="en-US" baseline="0" dirty="0" smtClean="0">
                <a:latin typeface="Times New Roman" pitchFamily="-106" charset="0"/>
                <a:ea typeface="ＭＳ Ｐゴシック" pitchFamily="-106" charset="-128"/>
              </a:rPr>
              <a:t>population, which as just described can be used by comparison to estimate the current SPR of a stock</a:t>
            </a:r>
          </a:p>
          <a:p>
            <a:pPr marL="228600" marR="0" indent="-22860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Times New Roman" pitchFamily="-106" charset="0"/>
              <a:ea typeface="ＭＳ Ｐゴシック" pitchFamily="-106" charset="-128"/>
            </a:endParaRP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latin typeface="Times New Roman" pitchFamily="-106" charset="0"/>
                <a:ea typeface="ＭＳ Ｐゴシック" pitchFamily="-106" charset="-128"/>
              </a:rPr>
              <a:t>The Size distribution expected at some target level </a:t>
            </a:r>
            <a:r>
              <a:rPr lang="en-US" baseline="0" dirty="0" smtClean="0">
                <a:latin typeface="Times New Roman" pitchFamily="-106" charset="0"/>
                <a:ea typeface="ＭＳ Ｐゴシック" pitchFamily="-106" charset="-128"/>
              </a:rPr>
              <a:t>of spawning – </a:t>
            </a:r>
            <a:r>
              <a:rPr lang="en-US" baseline="0" dirty="0" smtClean="0">
                <a:latin typeface="Times New Roman" pitchFamily="-106" charset="0"/>
                <a:ea typeface="ＭＳ Ｐゴシック" pitchFamily="-106" charset="-128"/>
              </a:rPr>
              <a:t>here 50% SPR</a:t>
            </a:r>
          </a:p>
          <a:p>
            <a:pPr marL="228600" marR="0" indent="-22860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Times New Roman" pitchFamily="-106" charset="0"/>
              <a:ea typeface="ＭＳ Ｐゴシック" pitchFamily="-106" charset="-128"/>
            </a:endParaRP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smtClean="0">
                <a:latin typeface="Times New Roman" pitchFamily="-106" charset="0"/>
                <a:ea typeface="ＭＳ Ｐゴシック" pitchFamily="-106" charset="-128"/>
              </a:rPr>
              <a:t>Size limits to conserve target levels of SPR – here</a:t>
            </a:r>
            <a:r>
              <a:rPr lang="en-US" baseline="0" dirty="0" smtClean="0">
                <a:latin typeface="Times New Roman" pitchFamily="-106" charset="0"/>
                <a:ea typeface="ＭＳ Ｐゴシック" pitchFamily="-106" charset="-128"/>
              </a:rPr>
              <a:t> the size limit that protects 30</a:t>
            </a:r>
            <a:r>
              <a:rPr lang="en-US" baseline="0" dirty="0" smtClean="0">
                <a:latin typeface="Times New Roman" pitchFamily="-106" charset="0"/>
                <a:ea typeface="ＭＳ Ｐゴシック" pitchFamily="-106" charset="-128"/>
              </a:rPr>
              <a:t>% </a:t>
            </a:r>
            <a:r>
              <a:rPr lang="en-US" baseline="0" dirty="0" smtClean="0">
                <a:latin typeface="Times New Roman" pitchFamily="-106" charset="0"/>
                <a:ea typeface="ＭＳ Ｐゴシック" pitchFamily="-106" charset="-128"/>
              </a:rPr>
              <a:t>SPR, and the target size composition that preserves </a:t>
            </a:r>
            <a:r>
              <a:rPr lang="en-US" baseline="0" dirty="0" smtClean="0">
                <a:latin typeface="Times New Roman" pitchFamily="-106" charset="0"/>
                <a:ea typeface="ＭＳ Ｐゴシック" pitchFamily="-106" charset="-128"/>
              </a:rPr>
              <a:t>a further 20% of spawning above the size </a:t>
            </a:r>
            <a:r>
              <a:rPr lang="en-US" baseline="0" dirty="0" smtClean="0">
                <a:latin typeface="Times New Roman" pitchFamily="-106" charset="0"/>
                <a:ea typeface="ＭＳ Ｐゴシック" pitchFamily="-106" charset="-128"/>
              </a:rPr>
              <a:t>limit. </a:t>
            </a:r>
          </a:p>
          <a:p>
            <a:pPr marL="228600" marR="0" indent="-22860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Times New Roman" pitchFamily="-106" charset="0"/>
              <a:ea typeface="ＭＳ Ｐゴシック" pitchFamily="-106" charset="-128"/>
            </a:endParaRPr>
          </a:p>
          <a:p>
            <a:pPr marL="228600" marR="0" indent="-22860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Times New Roman" pitchFamily="-106" charset="0"/>
                <a:ea typeface="ＭＳ Ｐゴシック" pitchFamily="-106" charset="-128"/>
              </a:rPr>
              <a:t>These types of size targets open </a:t>
            </a:r>
            <a:r>
              <a:rPr lang="en-US" baseline="0" dirty="0" smtClean="0">
                <a:latin typeface="Times New Roman" pitchFamily="-106" charset="0"/>
                <a:ea typeface="ＭＳ Ｐゴシック" pitchFamily="-106" charset="-128"/>
              </a:rPr>
              <a:t>the way for cheap Harvest Strategies that use the SPR</a:t>
            </a:r>
            <a:r>
              <a:rPr lang="en-US" baseline="0" dirty="0" smtClean="0">
                <a:latin typeface="Times New Roman" pitchFamily="-106" charset="0"/>
                <a:ea typeface="ＭＳ Ｐゴシック" pitchFamily="-106" charset="-128"/>
              </a:rPr>
              <a:t> based size </a:t>
            </a:r>
            <a:r>
              <a:rPr lang="en-US" baseline="0" dirty="0" smtClean="0">
                <a:latin typeface="Times New Roman" pitchFamily="-106" charset="0"/>
                <a:ea typeface="ＭＳ Ｐゴシック" pitchFamily="-106" charset="-128"/>
              </a:rPr>
              <a:t>target as the basis for Harvest Control Rules that iteratively adjust catches and fishing effort until the size structure of the stock shows that fishing is balanced with maintaining the target level of SPR.</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Times New Roman" pitchFamily="-106" charset="0"/>
              <a:ea typeface="ＭＳ Ｐゴシック" pitchFamily="-106"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Such Harvest Control Rule are very simple. T</a:t>
            </a:r>
            <a:r>
              <a:rPr lang="en-US" dirty="0" smtClean="0"/>
              <a:t>he size composition of each</a:t>
            </a:r>
            <a:r>
              <a:rPr lang="en-US" baseline="0" dirty="0" smtClean="0"/>
              <a:t> reef is compared to the SPR size target; catches are increased w</a:t>
            </a:r>
            <a:r>
              <a:rPr lang="en-US" dirty="0" smtClean="0"/>
              <a:t>hen the SPR target is exceeded,</a:t>
            </a:r>
            <a:r>
              <a:rPr lang="en-US" baseline="0" dirty="0" smtClean="0"/>
              <a:t> </a:t>
            </a:r>
            <a:r>
              <a:rPr lang="en-US" dirty="0" smtClean="0"/>
              <a:t>decreased when the population’s size composition is smaller than the SPR target, and held steady</a:t>
            </a:r>
            <a:r>
              <a:rPr lang="en-US" baseline="0" dirty="0" smtClean="0"/>
              <a:t> when around the target.</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Times New Roman" pitchFamily="-106" charset="0"/>
                <a:ea typeface="ＭＳ Ｐゴシック" pitchFamily="-106" charset="-128"/>
              </a:rPr>
              <a:t>With this size based assessment and these simple Harvest Control Rules many fishing communities should be capable of assessing and managing themselves. </a:t>
            </a:r>
          </a:p>
          <a:p>
            <a:pPr marL="0" marR="0" indent="0" algn="l" defTabSz="457200" rtl="0" eaLnBrk="1" fontAlgn="auto" latinLnBrk="0" hangingPunct="1">
              <a:lnSpc>
                <a:spcPct val="100000"/>
              </a:lnSpc>
              <a:spcBef>
                <a:spcPts val="0"/>
              </a:spcBef>
              <a:spcAft>
                <a:spcPts val="0"/>
              </a:spcAft>
              <a:buClrTx/>
              <a:buSzTx/>
              <a:buFontTx/>
              <a:buChar char="-"/>
              <a:tabLst/>
              <a:defRPr/>
            </a:pPr>
            <a:endParaRPr lang="en-US" dirty="0" smtClean="0">
              <a:latin typeface="Times New Roman" pitchFamily="-106" charset="0"/>
              <a:ea typeface="ＭＳ Ｐゴシック" pitchFamily="-106" charset="-128"/>
            </a:endParaRPr>
          </a:p>
          <a:p>
            <a:r>
              <a:rPr lang="en-US" dirty="0" smtClean="0"/>
              <a:t>So</a:t>
            </a:r>
            <a:r>
              <a:rPr lang="en-US" baseline="0" dirty="0" smtClean="0"/>
              <a:t> w</a:t>
            </a:r>
            <a:r>
              <a:rPr lang="en-US" dirty="0" smtClean="0"/>
              <a:t>hat can Fishing Communities do?</a:t>
            </a:r>
            <a:endParaRPr lang="en-US" dirty="0"/>
          </a:p>
        </p:txBody>
      </p:sp>
      <p:sp>
        <p:nvSpPr>
          <p:cNvPr id="4" name="Slide Number Placeholder 3"/>
          <p:cNvSpPr>
            <a:spLocks noGrp="1"/>
          </p:cNvSpPr>
          <p:nvPr>
            <p:ph type="sldNum" sz="quarter" idx="10"/>
          </p:nvPr>
        </p:nvSpPr>
        <p:spPr/>
        <p:txBody>
          <a:bodyPr/>
          <a:lstStyle/>
          <a:p>
            <a:fld id="{274ED7A8-E9EB-CD49-AA8C-85032C479E9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can Fishing Communities do?</a:t>
            </a:r>
          </a:p>
          <a:p>
            <a:endParaRPr lang="en-US" dirty="0" smtClean="0"/>
          </a:p>
          <a:p>
            <a:r>
              <a:rPr lang="en-US" dirty="0" smtClean="0"/>
              <a:t>1. Assist with Size Of Maturity studies</a:t>
            </a:r>
          </a:p>
          <a:p>
            <a:r>
              <a:rPr lang="en-US" dirty="0" smtClean="0"/>
              <a:t>2. </a:t>
            </a:r>
            <a:r>
              <a:rPr lang="en-US" dirty="0" smtClean="0"/>
              <a:t>Collect </a:t>
            </a:r>
            <a:r>
              <a:rPr lang="en-US" dirty="0" smtClean="0"/>
              <a:t>size composition data profiling all fishing grounds</a:t>
            </a:r>
          </a:p>
          <a:p>
            <a:r>
              <a:rPr lang="en-US" dirty="0" smtClean="0"/>
              <a:t>3. Developing SPR based size limits &amp; targets</a:t>
            </a:r>
          </a:p>
          <a:p>
            <a:endParaRPr lang="en-US" dirty="0"/>
          </a:p>
        </p:txBody>
      </p:sp>
      <p:sp>
        <p:nvSpPr>
          <p:cNvPr id="4" name="Slide Number Placeholder 3"/>
          <p:cNvSpPr>
            <a:spLocks noGrp="1"/>
          </p:cNvSpPr>
          <p:nvPr>
            <p:ph type="sldNum" sz="quarter" idx="10"/>
          </p:nvPr>
        </p:nvSpPr>
        <p:spPr/>
        <p:txBody>
          <a:bodyPr/>
          <a:lstStyle/>
          <a:p>
            <a:fld id="{62197FBA-2EFC-194C-A705-6AA0DD5E7FA7}"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Thankyou</a:t>
            </a:r>
            <a:endParaRPr lang="en-US" dirty="0"/>
          </a:p>
        </p:txBody>
      </p:sp>
      <p:sp>
        <p:nvSpPr>
          <p:cNvPr id="4" name="Slide Number Placeholder 3"/>
          <p:cNvSpPr>
            <a:spLocks noGrp="1"/>
          </p:cNvSpPr>
          <p:nvPr>
            <p:ph type="sldNum" sz="quarter" idx="10"/>
          </p:nvPr>
        </p:nvSpPr>
        <p:spPr/>
        <p:txBody>
          <a:bodyPr/>
          <a:lstStyle/>
          <a:p>
            <a:fld id="{62197FBA-2EFC-194C-A705-6AA0DD5E7FA7}"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D19E96-3677-B045-AC1F-38DAD54ED65E}" type="slidenum">
              <a:rPr lang="en-US"/>
              <a:pPr/>
              <a:t>2</a:t>
            </a:fld>
            <a:endParaRPr lang="en-US"/>
          </a:p>
        </p:txBody>
      </p:sp>
      <p:sp>
        <p:nvSpPr>
          <p:cNvPr id="405506" name="Rectangle 2"/>
          <p:cNvSpPr>
            <a:spLocks noGrp="1" noRot="1" noChangeAspect="1" noChangeArrowheads="1" noTextEdit="1"/>
          </p:cNvSpPr>
          <p:nvPr>
            <p:ph type="sldImg"/>
          </p:nvPr>
        </p:nvSpPr>
        <p:spPr>
          <a:ln/>
        </p:spPr>
      </p:sp>
      <p:sp>
        <p:nvSpPr>
          <p:cNvPr id="405507" name="Rectangle 3"/>
          <p:cNvSpPr>
            <a:spLocks noGrp="1" noChangeArrowheads="1"/>
          </p:cNvSpPr>
          <p:nvPr>
            <p:ph type="body" idx="1"/>
          </p:nvPr>
        </p:nvSpPr>
        <p:spPr/>
        <p:txBody>
          <a:bodyPr/>
          <a:lstStyle/>
          <a:p>
            <a:r>
              <a:rPr lang="en-US" baseline="0" dirty="0" smtClean="0"/>
              <a:t>Let me start by illustrating how fishing changes the size composition of a stock.</a:t>
            </a:r>
          </a:p>
          <a:p>
            <a:endParaRPr lang="en-US" baseline="0" dirty="0" smtClean="0"/>
          </a:p>
          <a:p>
            <a:r>
              <a:rPr lang="en-US" baseline="0" dirty="0" smtClean="0"/>
              <a:t>This </a:t>
            </a:r>
            <a:r>
              <a:rPr lang="en-US" baseline="0" dirty="0" smtClean="0"/>
              <a:t>graph</a:t>
            </a:r>
            <a:r>
              <a:rPr lang="en-US" baseline="0" dirty="0" smtClean="0"/>
              <a:t> shows </a:t>
            </a:r>
            <a:r>
              <a:rPr lang="en-US" baseline="0" dirty="0" smtClean="0"/>
              <a:t>a size-frequency</a:t>
            </a:r>
            <a:r>
              <a:rPr lang="en-US" baseline="0" dirty="0" smtClean="0"/>
              <a:t> of an </a:t>
            </a:r>
            <a:r>
              <a:rPr lang="en-US" baseline="0" dirty="0" err="1" smtClean="0"/>
              <a:t>unfished</a:t>
            </a:r>
            <a:r>
              <a:rPr lang="en-US" baseline="0" dirty="0" smtClean="0"/>
              <a:t> stock. </a:t>
            </a:r>
          </a:p>
          <a:p>
            <a:endParaRPr lang="en-US" baseline="0" dirty="0" smtClean="0"/>
          </a:p>
          <a:p>
            <a:r>
              <a:rPr lang="en-US" baseline="0" dirty="0" smtClean="0"/>
              <a:t>The </a:t>
            </a:r>
            <a:r>
              <a:rPr lang="en-US" baseline="0" dirty="0" smtClean="0"/>
              <a:t>bottom axis</a:t>
            </a:r>
            <a:r>
              <a:rPr lang="en-US" baseline="0" dirty="0" smtClean="0"/>
              <a:t> shows </a:t>
            </a:r>
            <a:r>
              <a:rPr lang="en-US" baseline="0" dirty="0" smtClean="0"/>
              <a:t>the </a:t>
            </a:r>
            <a:r>
              <a:rPr lang="en-US" baseline="0" dirty="0" smtClean="0"/>
              <a:t>size categories from small fish on the left to big fish on the right. The </a:t>
            </a:r>
            <a:r>
              <a:rPr lang="en-US" baseline="0" dirty="0" smtClean="0"/>
              <a:t>left hand axis</a:t>
            </a:r>
            <a:r>
              <a:rPr lang="en-US" baseline="0" dirty="0" smtClean="0"/>
              <a:t> shows how many fish or shellfish are in each size category.</a:t>
            </a:r>
          </a:p>
          <a:p>
            <a:endParaRPr lang="en-US" baseline="0" dirty="0" smtClean="0"/>
          </a:p>
          <a:p>
            <a:r>
              <a:rPr lang="en-US" baseline="0" dirty="0" smtClean="0"/>
              <a:t>Generally </a:t>
            </a:r>
            <a:r>
              <a:rPr lang="en-US" baseline="0" dirty="0" smtClean="0"/>
              <a:t>there are relatively few very small</a:t>
            </a:r>
            <a:r>
              <a:rPr lang="en-US" baseline="0" dirty="0" smtClean="0"/>
              <a:t> animals in a size sample </a:t>
            </a:r>
            <a:r>
              <a:rPr lang="en-US" baseline="0" dirty="0" smtClean="0"/>
              <a:t>because most fishing techniques</a:t>
            </a:r>
            <a:r>
              <a:rPr lang="en-US" baseline="0" dirty="0" smtClean="0"/>
              <a:t> select against catching the very </a:t>
            </a:r>
            <a:r>
              <a:rPr lang="en-US" baseline="0" dirty="0" smtClean="0"/>
              <a:t>small fish</a:t>
            </a:r>
            <a:r>
              <a:rPr lang="en-US" baseline="0" dirty="0" smtClean="0"/>
              <a:t>.</a:t>
            </a:r>
          </a:p>
          <a:p>
            <a:r>
              <a:rPr lang="en-US" baseline="0" dirty="0" smtClean="0"/>
              <a:t>There are also few very big fish because few individuals survive to reach the biggest size classes.</a:t>
            </a:r>
          </a:p>
          <a:p>
            <a:endParaRPr lang="en-US" baseline="0" dirty="0" smtClean="0"/>
          </a:p>
          <a:p>
            <a:r>
              <a:rPr lang="en-US" baseline="0" dirty="0" smtClean="0"/>
              <a:t>In a lightly fished stock most </a:t>
            </a:r>
            <a:r>
              <a:rPr lang="en-US" baseline="0" dirty="0" smtClean="0"/>
              <a:t>of the fish</a:t>
            </a:r>
            <a:r>
              <a:rPr lang="en-US" baseline="0" dirty="0" smtClean="0"/>
              <a:t> are </a:t>
            </a:r>
            <a:r>
              <a:rPr lang="en-US" baseline="0" dirty="0" smtClean="0"/>
              <a:t>middle </a:t>
            </a:r>
            <a:r>
              <a:rPr lang="en-US" baseline="0" dirty="0" smtClean="0"/>
              <a:t>sized, </a:t>
            </a:r>
          </a:p>
          <a:p>
            <a:endParaRPr lang="en-US" baseline="0" dirty="0" smtClean="0"/>
          </a:p>
          <a:p>
            <a:r>
              <a:rPr lang="en-US" baseline="0" dirty="0" smtClean="0"/>
              <a:t>With the next slide we start to see what happens when fishing begins on the fish stock.</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676707-AB32-DD4D-8109-C889BB4F04A0}" type="slidenum">
              <a:rPr lang="en-US"/>
              <a:pPr/>
              <a:t>3</a:t>
            </a:fld>
            <a:endParaRPr lang="en-US"/>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r>
              <a:rPr lang="en-US" dirty="0" smtClean="0"/>
              <a:t>In this slide we see</a:t>
            </a:r>
            <a:r>
              <a:rPr lang="en-US" dirty="0" smtClean="0"/>
              <a:t> what happens with </a:t>
            </a:r>
            <a:r>
              <a:rPr lang="en-US" dirty="0" smtClean="0"/>
              <a:t>a small amount of fishing</a:t>
            </a:r>
            <a:r>
              <a:rPr lang="en-US" dirty="0" smtClean="0"/>
              <a:t> –indicated</a:t>
            </a:r>
            <a:r>
              <a:rPr lang="en-US" baseline="0" dirty="0" smtClean="0"/>
              <a:t> here by one boat</a:t>
            </a:r>
            <a:r>
              <a:rPr lang="en-US" dirty="0" smtClean="0"/>
              <a:t>.</a:t>
            </a:r>
            <a:endParaRPr lang="en-US" dirty="0" smtClean="0"/>
          </a:p>
          <a:p>
            <a:endParaRPr lang="en-US" dirty="0" smtClean="0"/>
          </a:p>
          <a:p>
            <a:r>
              <a:rPr lang="en-US" dirty="0" smtClean="0"/>
              <a:t>With the red curve now falling below the black curve we see that fishing at first reduces the</a:t>
            </a:r>
            <a:r>
              <a:rPr lang="en-US" dirty="0" smtClean="0"/>
              <a:t> abundance </a:t>
            </a:r>
            <a:r>
              <a:rPr lang="en-US" dirty="0" smtClean="0"/>
              <a:t>of the biggest</a:t>
            </a:r>
            <a:r>
              <a:rPr lang="en-US" dirty="0" smtClean="0"/>
              <a:t> animals first. </a:t>
            </a:r>
            <a:endParaRPr lang="en-US" dirty="0" smtClean="0"/>
          </a:p>
          <a:p>
            <a:endParaRPr lang="en-US" dirty="0" smtClean="0"/>
          </a:p>
          <a:p>
            <a:r>
              <a:rPr lang="en-US" dirty="0" smtClean="0"/>
              <a:t>In</a:t>
            </a:r>
            <a:r>
              <a:rPr lang="en-US" baseline="0" dirty="0" smtClean="0"/>
              <a:t> these slides t</a:t>
            </a:r>
            <a:r>
              <a:rPr lang="en-US" dirty="0" smtClean="0"/>
              <a:t>he original </a:t>
            </a:r>
            <a:r>
              <a:rPr lang="en-US" dirty="0" err="1" smtClean="0"/>
              <a:t>unfished</a:t>
            </a:r>
            <a:r>
              <a:rPr lang="en-US" dirty="0" smtClean="0"/>
              <a:t> size structure</a:t>
            </a:r>
            <a:r>
              <a:rPr lang="en-US" baseline="0" dirty="0" smtClean="0"/>
              <a:t> of the stock from the slide before will be shown by the black outline.</a:t>
            </a:r>
            <a:r>
              <a:rPr lang="en-US" dirty="0" smtClean="0"/>
              <a:t> </a:t>
            </a:r>
            <a:endParaRPr lang="en-US" dirty="0" smtClean="0"/>
          </a:p>
          <a:p>
            <a:endParaRPr lang="en-US" baseline="0" dirty="0" smtClean="0"/>
          </a:p>
          <a:p>
            <a:r>
              <a:rPr lang="en-US" baseline="0" dirty="0" smtClean="0"/>
              <a:t>With the next slide we see how increasing fishing effort gradually eats away the size composition from the right hand or big fish side of this graph.</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45C8C8-803A-1F42-9E6A-EF84D5631AB9}" type="slidenum">
              <a:rPr lang="en-US"/>
              <a:pPr/>
              <a:t>4</a:t>
            </a:fld>
            <a:endParaRPr lang="en-US"/>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r>
              <a:rPr lang="en-US" dirty="0" smtClean="0"/>
              <a:t>As</a:t>
            </a:r>
            <a:r>
              <a:rPr lang="en-US" baseline="0" dirty="0" smtClean="0"/>
              <a:t> the fishery continues to grow and fishing effort increases,</a:t>
            </a:r>
            <a:r>
              <a:rPr lang="en-US" baseline="0" dirty="0" smtClean="0"/>
              <a:t> the </a:t>
            </a:r>
            <a:r>
              <a:rPr lang="en-US" baseline="0" dirty="0" smtClean="0"/>
              <a:t>number or frequency of the biggest fish falls to very low levels, although at first there are still plenty of middle sized fish left in the stock.</a:t>
            </a:r>
            <a:r>
              <a:rPr lang="en-US" baseline="0" dirty="0" smtClean="0"/>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4A5E12-D749-3F4B-9DDB-156766553723}" type="slidenum">
              <a:rPr lang="en-US"/>
              <a:pPr/>
              <a:t>5</a:t>
            </a:fld>
            <a:endParaRPr lang="en-US"/>
          </a:p>
        </p:txBody>
      </p:sp>
      <p:sp>
        <p:nvSpPr>
          <p:cNvPr id="408578" name="Rectangle 2"/>
          <p:cNvSpPr>
            <a:spLocks noGrp="1" noRot="1" noChangeAspect="1" noChangeArrowheads="1" noTextEdit="1"/>
          </p:cNvSpPr>
          <p:nvPr>
            <p:ph type="sldImg"/>
          </p:nvPr>
        </p:nvSpPr>
        <p:spPr>
          <a:ln/>
        </p:spPr>
      </p:sp>
      <p:sp>
        <p:nvSpPr>
          <p:cNvPr id="408579" name="Rectangle 3"/>
          <p:cNvSpPr>
            <a:spLocks noGrp="1" noChangeArrowheads="1"/>
          </p:cNvSpPr>
          <p:nvPr>
            <p:ph type="body" idx="1"/>
          </p:nvPr>
        </p:nvSpPr>
        <p:spPr/>
        <p:txBody>
          <a:bodyPr/>
          <a:lstStyle/>
          <a:p>
            <a:r>
              <a:rPr lang="en-US" dirty="0" smtClean="0"/>
              <a:t>As</a:t>
            </a:r>
            <a:r>
              <a:rPr lang="en-US" baseline="0" dirty="0" smtClean="0"/>
              <a:t> effort in the fishery continues to </a:t>
            </a:r>
            <a:r>
              <a:rPr lang="en-US" baseline="0" dirty="0" smtClean="0"/>
              <a:t>grow </a:t>
            </a:r>
            <a:r>
              <a:rPr lang="en-US" baseline="0" dirty="0" smtClean="0"/>
              <a:t>the number</a:t>
            </a:r>
            <a:r>
              <a:rPr lang="en-US" baseline="0" dirty="0" smtClean="0"/>
              <a:t> of </a:t>
            </a:r>
            <a:r>
              <a:rPr lang="en-US" baseline="0" dirty="0" smtClean="0"/>
              <a:t>the middle size fish also starts to decline</a:t>
            </a:r>
            <a:r>
              <a:rPr lang="en-US" baseline="0" dirty="0" smtClean="0"/>
              <a:t>.</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83CDED-ED91-2248-A78A-778A8E072B48}" type="slidenum">
              <a:rPr lang="en-US"/>
              <a:pPr/>
              <a:t>6</a:t>
            </a:fld>
            <a:endParaRPr lang="en-US"/>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r>
              <a:rPr lang="en-US" baseline="0" dirty="0" smtClean="0"/>
              <a:t>With heavy fishing pressure –</a:t>
            </a:r>
            <a:r>
              <a:rPr lang="en-US" baseline="0" dirty="0" smtClean="0"/>
              <a:t> the </a:t>
            </a:r>
            <a:r>
              <a:rPr lang="en-US" baseline="0" dirty="0" smtClean="0"/>
              <a:t>small fish have become the most common size categories in the stock and we no longer see the biggest size classes of </a:t>
            </a:r>
            <a:r>
              <a:rPr lang="en-US" baseline="0" dirty="0" smtClean="0"/>
              <a:t>fish. </a:t>
            </a:r>
          </a:p>
          <a:p>
            <a:r>
              <a:rPr lang="en-US" baseline="0" dirty="0" smtClean="0"/>
              <a:t>No animals </a:t>
            </a:r>
            <a:r>
              <a:rPr lang="en-US" baseline="0" dirty="0" smtClean="0"/>
              <a:t>survive fishing long enough to reach the maximum size.</a:t>
            </a:r>
            <a:r>
              <a:rPr lang="en-US" baseline="0" dirty="0" smtClean="0"/>
              <a:t> While there are enough adult animals the number of little fish – recruitment – will remain stable.</a:t>
            </a:r>
          </a:p>
          <a:p>
            <a:endParaRPr lang="en-US" baseline="0" dirty="0" smtClean="0"/>
          </a:p>
          <a:p>
            <a:r>
              <a:rPr lang="en-US" baseline="0" dirty="0" smtClean="0"/>
              <a:t>However if fishing effort </a:t>
            </a:r>
            <a:r>
              <a:rPr lang="en-US" baseline="0" dirty="0" smtClean="0"/>
              <a:t>keeps growing, eventually the rate of recruitment will also fall, reducing the number of small fish in the stock as </a:t>
            </a:r>
            <a:r>
              <a:rPr lang="en-US" baseline="0" dirty="0" smtClean="0"/>
              <a:t>well.</a:t>
            </a:r>
          </a:p>
          <a:p>
            <a:endParaRPr lang="en-US" baseline="0" dirty="0" smtClean="0"/>
          </a:p>
          <a:p>
            <a:endParaRPr lang="en-US" baseline="0" dirty="0" smtClean="0"/>
          </a:p>
          <a:p>
            <a:endParaRPr lang="en-US" baseline="0" dirty="0" smtClean="0"/>
          </a:p>
          <a:p>
            <a:endParaRPr lang="en-US" baseline="0" dirty="0" smtClean="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Eventually with</a:t>
            </a:r>
            <a:r>
              <a:rPr lang="en-US" baseline="0" dirty="0" smtClean="0"/>
              <a:t> heavy fishing pressure </a:t>
            </a:r>
            <a:r>
              <a:rPr lang="en-US" dirty="0" smtClean="0"/>
              <a:t>recruitment will decline</a:t>
            </a:r>
            <a:r>
              <a:rPr lang="en-US" baseline="0" dirty="0" smtClean="0"/>
              <a:t> and</a:t>
            </a:r>
            <a:r>
              <a:rPr lang="en-US" dirty="0" smtClean="0"/>
              <a:t> </a:t>
            </a:r>
            <a:r>
              <a:rPr lang="en-US" dirty="0" smtClean="0"/>
              <a:t>the size composition will</a:t>
            </a:r>
            <a:r>
              <a:rPr lang="en-US" dirty="0" smtClean="0"/>
              <a:t> eroded </a:t>
            </a:r>
            <a:r>
              <a:rPr lang="en-US" dirty="0" smtClean="0"/>
              <a:t>from both the left and right hand sides.</a:t>
            </a:r>
            <a:endParaRPr lang="en-US" dirty="0"/>
          </a:p>
        </p:txBody>
      </p:sp>
      <p:sp>
        <p:nvSpPr>
          <p:cNvPr id="4" name="Slide Number Placeholder 3"/>
          <p:cNvSpPr>
            <a:spLocks noGrp="1"/>
          </p:cNvSpPr>
          <p:nvPr>
            <p:ph type="sldNum" sz="quarter" idx="10"/>
          </p:nvPr>
        </p:nvSpPr>
        <p:spPr/>
        <p:txBody>
          <a:bodyPr/>
          <a:lstStyle/>
          <a:p>
            <a:fld id="{62197FBA-2EFC-194C-A705-6AA0DD5E7FA7}"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a:t>
            </a:r>
            <a:r>
              <a:rPr lang="en-US" dirty="0" smtClean="0"/>
              <a:t>recruitment declines the</a:t>
            </a:r>
            <a:r>
              <a:rPr lang="en-US" dirty="0" smtClean="0"/>
              <a:t> amount of fish in the stock will start falling</a:t>
            </a:r>
            <a:r>
              <a:rPr lang="en-US" baseline="0" dirty="0" smtClean="0"/>
              <a:t> rapidly</a:t>
            </a:r>
            <a:r>
              <a:rPr lang="en-US" dirty="0" smtClean="0"/>
              <a:t>.</a:t>
            </a:r>
            <a:endParaRPr lang="en-US" dirty="0"/>
          </a:p>
        </p:txBody>
      </p:sp>
      <p:sp>
        <p:nvSpPr>
          <p:cNvPr id="4" name="Slide Number Placeholder 3"/>
          <p:cNvSpPr>
            <a:spLocks noGrp="1"/>
          </p:cNvSpPr>
          <p:nvPr>
            <p:ph type="sldNum" sz="quarter" idx="10"/>
          </p:nvPr>
        </p:nvSpPr>
        <p:spPr/>
        <p:txBody>
          <a:bodyPr/>
          <a:lstStyle/>
          <a:p>
            <a:fld id="{62197FBA-2EFC-194C-A705-6AA0DD5E7FA7}"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And </a:t>
            </a:r>
            <a:r>
              <a:rPr lang="en-US" dirty="0" smtClean="0"/>
              <a:t>the same number of fishermen and fishing boats</a:t>
            </a:r>
            <a:r>
              <a:rPr lang="en-US" dirty="0" smtClean="0"/>
              <a:t> will be </a:t>
            </a:r>
            <a:r>
              <a:rPr lang="en-US" dirty="0" smtClean="0"/>
              <a:t>caught fishing</a:t>
            </a:r>
            <a:r>
              <a:rPr lang="en-US" dirty="0" smtClean="0"/>
              <a:t> harder for </a:t>
            </a:r>
            <a:r>
              <a:rPr lang="en-US" dirty="0" smtClean="0"/>
              <a:t>less and less fish.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2197FBA-2EFC-194C-A705-6AA0DD5E7FA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D40DED-FDC8-9244-80A8-BB735E6ABB73}" type="datetimeFigureOut">
              <a:rPr lang="en-US" smtClean="0"/>
              <a:pPr/>
              <a:t>11/15/12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610EB-98B2-EA4B-A524-E31B4FD354C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D40DED-FDC8-9244-80A8-BB735E6ABB73}" type="datetimeFigureOut">
              <a:rPr lang="en-US" smtClean="0"/>
              <a:pPr/>
              <a:t>11/15/12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610EB-98B2-EA4B-A524-E31B4FD354C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D40DED-FDC8-9244-80A8-BB735E6ABB73}" type="datetimeFigureOut">
              <a:rPr lang="en-US" smtClean="0"/>
              <a:pPr/>
              <a:t>11/15/12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610EB-98B2-EA4B-A524-E31B4FD354C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D40DED-FDC8-9244-80A8-BB735E6ABB73}" type="datetimeFigureOut">
              <a:rPr lang="en-US" smtClean="0"/>
              <a:pPr/>
              <a:t>11/15/12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610EB-98B2-EA4B-A524-E31B4FD354C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D40DED-FDC8-9244-80A8-BB735E6ABB73}" type="datetimeFigureOut">
              <a:rPr lang="en-US" smtClean="0"/>
              <a:pPr/>
              <a:t>11/15/12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610EB-98B2-EA4B-A524-E31B4FD354C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D40DED-FDC8-9244-80A8-BB735E6ABB73}" type="datetimeFigureOut">
              <a:rPr lang="en-US" smtClean="0"/>
              <a:pPr/>
              <a:t>11/15/12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610EB-98B2-EA4B-A524-E31B4FD354C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D40DED-FDC8-9244-80A8-BB735E6ABB73}" type="datetimeFigureOut">
              <a:rPr lang="en-US" smtClean="0"/>
              <a:pPr/>
              <a:t>11/15/12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E610EB-98B2-EA4B-A524-E31B4FD354C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D40DED-FDC8-9244-80A8-BB735E6ABB73}" type="datetimeFigureOut">
              <a:rPr lang="en-US" smtClean="0"/>
              <a:pPr/>
              <a:t>11/15/12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E610EB-98B2-EA4B-A524-E31B4FD354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D40DED-FDC8-9244-80A8-BB735E6ABB73}" type="datetimeFigureOut">
              <a:rPr lang="en-US" smtClean="0"/>
              <a:pPr/>
              <a:t>11/15/12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E610EB-98B2-EA4B-A524-E31B4FD354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D40DED-FDC8-9244-80A8-BB735E6ABB73}" type="datetimeFigureOut">
              <a:rPr lang="en-US" smtClean="0"/>
              <a:pPr/>
              <a:t>11/15/12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610EB-98B2-EA4B-A524-E31B4FD354C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D40DED-FDC8-9244-80A8-BB735E6ABB73}" type="datetimeFigureOut">
              <a:rPr lang="en-US" smtClean="0"/>
              <a:pPr/>
              <a:t>11/15/12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610EB-98B2-EA4B-A524-E31B4FD354C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40DED-FDC8-9244-80A8-BB735E6ABB73}" type="datetimeFigureOut">
              <a:rPr lang="en-US" smtClean="0"/>
              <a:pPr/>
              <a:t>11/15/12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E610EB-98B2-EA4B-A524-E31B4FD354C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3"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chart" Target="../charts/chart6.xml"/><Relationship Id="rId5" Type="http://schemas.openxmlformats.org/officeDocument/2006/relationships/image" Target="../media/image3.jpe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4" Type="http://schemas.openxmlformats.org/officeDocument/2006/relationships/image" Target="../media/image8.png"/><Relationship Id="rId10" Type="http://schemas.openxmlformats.org/officeDocument/2006/relationships/image" Target="../media/image14.png"/><Relationship Id="rId5" Type="http://schemas.openxmlformats.org/officeDocument/2006/relationships/image" Target="../media/image9.png"/><Relationship Id="rId7"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1.xml"/><Relationship Id="rId9" Type="http://schemas.openxmlformats.org/officeDocument/2006/relationships/image" Target="../media/image13.png"/><Relationship Id="rId3" Type="http://schemas.openxmlformats.org/officeDocument/2006/relationships/image" Target="../media/image7.jpeg"/><Relationship Id="rId6"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4" Type="http://schemas.openxmlformats.org/officeDocument/2006/relationships/image" Target="../media/image15.png"/><Relationship Id="rId10" Type="http://schemas.openxmlformats.org/officeDocument/2006/relationships/image" Target="../media/image21.png"/><Relationship Id="rId5" Type="http://schemas.openxmlformats.org/officeDocument/2006/relationships/image" Target="../media/image16.png"/><Relationship Id="rId7"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notesSlide" Target="../notesSlides/notesSlide12.xml"/><Relationship Id="rId9" Type="http://schemas.openxmlformats.org/officeDocument/2006/relationships/image" Target="../media/image20.png"/><Relationship Id="rId3" Type="http://schemas.openxmlformats.org/officeDocument/2006/relationships/image" Target="../media/image7.jpe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chart" Target="../charts/chart7.xml"/><Relationship Id="rId5" Type="http://schemas.openxmlformats.org/officeDocument/2006/relationships/image" Target="../media/image3.jpeg"/></Relationships>
</file>

<file path=ppt/slides/_rels/slide14.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chart" Target="../charts/chart8.xml"/></Relationships>
</file>

<file path=ppt/slides/_rels/slide15.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chart" Target="../charts/chart9.xml"/></Relationships>
</file>

<file path=ppt/slides/_rels/slide16.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chart" Target="../charts/chart10.xml"/></Relationships>
</file>

<file path=ppt/slides/_rels/slide17.xml.rels><?xml version="1.0" encoding="UTF-8" standalone="yes"?>
<Relationships xmlns="http://schemas.openxmlformats.org/package/2006/relationships"><Relationship Id="rId4" Type="http://schemas.openxmlformats.org/officeDocument/2006/relationships/image" Target="../media/image22.png"/><Relationship Id="rId5" Type="http://schemas.openxmlformats.org/officeDocument/2006/relationships/image" Target="../media/image23.png"/><Relationship Id="rId7" Type="http://schemas.openxmlformats.org/officeDocument/2006/relationships/image" Target="../media/image25.png"/><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7.jpeg"/><Relationship Id="rId6"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3"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3" Type="http://schemas.openxmlformats.org/officeDocument/2006/relationships/image" Target="../media/image2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chart" Target="../charts/chart2.xml"/><Relationship Id="rId5"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chart" Target="../charts/chart3.xml"/><Relationship Id="rId5"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chart" Target="../charts/chart4.xml"/><Relationship Id="rId5" Type="http://schemas.openxmlformats.org/officeDocument/2006/relationships/image" Target="../media/image3.jpeg"/></Relationships>
</file>

<file path=ppt/slides/_rels/slide6.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chart" Target="../charts/chart5.xml"/><Relationship Id="rId5" Type="http://schemas.openxmlformats.org/officeDocument/2006/relationships/image" Target="../media/image3.jpeg"/></Relationships>
</file>

<file path=ppt/slides/_rels/slide7.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png"/><Relationship Id="rId5"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png"/><Relationship Id="rId5" Type="http://schemas.openxmlformats.org/officeDocument/2006/relationships/image" Target="../media/image3.jpeg"/></Relationships>
</file>

<file path=ppt/slides/_rels/slide9.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6.png"/><Relationship Id="rId5"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0019"/>
            <a:ext cx="7772400" cy="1470025"/>
          </a:xfrm>
        </p:spPr>
        <p:txBody>
          <a:bodyPr>
            <a:normAutofit fontScale="90000"/>
          </a:bodyPr>
          <a:lstStyle/>
          <a:p>
            <a:r>
              <a:rPr lang="en-US" sz="4800" b="1" dirty="0" smtClean="0"/>
              <a:t>New Assessment techniques for small-scale fisheries</a:t>
            </a:r>
            <a:endParaRPr lang="en-US" sz="4800" b="1" dirty="0"/>
          </a:p>
        </p:txBody>
      </p:sp>
      <p:sp>
        <p:nvSpPr>
          <p:cNvPr id="3" name="Subtitle 2"/>
          <p:cNvSpPr>
            <a:spLocks noGrp="1"/>
          </p:cNvSpPr>
          <p:nvPr>
            <p:ph type="subTitle" idx="1"/>
          </p:nvPr>
        </p:nvSpPr>
        <p:spPr>
          <a:xfrm>
            <a:off x="1175201" y="1864078"/>
            <a:ext cx="6400800" cy="726834"/>
          </a:xfrm>
        </p:spPr>
        <p:txBody>
          <a:bodyPr/>
          <a:lstStyle/>
          <a:p>
            <a:r>
              <a:rPr lang="en-US" dirty="0" smtClean="0">
                <a:solidFill>
                  <a:schemeClr val="tx1"/>
                </a:solidFill>
              </a:rPr>
              <a:t>November 2012</a:t>
            </a:r>
            <a:endParaRPr lang="en-US" dirty="0">
              <a:solidFill>
                <a:schemeClr val="tx1"/>
              </a:solidFill>
            </a:endParaRPr>
          </a:p>
        </p:txBody>
      </p:sp>
      <p:sp>
        <p:nvSpPr>
          <p:cNvPr id="4" name="TextBox 3"/>
          <p:cNvSpPr txBox="1"/>
          <p:nvPr/>
        </p:nvSpPr>
        <p:spPr>
          <a:xfrm>
            <a:off x="1152202" y="2697567"/>
            <a:ext cx="6457122" cy="2308324"/>
          </a:xfrm>
          <a:prstGeom prst="rect">
            <a:avLst/>
          </a:prstGeom>
          <a:noFill/>
        </p:spPr>
        <p:txBody>
          <a:bodyPr wrap="square" rtlCol="0">
            <a:spAutoFit/>
          </a:bodyPr>
          <a:lstStyle/>
          <a:p>
            <a:pPr algn="ctr"/>
            <a:r>
              <a:rPr lang="en-US" sz="3600" b="1" dirty="0" smtClean="0"/>
              <a:t>Dr Jeremy Prince</a:t>
            </a:r>
          </a:p>
          <a:p>
            <a:pPr algn="ctr"/>
            <a:r>
              <a:rPr lang="en-US" sz="3600" dirty="0" smtClean="0"/>
              <a:t>Adj. Assoc. Prof.</a:t>
            </a:r>
          </a:p>
          <a:p>
            <a:pPr algn="ctr"/>
            <a:r>
              <a:rPr lang="en-US" sz="3600" dirty="0" smtClean="0"/>
              <a:t>Murdoch University</a:t>
            </a:r>
          </a:p>
          <a:p>
            <a:pPr algn="ctr"/>
            <a:r>
              <a:rPr lang="en-US" sz="3600" dirty="0" smtClean="0"/>
              <a:t>Western Australia </a:t>
            </a:r>
            <a:endParaRPr lang="en-US" sz="3600" dirty="0"/>
          </a:p>
        </p:txBody>
      </p:sp>
      <p:sp>
        <p:nvSpPr>
          <p:cNvPr id="5" name="Rectangle 4"/>
          <p:cNvSpPr>
            <a:spLocks noChangeArrowheads="1"/>
          </p:cNvSpPr>
          <p:nvPr/>
        </p:nvSpPr>
        <p:spPr bwMode="auto">
          <a:xfrm>
            <a:off x="2121435" y="5169852"/>
            <a:ext cx="4572000" cy="1477963"/>
          </a:xfrm>
          <a:prstGeom prst="rect">
            <a:avLst/>
          </a:prstGeom>
          <a:noFill/>
          <a:ln w="9525">
            <a:noFill/>
            <a:miter lim="800000"/>
            <a:headEnd/>
            <a:tailEnd/>
          </a:ln>
        </p:spPr>
        <p:txBody>
          <a:bodyPr>
            <a:prstTxWarp prst="textNoShape">
              <a:avLst/>
            </a:prstTxWarp>
            <a:spAutoFit/>
          </a:bodyPr>
          <a:lstStyle/>
          <a:p>
            <a:pPr algn="ctr"/>
            <a:r>
              <a:rPr lang="en-US" b="1" dirty="0">
                <a:latin typeface="Calibri" pitchFamily="-109" charset="0"/>
              </a:rPr>
              <a:t>Acknowledgements:</a:t>
            </a:r>
          </a:p>
          <a:p>
            <a:pPr algn="ctr"/>
            <a:r>
              <a:rPr lang="en-US" b="1" dirty="0">
                <a:latin typeface="Calibri" pitchFamily="-109" charset="0"/>
              </a:rPr>
              <a:t> </a:t>
            </a:r>
          </a:p>
          <a:p>
            <a:pPr algn="ctr"/>
            <a:r>
              <a:rPr lang="en-US" b="1" i="1" dirty="0">
                <a:latin typeface="Calibri" pitchFamily="-109" charset="0"/>
              </a:rPr>
              <a:t>David and Lucile Packard Foundation</a:t>
            </a:r>
          </a:p>
          <a:p>
            <a:pPr algn="ctr"/>
            <a:r>
              <a:rPr lang="en-US" b="1" i="1" dirty="0">
                <a:latin typeface="Calibri" pitchFamily="-109" charset="0"/>
              </a:rPr>
              <a:t>The Nature Conservancy</a:t>
            </a:r>
          </a:p>
          <a:p>
            <a:pPr algn="ctr"/>
            <a:endParaRPr lang="en-US" b="1" dirty="0">
              <a:latin typeface="Calibri" pitchFamily="-10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1686419" y="1019175"/>
          <a:ext cx="7457580" cy="3930766"/>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12" descr="grass rockfish_12307"/>
          <p:cNvPicPr>
            <a:picLocks noChangeAspect="1" noChangeArrowheads="1"/>
          </p:cNvPicPr>
          <p:nvPr/>
        </p:nvPicPr>
        <p:blipFill>
          <a:blip r:embed="rId4" cstate="print"/>
          <a:srcRect/>
          <a:stretch>
            <a:fillRect/>
          </a:stretch>
        </p:blipFill>
        <p:spPr bwMode="auto">
          <a:xfrm>
            <a:off x="6673740" y="3932800"/>
            <a:ext cx="2386354" cy="1328129"/>
          </a:xfrm>
          <a:prstGeom prst="rect">
            <a:avLst/>
          </a:prstGeom>
          <a:noFill/>
          <a:ln w="9525">
            <a:noFill/>
            <a:miter lim="800000"/>
            <a:headEnd/>
            <a:tailEnd/>
          </a:ln>
        </p:spPr>
      </p:pic>
      <p:pic>
        <p:nvPicPr>
          <p:cNvPr id="7" name="Picture 12" descr="grass rockfish_12307"/>
          <p:cNvPicPr>
            <a:picLocks noChangeAspect="1" noChangeArrowheads="1"/>
          </p:cNvPicPr>
          <p:nvPr/>
        </p:nvPicPr>
        <p:blipFill>
          <a:blip r:embed="rId4" cstate="print"/>
          <a:srcRect/>
          <a:stretch>
            <a:fillRect/>
          </a:stretch>
        </p:blipFill>
        <p:spPr bwMode="auto">
          <a:xfrm>
            <a:off x="2320509" y="4340243"/>
            <a:ext cx="955793" cy="531948"/>
          </a:xfrm>
          <a:prstGeom prst="rect">
            <a:avLst/>
          </a:prstGeom>
          <a:noFill/>
          <a:ln w="9525">
            <a:noFill/>
            <a:miter lim="800000"/>
            <a:headEnd/>
            <a:tailEnd/>
          </a:ln>
        </p:spPr>
      </p:pic>
      <p:sp>
        <p:nvSpPr>
          <p:cNvPr id="8" name="TextBox 7"/>
          <p:cNvSpPr txBox="1"/>
          <p:nvPr/>
        </p:nvSpPr>
        <p:spPr>
          <a:xfrm>
            <a:off x="4351899" y="4327953"/>
            <a:ext cx="1349971" cy="461665"/>
          </a:xfrm>
          <a:prstGeom prst="rect">
            <a:avLst/>
          </a:prstGeom>
          <a:noFill/>
        </p:spPr>
        <p:txBody>
          <a:bodyPr wrap="square" rtlCol="0">
            <a:spAutoFit/>
          </a:bodyPr>
          <a:lstStyle/>
          <a:p>
            <a:pPr algn="ctr"/>
            <a:r>
              <a:rPr lang="en-US" sz="2400" b="1" dirty="0" smtClean="0"/>
              <a:t>Size</a:t>
            </a:r>
            <a:endParaRPr lang="en-US" sz="2400" b="1" dirty="0"/>
          </a:p>
        </p:txBody>
      </p:sp>
      <p:pic>
        <p:nvPicPr>
          <p:cNvPr id="9" name="Picture 12" descr="grass rockfish_12307"/>
          <p:cNvPicPr>
            <a:picLocks noChangeAspect="1" noChangeArrowheads="1"/>
          </p:cNvPicPr>
          <p:nvPr/>
        </p:nvPicPr>
        <p:blipFill>
          <a:blip r:embed="rId4" cstate="print"/>
          <a:srcRect/>
          <a:stretch>
            <a:fillRect/>
          </a:stretch>
        </p:blipFill>
        <p:spPr bwMode="auto">
          <a:xfrm>
            <a:off x="1251902" y="2643424"/>
            <a:ext cx="454510" cy="252958"/>
          </a:xfrm>
          <a:prstGeom prst="rect">
            <a:avLst/>
          </a:prstGeom>
          <a:noFill/>
          <a:ln w="9525">
            <a:noFill/>
            <a:miter lim="800000"/>
            <a:headEnd/>
            <a:tailEnd/>
          </a:ln>
        </p:spPr>
      </p:pic>
      <p:pic>
        <p:nvPicPr>
          <p:cNvPr id="10" name="Picture 12" descr="grass rockfish_12307"/>
          <p:cNvPicPr>
            <a:picLocks noChangeAspect="1" noChangeArrowheads="1"/>
          </p:cNvPicPr>
          <p:nvPr/>
        </p:nvPicPr>
        <p:blipFill>
          <a:blip r:embed="rId4" cstate="print"/>
          <a:srcRect/>
          <a:stretch>
            <a:fillRect/>
          </a:stretch>
        </p:blipFill>
        <p:spPr bwMode="auto">
          <a:xfrm>
            <a:off x="795229" y="2653286"/>
            <a:ext cx="454510" cy="252958"/>
          </a:xfrm>
          <a:prstGeom prst="rect">
            <a:avLst/>
          </a:prstGeom>
          <a:noFill/>
          <a:ln w="9525">
            <a:noFill/>
            <a:miter lim="800000"/>
            <a:headEnd/>
            <a:tailEnd/>
          </a:ln>
        </p:spPr>
      </p:pic>
      <p:pic>
        <p:nvPicPr>
          <p:cNvPr id="11" name="Picture 12" descr="grass rockfish_12307"/>
          <p:cNvPicPr>
            <a:picLocks noChangeAspect="1" noChangeArrowheads="1"/>
          </p:cNvPicPr>
          <p:nvPr/>
        </p:nvPicPr>
        <p:blipFill>
          <a:blip r:embed="rId4" cstate="print"/>
          <a:srcRect/>
          <a:stretch>
            <a:fillRect/>
          </a:stretch>
        </p:blipFill>
        <p:spPr bwMode="auto">
          <a:xfrm>
            <a:off x="1258645" y="3233300"/>
            <a:ext cx="454510" cy="252958"/>
          </a:xfrm>
          <a:prstGeom prst="rect">
            <a:avLst/>
          </a:prstGeom>
          <a:noFill/>
          <a:ln w="9525">
            <a:noFill/>
            <a:miter lim="800000"/>
            <a:headEnd/>
            <a:tailEnd/>
          </a:ln>
        </p:spPr>
      </p:pic>
      <p:pic>
        <p:nvPicPr>
          <p:cNvPr id="12" name="Picture 12" descr="grass rockfish_12307"/>
          <p:cNvPicPr>
            <a:picLocks noChangeAspect="1" noChangeArrowheads="1"/>
          </p:cNvPicPr>
          <p:nvPr/>
        </p:nvPicPr>
        <p:blipFill>
          <a:blip r:embed="rId4" cstate="print"/>
          <a:srcRect/>
          <a:stretch>
            <a:fillRect/>
          </a:stretch>
        </p:blipFill>
        <p:spPr bwMode="auto">
          <a:xfrm>
            <a:off x="1248794" y="2044260"/>
            <a:ext cx="454510" cy="252958"/>
          </a:xfrm>
          <a:prstGeom prst="rect">
            <a:avLst/>
          </a:prstGeom>
          <a:noFill/>
          <a:ln w="9525">
            <a:noFill/>
            <a:miter lim="800000"/>
            <a:headEnd/>
            <a:tailEnd/>
          </a:ln>
        </p:spPr>
      </p:pic>
      <p:pic>
        <p:nvPicPr>
          <p:cNvPr id="13" name="Picture 12" descr="grass rockfish_12307"/>
          <p:cNvPicPr>
            <a:picLocks noChangeAspect="1" noChangeArrowheads="1"/>
          </p:cNvPicPr>
          <p:nvPr/>
        </p:nvPicPr>
        <p:blipFill>
          <a:blip r:embed="rId4" cstate="print"/>
          <a:srcRect/>
          <a:stretch>
            <a:fillRect/>
          </a:stretch>
        </p:blipFill>
        <p:spPr bwMode="auto">
          <a:xfrm>
            <a:off x="792121" y="2054122"/>
            <a:ext cx="454510" cy="252958"/>
          </a:xfrm>
          <a:prstGeom prst="rect">
            <a:avLst/>
          </a:prstGeom>
          <a:noFill/>
          <a:ln w="9525">
            <a:noFill/>
            <a:miter lim="800000"/>
            <a:headEnd/>
            <a:tailEnd/>
          </a:ln>
        </p:spPr>
      </p:pic>
      <p:pic>
        <p:nvPicPr>
          <p:cNvPr id="14" name="Picture 12" descr="grass rockfish_12307"/>
          <p:cNvPicPr>
            <a:picLocks noChangeAspect="1" noChangeArrowheads="1"/>
          </p:cNvPicPr>
          <p:nvPr/>
        </p:nvPicPr>
        <p:blipFill>
          <a:blip r:embed="rId4" cstate="print"/>
          <a:srcRect/>
          <a:stretch>
            <a:fillRect/>
          </a:stretch>
        </p:blipFill>
        <p:spPr bwMode="auto">
          <a:xfrm>
            <a:off x="1245686" y="1496928"/>
            <a:ext cx="454510" cy="252958"/>
          </a:xfrm>
          <a:prstGeom prst="rect">
            <a:avLst/>
          </a:prstGeom>
          <a:noFill/>
          <a:ln w="9525">
            <a:noFill/>
            <a:miter lim="800000"/>
            <a:headEnd/>
            <a:tailEnd/>
          </a:ln>
        </p:spPr>
      </p:pic>
      <p:pic>
        <p:nvPicPr>
          <p:cNvPr id="15" name="Picture 14" descr="grass rockfish_12307"/>
          <p:cNvPicPr>
            <a:picLocks noChangeAspect="1" noChangeArrowheads="1"/>
          </p:cNvPicPr>
          <p:nvPr/>
        </p:nvPicPr>
        <p:blipFill>
          <a:blip r:embed="rId4" cstate="print"/>
          <a:srcRect/>
          <a:stretch>
            <a:fillRect/>
          </a:stretch>
        </p:blipFill>
        <p:spPr bwMode="auto">
          <a:xfrm>
            <a:off x="789013" y="1506790"/>
            <a:ext cx="454510" cy="252958"/>
          </a:xfrm>
          <a:prstGeom prst="rect">
            <a:avLst/>
          </a:prstGeom>
          <a:noFill/>
          <a:ln w="9525">
            <a:noFill/>
            <a:miter lim="800000"/>
            <a:headEnd/>
            <a:tailEnd/>
          </a:ln>
        </p:spPr>
      </p:pic>
      <p:pic>
        <p:nvPicPr>
          <p:cNvPr id="16" name="Picture 15" descr="grass rockfish_12307"/>
          <p:cNvPicPr>
            <a:picLocks noChangeAspect="1" noChangeArrowheads="1"/>
          </p:cNvPicPr>
          <p:nvPr/>
        </p:nvPicPr>
        <p:blipFill>
          <a:blip r:embed="rId4" cstate="print"/>
          <a:srcRect/>
          <a:stretch>
            <a:fillRect/>
          </a:stretch>
        </p:blipFill>
        <p:spPr bwMode="auto">
          <a:xfrm>
            <a:off x="429269" y="1509886"/>
            <a:ext cx="454510" cy="252958"/>
          </a:xfrm>
          <a:prstGeom prst="rect">
            <a:avLst/>
          </a:prstGeom>
          <a:noFill/>
          <a:ln w="9525">
            <a:noFill/>
            <a:miter lim="800000"/>
            <a:headEnd/>
            <a:tailEnd/>
          </a:ln>
        </p:spPr>
      </p:pic>
      <p:pic>
        <p:nvPicPr>
          <p:cNvPr id="17" name="Picture 12" descr="grass rockfish_12307"/>
          <p:cNvPicPr>
            <a:picLocks noChangeAspect="1" noChangeArrowheads="1"/>
          </p:cNvPicPr>
          <p:nvPr/>
        </p:nvPicPr>
        <p:blipFill>
          <a:blip r:embed="rId4" cstate="print"/>
          <a:srcRect/>
          <a:stretch>
            <a:fillRect/>
          </a:stretch>
        </p:blipFill>
        <p:spPr bwMode="auto">
          <a:xfrm>
            <a:off x="-27404" y="1519748"/>
            <a:ext cx="454510" cy="252958"/>
          </a:xfrm>
          <a:prstGeom prst="rect">
            <a:avLst/>
          </a:prstGeom>
          <a:noFill/>
          <a:ln w="9525">
            <a:noFill/>
            <a:miter lim="800000"/>
            <a:headEnd/>
            <a:tailEnd/>
          </a:ln>
        </p:spPr>
      </p:pic>
      <p:pic>
        <p:nvPicPr>
          <p:cNvPr id="18" name="Picture 12" descr="grass rockfish_12307"/>
          <p:cNvPicPr>
            <a:picLocks noChangeAspect="1" noChangeArrowheads="1"/>
          </p:cNvPicPr>
          <p:nvPr/>
        </p:nvPicPr>
        <p:blipFill>
          <a:blip r:embed="rId4" cstate="print"/>
          <a:srcRect/>
          <a:stretch>
            <a:fillRect/>
          </a:stretch>
        </p:blipFill>
        <p:spPr bwMode="auto">
          <a:xfrm>
            <a:off x="361366" y="2076942"/>
            <a:ext cx="454510" cy="252958"/>
          </a:xfrm>
          <a:prstGeom prst="rect">
            <a:avLst/>
          </a:prstGeom>
          <a:noFill/>
          <a:ln w="9525">
            <a:noFill/>
            <a:miter lim="800000"/>
            <a:headEnd/>
            <a:tailEnd/>
          </a:ln>
        </p:spPr>
      </p:pic>
      <p:sp>
        <p:nvSpPr>
          <p:cNvPr id="19" name="TextBox 18"/>
          <p:cNvSpPr txBox="1"/>
          <p:nvPr/>
        </p:nvSpPr>
        <p:spPr>
          <a:xfrm rot="16200000">
            <a:off x="987552" y="2422453"/>
            <a:ext cx="1710386" cy="461665"/>
          </a:xfrm>
          <a:prstGeom prst="rect">
            <a:avLst/>
          </a:prstGeom>
          <a:noFill/>
        </p:spPr>
        <p:txBody>
          <a:bodyPr wrap="square" rtlCol="0">
            <a:spAutoFit/>
          </a:bodyPr>
          <a:lstStyle/>
          <a:p>
            <a:r>
              <a:rPr lang="en-US" sz="2400" b="1" dirty="0" smtClean="0"/>
              <a:t>Frequency</a:t>
            </a:r>
            <a:endParaRPr lang="en-US" sz="2400" b="1" dirty="0"/>
          </a:p>
        </p:txBody>
      </p:sp>
      <p:pic>
        <p:nvPicPr>
          <p:cNvPr id="20" name="Picture 4" descr="DCP_1315"/>
          <p:cNvPicPr>
            <a:picLocks noChangeAspect="1" noChangeArrowheads="1"/>
          </p:cNvPicPr>
          <p:nvPr/>
        </p:nvPicPr>
        <p:blipFill>
          <a:blip r:embed="rId5"/>
          <a:srcRect l="8120" t="36417" r="19193" b="30118"/>
          <a:stretch>
            <a:fillRect/>
          </a:stretch>
        </p:blipFill>
        <p:spPr bwMode="auto">
          <a:xfrm>
            <a:off x="6293058" y="5933839"/>
            <a:ext cx="1775364" cy="579385"/>
          </a:xfrm>
          <a:prstGeom prst="rect">
            <a:avLst/>
          </a:prstGeom>
          <a:noFill/>
          <a:ln w="9525">
            <a:noFill/>
            <a:miter lim="800000"/>
            <a:headEnd/>
            <a:tailEnd/>
          </a:ln>
          <a:effectLst/>
        </p:spPr>
      </p:pic>
      <p:pic>
        <p:nvPicPr>
          <p:cNvPr id="21" name="Picture 4" descr="DCP_1315"/>
          <p:cNvPicPr>
            <a:picLocks noChangeAspect="1" noChangeArrowheads="1"/>
          </p:cNvPicPr>
          <p:nvPr/>
        </p:nvPicPr>
        <p:blipFill>
          <a:blip r:embed="rId5"/>
          <a:srcRect l="8120" t="36417" r="19193" b="30118"/>
          <a:stretch>
            <a:fillRect/>
          </a:stretch>
        </p:blipFill>
        <p:spPr bwMode="auto">
          <a:xfrm>
            <a:off x="4450112" y="5933839"/>
            <a:ext cx="1775364" cy="579385"/>
          </a:xfrm>
          <a:prstGeom prst="rect">
            <a:avLst/>
          </a:prstGeom>
          <a:noFill/>
          <a:ln w="9525">
            <a:noFill/>
            <a:miter lim="800000"/>
            <a:headEnd/>
            <a:tailEnd/>
          </a:ln>
          <a:effectLst/>
        </p:spPr>
      </p:pic>
      <p:pic>
        <p:nvPicPr>
          <p:cNvPr id="22" name="Picture 4" descr="DCP_1315"/>
          <p:cNvPicPr>
            <a:picLocks noChangeAspect="1" noChangeArrowheads="1"/>
          </p:cNvPicPr>
          <p:nvPr/>
        </p:nvPicPr>
        <p:blipFill>
          <a:blip r:embed="rId5"/>
          <a:srcRect l="8120" t="36417" r="19193" b="30118"/>
          <a:stretch>
            <a:fillRect/>
          </a:stretch>
        </p:blipFill>
        <p:spPr bwMode="auto">
          <a:xfrm>
            <a:off x="2606511" y="5933839"/>
            <a:ext cx="1775364" cy="579385"/>
          </a:xfrm>
          <a:prstGeom prst="rect">
            <a:avLst/>
          </a:prstGeom>
          <a:noFill/>
          <a:ln w="9525">
            <a:noFill/>
            <a:miter lim="800000"/>
            <a:headEnd/>
            <a:tailEnd/>
          </a:ln>
          <a:effectLst/>
        </p:spPr>
      </p:pic>
      <p:pic>
        <p:nvPicPr>
          <p:cNvPr id="23" name="Picture 4" descr="DCP_1315"/>
          <p:cNvPicPr>
            <a:picLocks noChangeAspect="1" noChangeArrowheads="1"/>
          </p:cNvPicPr>
          <p:nvPr/>
        </p:nvPicPr>
        <p:blipFill>
          <a:blip r:embed="rId5"/>
          <a:srcRect l="8120" t="36417" r="19193" b="30118"/>
          <a:stretch>
            <a:fillRect/>
          </a:stretch>
        </p:blipFill>
        <p:spPr bwMode="auto">
          <a:xfrm>
            <a:off x="763095" y="5939976"/>
            <a:ext cx="1775364" cy="579385"/>
          </a:xfrm>
          <a:prstGeom prst="rect">
            <a:avLst/>
          </a:prstGeom>
          <a:noFill/>
          <a:ln w="9525">
            <a:noFill/>
            <a:miter lim="800000"/>
            <a:headEnd/>
            <a:tailEnd/>
          </a:ln>
          <a:effectLst/>
        </p:spPr>
      </p:pic>
      <p:sp>
        <p:nvSpPr>
          <p:cNvPr id="24" name="TextBox 23"/>
          <p:cNvSpPr txBox="1"/>
          <p:nvPr/>
        </p:nvSpPr>
        <p:spPr>
          <a:xfrm>
            <a:off x="883780" y="432067"/>
            <a:ext cx="4877628" cy="400110"/>
          </a:xfrm>
          <a:prstGeom prst="rect">
            <a:avLst/>
          </a:prstGeom>
          <a:noFill/>
        </p:spPr>
        <p:txBody>
          <a:bodyPr wrap="square" rtlCol="0">
            <a:spAutoFit/>
          </a:bodyPr>
          <a:lstStyle/>
          <a:p>
            <a:r>
              <a:rPr lang="en-US" sz="2000" b="1" dirty="0" smtClean="0"/>
              <a:t>How Much Spawning is Enough?</a:t>
            </a:r>
            <a:endParaRPr lang="en-US" sz="2000" b="1" dirty="0"/>
          </a:p>
        </p:txBody>
      </p:sp>
      <p:cxnSp>
        <p:nvCxnSpPr>
          <p:cNvPr id="27" name="Straight Arrow Connector 26"/>
          <p:cNvCxnSpPr/>
          <p:nvPr/>
        </p:nvCxnSpPr>
        <p:spPr>
          <a:xfrm rot="16200000" flipH="1">
            <a:off x="2615125" y="2130587"/>
            <a:ext cx="2596822" cy="1"/>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6599" y="5322623"/>
            <a:ext cx="2312073" cy="461665"/>
          </a:xfrm>
          <a:prstGeom prst="rect">
            <a:avLst/>
          </a:prstGeom>
          <a:noFill/>
        </p:spPr>
        <p:txBody>
          <a:bodyPr wrap="square" rtlCol="0">
            <a:spAutoFit/>
          </a:bodyPr>
          <a:lstStyle/>
          <a:p>
            <a:r>
              <a:rPr lang="en-US" sz="2400" b="1" dirty="0" smtClean="0"/>
              <a:t>FISHING EFFORT</a:t>
            </a:r>
            <a:endParaRPr lang="en-US" sz="2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4"/>
          <a:stretch>
            <a:fillRect/>
          </a:stretch>
        </p:blipFill>
        <p:spPr>
          <a:xfrm>
            <a:off x="4111942" y="1168083"/>
            <a:ext cx="1333500" cy="1066800"/>
          </a:xfrm>
          <a:prstGeom prst="rect">
            <a:avLst/>
          </a:prstGeom>
        </p:spPr>
      </p:pic>
      <p:pic>
        <p:nvPicPr>
          <p:cNvPr id="8" name="Picture 7"/>
          <p:cNvPicPr>
            <a:picLocks noChangeAspect="1"/>
          </p:cNvPicPr>
          <p:nvPr/>
        </p:nvPicPr>
        <p:blipFill>
          <a:blip r:embed="rId5"/>
          <a:stretch>
            <a:fillRect/>
          </a:stretch>
        </p:blipFill>
        <p:spPr>
          <a:xfrm>
            <a:off x="7168597" y="43700"/>
            <a:ext cx="1893035" cy="1354248"/>
          </a:xfrm>
          <a:prstGeom prst="rect">
            <a:avLst/>
          </a:prstGeom>
        </p:spPr>
      </p:pic>
      <p:pic>
        <p:nvPicPr>
          <p:cNvPr id="12" name="Picture 11"/>
          <p:cNvPicPr>
            <a:picLocks noChangeAspect="1"/>
          </p:cNvPicPr>
          <p:nvPr/>
        </p:nvPicPr>
        <p:blipFill>
          <a:blip r:embed="rId6"/>
          <a:srcRect l="12885" t="6006" r="12885"/>
          <a:stretch>
            <a:fillRect/>
          </a:stretch>
        </p:blipFill>
        <p:spPr>
          <a:xfrm>
            <a:off x="410129" y="2987889"/>
            <a:ext cx="683002" cy="927757"/>
          </a:xfrm>
          <a:prstGeom prst="rect">
            <a:avLst/>
          </a:prstGeom>
        </p:spPr>
      </p:pic>
      <p:pic>
        <p:nvPicPr>
          <p:cNvPr id="13" name="Picture 12"/>
          <p:cNvPicPr>
            <a:picLocks noChangeAspect="1"/>
          </p:cNvPicPr>
          <p:nvPr/>
        </p:nvPicPr>
        <p:blipFill>
          <a:blip r:embed="rId7"/>
          <a:srcRect l="10902" t="8337" r="16354"/>
          <a:stretch>
            <a:fillRect/>
          </a:stretch>
        </p:blipFill>
        <p:spPr>
          <a:xfrm>
            <a:off x="446557" y="4202112"/>
            <a:ext cx="1034069" cy="851973"/>
          </a:xfrm>
          <a:prstGeom prst="rect">
            <a:avLst/>
          </a:prstGeom>
        </p:spPr>
      </p:pic>
      <p:pic>
        <p:nvPicPr>
          <p:cNvPr id="15" name="Picture 14"/>
          <p:cNvPicPr>
            <a:picLocks noChangeAspect="1"/>
          </p:cNvPicPr>
          <p:nvPr/>
        </p:nvPicPr>
        <p:blipFill>
          <a:blip r:embed="rId8"/>
          <a:stretch>
            <a:fillRect/>
          </a:stretch>
        </p:blipFill>
        <p:spPr>
          <a:xfrm>
            <a:off x="4111942" y="4540568"/>
            <a:ext cx="1137266" cy="1364719"/>
          </a:xfrm>
          <a:prstGeom prst="rect">
            <a:avLst/>
          </a:prstGeom>
        </p:spPr>
      </p:pic>
      <p:pic>
        <p:nvPicPr>
          <p:cNvPr id="17" name="Picture 16"/>
          <p:cNvPicPr>
            <a:picLocks noChangeAspect="1"/>
          </p:cNvPicPr>
          <p:nvPr/>
        </p:nvPicPr>
        <p:blipFill>
          <a:blip r:embed="rId6"/>
          <a:stretch>
            <a:fillRect/>
          </a:stretch>
        </p:blipFill>
        <p:spPr>
          <a:xfrm>
            <a:off x="4318634" y="2928612"/>
            <a:ext cx="920116" cy="987034"/>
          </a:xfrm>
          <a:prstGeom prst="rect">
            <a:avLst/>
          </a:prstGeom>
        </p:spPr>
      </p:pic>
      <p:pic>
        <p:nvPicPr>
          <p:cNvPr id="18" name="Picture 17"/>
          <p:cNvPicPr>
            <a:picLocks noChangeAspect="1"/>
          </p:cNvPicPr>
          <p:nvPr/>
        </p:nvPicPr>
        <p:blipFill>
          <a:blip r:embed="rId6"/>
          <a:stretch>
            <a:fillRect/>
          </a:stretch>
        </p:blipFill>
        <p:spPr>
          <a:xfrm>
            <a:off x="8141516" y="2928612"/>
            <a:ext cx="920116" cy="987034"/>
          </a:xfrm>
          <a:prstGeom prst="rect">
            <a:avLst/>
          </a:prstGeom>
        </p:spPr>
      </p:pic>
      <p:pic>
        <p:nvPicPr>
          <p:cNvPr id="19" name="Picture 18"/>
          <p:cNvPicPr>
            <a:picLocks noChangeAspect="1"/>
          </p:cNvPicPr>
          <p:nvPr/>
        </p:nvPicPr>
        <p:blipFill>
          <a:blip r:embed="rId9"/>
          <a:srcRect t="8023" b="9360"/>
          <a:stretch>
            <a:fillRect/>
          </a:stretch>
        </p:blipFill>
        <p:spPr>
          <a:xfrm>
            <a:off x="409409" y="1438969"/>
            <a:ext cx="994146" cy="1096475"/>
          </a:xfrm>
          <a:prstGeom prst="rect">
            <a:avLst/>
          </a:prstGeom>
        </p:spPr>
      </p:pic>
      <p:pic>
        <p:nvPicPr>
          <p:cNvPr id="20" name="Picture 19"/>
          <p:cNvPicPr>
            <a:picLocks noChangeAspect="1"/>
          </p:cNvPicPr>
          <p:nvPr/>
        </p:nvPicPr>
        <p:blipFill>
          <a:blip r:embed="rId10"/>
          <a:srcRect l="32458" r="16229"/>
          <a:stretch>
            <a:fillRect/>
          </a:stretch>
        </p:blipFill>
        <p:spPr>
          <a:xfrm>
            <a:off x="8207923" y="5588000"/>
            <a:ext cx="853709" cy="1270000"/>
          </a:xfrm>
          <a:prstGeom prst="rect">
            <a:avLst/>
          </a:prstGeom>
        </p:spPr>
      </p:pic>
      <p:cxnSp>
        <p:nvCxnSpPr>
          <p:cNvPr id="22" name="Straight Arrow Connector 21"/>
          <p:cNvCxnSpPr/>
          <p:nvPr/>
        </p:nvCxnSpPr>
        <p:spPr>
          <a:xfrm flipV="1">
            <a:off x="1403555" y="3417543"/>
            <a:ext cx="2708387" cy="1"/>
          </a:xfrm>
          <a:prstGeom prst="straightConnector1">
            <a:avLst/>
          </a:prstGeom>
          <a:ln w="60325">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18" idx="1"/>
          </p:cNvCxnSpPr>
          <p:nvPr/>
        </p:nvCxnSpPr>
        <p:spPr>
          <a:xfrm flipV="1">
            <a:off x="5433129" y="3422129"/>
            <a:ext cx="2708387" cy="21602"/>
          </a:xfrm>
          <a:prstGeom prst="straightConnector1">
            <a:avLst/>
          </a:prstGeom>
          <a:ln w="60325">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1480626" y="1701483"/>
            <a:ext cx="2631316" cy="301904"/>
          </a:xfrm>
          <a:prstGeom prst="straightConnector1">
            <a:avLst/>
          </a:prstGeom>
          <a:ln w="60325">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8" idx="1"/>
          </p:cNvCxnSpPr>
          <p:nvPr/>
        </p:nvCxnSpPr>
        <p:spPr>
          <a:xfrm flipV="1">
            <a:off x="5499536" y="720824"/>
            <a:ext cx="1669061" cy="812627"/>
          </a:xfrm>
          <a:prstGeom prst="straightConnector1">
            <a:avLst/>
          </a:prstGeom>
          <a:ln w="60325">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1480626" y="4691520"/>
            <a:ext cx="2631316" cy="362565"/>
          </a:xfrm>
          <a:prstGeom prst="straightConnector1">
            <a:avLst/>
          </a:prstGeom>
          <a:ln w="60325">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5433129" y="5406717"/>
            <a:ext cx="2631316" cy="930795"/>
          </a:xfrm>
          <a:prstGeom prst="straightConnector1">
            <a:avLst/>
          </a:prstGeom>
          <a:ln w="60325">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480626" y="2967894"/>
            <a:ext cx="2481774" cy="369332"/>
          </a:xfrm>
          <a:prstGeom prst="rect">
            <a:avLst/>
          </a:prstGeom>
          <a:noFill/>
        </p:spPr>
        <p:txBody>
          <a:bodyPr wrap="square" rtlCol="0">
            <a:spAutoFit/>
          </a:bodyPr>
          <a:lstStyle/>
          <a:p>
            <a:r>
              <a:rPr lang="en-US" b="1" dirty="0" smtClean="0"/>
              <a:t>2 Children per couple</a:t>
            </a:r>
            <a:endParaRPr lang="en-US" b="1" dirty="0"/>
          </a:p>
        </p:txBody>
      </p:sp>
      <p:sp>
        <p:nvSpPr>
          <p:cNvPr id="39" name="TextBox 38"/>
          <p:cNvSpPr txBox="1"/>
          <p:nvPr/>
        </p:nvSpPr>
        <p:spPr>
          <a:xfrm>
            <a:off x="5578094" y="1187110"/>
            <a:ext cx="1898151" cy="646331"/>
          </a:xfrm>
          <a:prstGeom prst="rect">
            <a:avLst/>
          </a:prstGeom>
          <a:noFill/>
        </p:spPr>
        <p:txBody>
          <a:bodyPr wrap="square" rtlCol="0">
            <a:spAutoFit/>
          </a:bodyPr>
          <a:lstStyle/>
          <a:p>
            <a:pPr algn="ctr"/>
            <a:r>
              <a:rPr lang="en-US" b="1" dirty="0" smtClean="0"/>
              <a:t>Population </a:t>
            </a:r>
          </a:p>
          <a:p>
            <a:pPr algn="ctr"/>
            <a:r>
              <a:rPr lang="en-US" b="1" dirty="0" smtClean="0"/>
              <a:t>Growth</a:t>
            </a:r>
            <a:endParaRPr lang="en-US" b="1" dirty="0"/>
          </a:p>
        </p:txBody>
      </p:sp>
      <p:sp>
        <p:nvSpPr>
          <p:cNvPr id="40" name="TextBox 39"/>
          <p:cNvSpPr txBox="1"/>
          <p:nvPr/>
        </p:nvSpPr>
        <p:spPr>
          <a:xfrm>
            <a:off x="1633026" y="1112992"/>
            <a:ext cx="2211671" cy="646331"/>
          </a:xfrm>
          <a:prstGeom prst="rect">
            <a:avLst/>
          </a:prstGeom>
          <a:noFill/>
        </p:spPr>
        <p:txBody>
          <a:bodyPr wrap="square" rtlCol="0">
            <a:spAutoFit/>
          </a:bodyPr>
          <a:lstStyle/>
          <a:p>
            <a:pPr algn="ctr"/>
            <a:r>
              <a:rPr lang="en-US" b="1" dirty="0" smtClean="0"/>
              <a:t>More than 2 Children per couple</a:t>
            </a:r>
            <a:endParaRPr lang="en-US" b="1" dirty="0"/>
          </a:p>
        </p:txBody>
      </p:sp>
      <p:sp>
        <p:nvSpPr>
          <p:cNvPr id="41" name="TextBox 40"/>
          <p:cNvSpPr txBox="1"/>
          <p:nvPr/>
        </p:nvSpPr>
        <p:spPr>
          <a:xfrm>
            <a:off x="5822145" y="2989354"/>
            <a:ext cx="1898151" cy="369332"/>
          </a:xfrm>
          <a:prstGeom prst="rect">
            <a:avLst/>
          </a:prstGeom>
          <a:noFill/>
        </p:spPr>
        <p:txBody>
          <a:bodyPr wrap="square" rtlCol="0">
            <a:spAutoFit/>
          </a:bodyPr>
          <a:lstStyle/>
          <a:p>
            <a:r>
              <a:rPr lang="en-US" b="1" dirty="0" smtClean="0"/>
              <a:t>Population Stable</a:t>
            </a:r>
            <a:endParaRPr lang="en-US" b="1" dirty="0"/>
          </a:p>
        </p:txBody>
      </p:sp>
      <p:sp>
        <p:nvSpPr>
          <p:cNvPr id="42" name="TextBox 41"/>
          <p:cNvSpPr txBox="1"/>
          <p:nvPr/>
        </p:nvSpPr>
        <p:spPr>
          <a:xfrm>
            <a:off x="5730494" y="5110582"/>
            <a:ext cx="1898151" cy="646331"/>
          </a:xfrm>
          <a:prstGeom prst="rect">
            <a:avLst/>
          </a:prstGeom>
          <a:noFill/>
        </p:spPr>
        <p:txBody>
          <a:bodyPr wrap="square" rtlCol="0">
            <a:spAutoFit/>
          </a:bodyPr>
          <a:lstStyle/>
          <a:p>
            <a:pPr algn="ctr"/>
            <a:r>
              <a:rPr lang="en-US" b="1" dirty="0" smtClean="0"/>
              <a:t>Population </a:t>
            </a:r>
          </a:p>
          <a:p>
            <a:pPr algn="ctr"/>
            <a:r>
              <a:rPr lang="en-US" b="1" dirty="0" smtClean="0"/>
              <a:t>Decline</a:t>
            </a:r>
            <a:endParaRPr lang="en-US" b="1" dirty="0"/>
          </a:p>
        </p:txBody>
      </p:sp>
      <p:sp>
        <p:nvSpPr>
          <p:cNvPr id="43" name="TextBox 42"/>
          <p:cNvSpPr txBox="1"/>
          <p:nvPr/>
        </p:nvSpPr>
        <p:spPr>
          <a:xfrm>
            <a:off x="1524000" y="4920294"/>
            <a:ext cx="2320697" cy="646331"/>
          </a:xfrm>
          <a:prstGeom prst="rect">
            <a:avLst/>
          </a:prstGeom>
          <a:noFill/>
        </p:spPr>
        <p:txBody>
          <a:bodyPr wrap="square" rtlCol="0">
            <a:spAutoFit/>
          </a:bodyPr>
          <a:lstStyle/>
          <a:p>
            <a:pPr algn="ctr"/>
            <a:r>
              <a:rPr lang="en-US" b="1" dirty="0" smtClean="0"/>
              <a:t>Less than 2 Children per couple</a:t>
            </a:r>
            <a:endParaRPr lang="en-US" b="1" dirty="0"/>
          </a:p>
        </p:txBody>
      </p:sp>
      <p:sp>
        <p:nvSpPr>
          <p:cNvPr id="47" name="TextBox 46"/>
          <p:cNvSpPr txBox="1"/>
          <p:nvPr/>
        </p:nvSpPr>
        <p:spPr>
          <a:xfrm>
            <a:off x="1397352" y="3552396"/>
            <a:ext cx="2714590" cy="461665"/>
          </a:xfrm>
          <a:prstGeom prst="rect">
            <a:avLst/>
          </a:prstGeom>
          <a:noFill/>
        </p:spPr>
        <p:txBody>
          <a:bodyPr wrap="square" rtlCol="0">
            <a:spAutoFit/>
          </a:bodyPr>
          <a:lstStyle/>
          <a:p>
            <a:r>
              <a:rPr lang="en-US" sz="2400" b="1" dirty="0" smtClean="0"/>
              <a:t>Replacement Level</a:t>
            </a:r>
            <a:endParaRPr lang="en-US" sz="2400" b="1" dirty="0"/>
          </a:p>
        </p:txBody>
      </p:sp>
      <p:sp>
        <p:nvSpPr>
          <p:cNvPr id="48" name="TextBox 47"/>
          <p:cNvSpPr txBox="1"/>
          <p:nvPr/>
        </p:nvSpPr>
        <p:spPr>
          <a:xfrm>
            <a:off x="409409" y="423426"/>
            <a:ext cx="5412736" cy="584776"/>
          </a:xfrm>
          <a:prstGeom prst="rect">
            <a:avLst/>
          </a:prstGeom>
          <a:noFill/>
        </p:spPr>
        <p:txBody>
          <a:bodyPr wrap="square" rtlCol="0">
            <a:spAutoFit/>
          </a:bodyPr>
          <a:lstStyle/>
          <a:p>
            <a:r>
              <a:rPr lang="en-US" sz="3200" b="1" dirty="0" smtClean="0"/>
              <a:t>Human Populations</a:t>
            </a:r>
            <a:endParaRPr lang="en-US" sz="32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cxnSp>
        <p:nvCxnSpPr>
          <p:cNvPr id="22" name="Straight Arrow Connector 21"/>
          <p:cNvCxnSpPr/>
          <p:nvPr/>
        </p:nvCxnSpPr>
        <p:spPr>
          <a:xfrm>
            <a:off x="1499563" y="3358687"/>
            <a:ext cx="2345134" cy="1588"/>
          </a:xfrm>
          <a:prstGeom prst="straightConnector1">
            <a:avLst/>
          </a:prstGeom>
          <a:ln w="60325">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5433129" y="3358686"/>
            <a:ext cx="2287167" cy="1"/>
          </a:xfrm>
          <a:prstGeom prst="straightConnector1">
            <a:avLst/>
          </a:prstGeom>
          <a:ln w="60325">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2016361" y="1897893"/>
            <a:ext cx="2095581" cy="301904"/>
          </a:xfrm>
          <a:prstGeom prst="straightConnector1">
            <a:avLst/>
          </a:prstGeom>
          <a:ln w="60325">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5878711" y="738902"/>
            <a:ext cx="1550900" cy="812628"/>
          </a:xfrm>
          <a:prstGeom prst="straightConnector1">
            <a:avLst/>
          </a:prstGeom>
          <a:ln w="60325">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1525749" y="4731024"/>
            <a:ext cx="2631316" cy="772378"/>
          </a:xfrm>
          <a:prstGeom prst="straightConnector1">
            <a:avLst/>
          </a:prstGeom>
          <a:ln w="60325">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5433129" y="5695905"/>
            <a:ext cx="2535377" cy="641607"/>
          </a:xfrm>
          <a:prstGeom prst="straightConnector1">
            <a:avLst/>
          </a:prstGeom>
          <a:ln w="60325">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171689" y="2902424"/>
            <a:ext cx="3018811" cy="369332"/>
          </a:xfrm>
          <a:prstGeom prst="rect">
            <a:avLst/>
          </a:prstGeom>
          <a:noFill/>
        </p:spPr>
        <p:txBody>
          <a:bodyPr wrap="square" rtlCol="0">
            <a:spAutoFit/>
          </a:bodyPr>
          <a:lstStyle/>
          <a:p>
            <a:pPr algn="ctr"/>
            <a:r>
              <a:rPr lang="en-US" b="1" dirty="0" smtClean="0"/>
              <a:t>20-25% SPR</a:t>
            </a:r>
            <a:endParaRPr lang="en-US" b="1" dirty="0"/>
          </a:p>
        </p:txBody>
      </p:sp>
      <p:sp>
        <p:nvSpPr>
          <p:cNvPr id="38" name="TextBox 37"/>
          <p:cNvSpPr txBox="1"/>
          <p:nvPr/>
        </p:nvSpPr>
        <p:spPr>
          <a:xfrm>
            <a:off x="1384259" y="3395268"/>
            <a:ext cx="2714590" cy="461665"/>
          </a:xfrm>
          <a:prstGeom prst="rect">
            <a:avLst/>
          </a:prstGeom>
          <a:noFill/>
        </p:spPr>
        <p:txBody>
          <a:bodyPr wrap="square" rtlCol="0">
            <a:spAutoFit/>
          </a:bodyPr>
          <a:lstStyle/>
          <a:p>
            <a:r>
              <a:rPr lang="en-US" sz="2400" b="1" dirty="0" smtClean="0"/>
              <a:t>Replacement Level</a:t>
            </a:r>
            <a:endParaRPr lang="en-US" sz="2400" b="1" dirty="0"/>
          </a:p>
        </p:txBody>
      </p:sp>
      <p:sp>
        <p:nvSpPr>
          <p:cNvPr id="39" name="TextBox 38"/>
          <p:cNvSpPr txBox="1"/>
          <p:nvPr/>
        </p:nvSpPr>
        <p:spPr>
          <a:xfrm>
            <a:off x="5376719" y="554134"/>
            <a:ext cx="1898151" cy="646331"/>
          </a:xfrm>
          <a:prstGeom prst="rect">
            <a:avLst/>
          </a:prstGeom>
          <a:noFill/>
        </p:spPr>
        <p:txBody>
          <a:bodyPr wrap="square" rtlCol="0">
            <a:spAutoFit/>
          </a:bodyPr>
          <a:lstStyle/>
          <a:p>
            <a:pPr algn="ctr"/>
            <a:r>
              <a:rPr lang="en-US" b="1" dirty="0" smtClean="0"/>
              <a:t>Population </a:t>
            </a:r>
          </a:p>
          <a:p>
            <a:pPr algn="ctr"/>
            <a:r>
              <a:rPr lang="en-US" b="1" dirty="0" smtClean="0"/>
              <a:t>Growth</a:t>
            </a:r>
            <a:endParaRPr lang="en-US" b="1" dirty="0"/>
          </a:p>
        </p:txBody>
      </p:sp>
      <p:sp>
        <p:nvSpPr>
          <p:cNvPr id="40" name="TextBox 39"/>
          <p:cNvSpPr txBox="1"/>
          <p:nvPr/>
        </p:nvSpPr>
        <p:spPr>
          <a:xfrm>
            <a:off x="1750863" y="1283214"/>
            <a:ext cx="2211671" cy="923330"/>
          </a:xfrm>
          <a:prstGeom prst="rect">
            <a:avLst/>
          </a:prstGeom>
          <a:noFill/>
        </p:spPr>
        <p:txBody>
          <a:bodyPr wrap="square" rtlCol="0">
            <a:spAutoFit/>
          </a:bodyPr>
          <a:lstStyle/>
          <a:p>
            <a:pPr algn="ctr"/>
            <a:r>
              <a:rPr lang="en-US" b="1" dirty="0" smtClean="0"/>
              <a:t>More than 30-50% SPR</a:t>
            </a:r>
          </a:p>
          <a:p>
            <a:pPr algn="ctr"/>
            <a:endParaRPr lang="en-US" b="1" dirty="0"/>
          </a:p>
        </p:txBody>
      </p:sp>
      <p:sp>
        <p:nvSpPr>
          <p:cNvPr id="41" name="TextBox 40"/>
          <p:cNvSpPr txBox="1"/>
          <p:nvPr/>
        </p:nvSpPr>
        <p:spPr>
          <a:xfrm>
            <a:off x="5651936" y="2897696"/>
            <a:ext cx="1898151" cy="369332"/>
          </a:xfrm>
          <a:prstGeom prst="rect">
            <a:avLst/>
          </a:prstGeom>
          <a:noFill/>
        </p:spPr>
        <p:txBody>
          <a:bodyPr wrap="square" rtlCol="0">
            <a:spAutoFit/>
          </a:bodyPr>
          <a:lstStyle/>
          <a:p>
            <a:r>
              <a:rPr lang="en-US" b="1" dirty="0" smtClean="0"/>
              <a:t>Population Stable</a:t>
            </a:r>
            <a:endParaRPr lang="en-US" b="1" dirty="0"/>
          </a:p>
        </p:txBody>
      </p:sp>
      <p:sp>
        <p:nvSpPr>
          <p:cNvPr id="42" name="TextBox 41"/>
          <p:cNvSpPr txBox="1"/>
          <p:nvPr/>
        </p:nvSpPr>
        <p:spPr>
          <a:xfrm>
            <a:off x="5730494" y="5267710"/>
            <a:ext cx="1898151" cy="646331"/>
          </a:xfrm>
          <a:prstGeom prst="rect">
            <a:avLst/>
          </a:prstGeom>
          <a:noFill/>
        </p:spPr>
        <p:txBody>
          <a:bodyPr wrap="square" rtlCol="0">
            <a:spAutoFit/>
          </a:bodyPr>
          <a:lstStyle/>
          <a:p>
            <a:pPr algn="ctr"/>
            <a:r>
              <a:rPr lang="en-US" b="1" dirty="0" smtClean="0"/>
              <a:t>Population </a:t>
            </a:r>
          </a:p>
          <a:p>
            <a:pPr algn="ctr"/>
            <a:r>
              <a:rPr lang="en-US" b="1" dirty="0" smtClean="0"/>
              <a:t>Decline</a:t>
            </a:r>
            <a:endParaRPr lang="en-US" b="1" dirty="0"/>
          </a:p>
        </p:txBody>
      </p:sp>
      <p:sp>
        <p:nvSpPr>
          <p:cNvPr id="43" name="TextBox 42"/>
          <p:cNvSpPr txBox="1"/>
          <p:nvPr/>
        </p:nvSpPr>
        <p:spPr>
          <a:xfrm>
            <a:off x="1659212" y="4200124"/>
            <a:ext cx="2211671" cy="646331"/>
          </a:xfrm>
          <a:prstGeom prst="rect">
            <a:avLst/>
          </a:prstGeom>
          <a:noFill/>
        </p:spPr>
        <p:txBody>
          <a:bodyPr wrap="square" rtlCol="0">
            <a:spAutoFit/>
          </a:bodyPr>
          <a:lstStyle/>
          <a:p>
            <a:pPr algn="ctr"/>
            <a:r>
              <a:rPr lang="en-US" b="1" dirty="0" smtClean="0"/>
              <a:t>Less than 20% SPR</a:t>
            </a:r>
          </a:p>
          <a:p>
            <a:pPr algn="ctr"/>
            <a:endParaRPr lang="en-US" b="1" dirty="0"/>
          </a:p>
        </p:txBody>
      </p:sp>
      <p:sp>
        <p:nvSpPr>
          <p:cNvPr id="25" name="TextBox 24"/>
          <p:cNvSpPr txBox="1"/>
          <p:nvPr/>
        </p:nvSpPr>
        <p:spPr>
          <a:xfrm>
            <a:off x="409409" y="423426"/>
            <a:ext cx="5412736" cy="584776"/>
          </a:xfrm>
          <a:prstGeom prst="rect">
            <a:avLst/>
          </a:prstGeom>
          <a:noFill/>
        </p:spPr>
        <p:txBody>
          <a:bodyPr wrap="square" rtlCol="0">
            <a:spAutoFit/>
          </a:bodyPr>
          <a:lstStyle/>
          <a:p>
            <a:r>
              <a:rPr lang="en-US" sz="3200" b="1" dirty="0" smtClean="0"/>
              <a:t>Spawning Per Recruit (SPR)</a:t>
            </a:r>
            <a:endParaRPr lang="en-US" sz="3200" b="1" dirty="0"/>
          </a:p>
        </p:txBody>
      </p:sp>
      <p:pic>
        <p:nvPicPr>
          <p:cNvPr id="26" name="Picture 25"/>
          <p:cNvPicPr>
            <a:picLocks noChangeAspect="1"/>
          </p:cNvPicPr>
          <p:nvPr/>
        </p:nvPicPr>
        <p:blipFill>
          <a:blip r:embed="rId4"/>
          <a:stretch>
            <a:fillRect/>
          </a:stretch>
        </p:blipFill>
        <p:spPr>
          <a:xfrm>
            <a:off x="4157065" y="4871003"/>
            <a:ext cx="1221629" cy="1221629"/>
          </a:xfrm>
          <a:prstGeom prst="rect">
            <a:avLst/>
          </a:prstGeom>
        </p:spPr>
      </p:pic>
      <p:pic>
        <p:nvPicPr>
          <p:cNvPr id="30" name="Picture 29"/>
          <p:cNvPicPr>
            <a:picLocks noChangeAspect="1"/>
          </p:cNvPicPr>
          <p:nvPr/>
        </p:nvPicPr>
        <p:blipFill>
          <a:blip r:embed="rId5"/>
          <a:srcRect l="9911" t="20641" r="4956" b="13760"/>
          <a:stretch>
            <a:fillRect/>
          </a:stretch>
        </p:blipFill>
        <p:spPr>
          <a:xfrm>
            <a:off x="7968506" y="6047343"/>
            <a:ext cx="1228964" cy="682079"/>
          </a:xfrm>
          <a:prstGeom prst="rect">
            <a:avLst/>
          </a:prstGeom>
        </p:spPr>
      </p:pic>
      <p:pic>
        <p:nvPicPr>
          <p:cNvPr id="34" name="Picture 33"/>
          <p:cNvPicPr>
            <a:picLocks noChangeAspect="1"/>
          </p:cNvPicPr>
          <p:nvPr/>
        </p:nvPicPr>
        <p:blipFill>
          <a:blip r:embed="rId6"/>
          <a:stretch>
            <a:fillRect/>
          </a:stretch>
        </p:blipFill>
        <p:spPr>
          <a:xfrm>
            <a:off x="4120345" y="1383106"/>
            <a:ext cx="1701800" cy="939800"/>
          </a:xfrm>
          <a:prstGeom prst="rect">
            <a:avLst/>
          </a:prstGeom>
        </p:spPr>
      </p:pic>
      <p:pic>
        <p:nvPicPr>
          <p:cNvPr id="36" name="Picture 35"/>
          <p:cNvPicPr>
            <a:picLocks noChangeAspect="1"/>
          </p:cNvPicPr>
          <p:nvPr/>
        </p:nvPicPr>
        <p:blipFill>
          <a:blip r:embed="rId7"/>
          <a:stretch>
            <a:fillRect/>
          </a:stretch>
        </p:blipFill>
        <p:spPr>
          <a:xfrm>
            <a:off x="91651" y="1533452"/>
            <a:ext cx="1701800" cy="939800"/>
          </a:xfrm>
          <a:prstGeom prst="rect">
            <a:avLst/>
          </a:prstGeom>
        </p:spPr>
      </p:pic>
      <p:pic>
        <p:nvPicPr>
          <p:cNvPr id="44" name="Picture 43"/>
          <p:cNvPicPr>
            <a:picLocks noChangeAspect="1"/>
          </p:cNvPicPr>
          <p:nvPr/>
        </p:nvPicPr>
        <p:blipFill>
          <a:blip r:embed="rId8"/>
          <a:srcRect t="15078"/>
          <a:stretch>
            <a:fillRect/>
          </a:stretch>
        </p:blipFill>
        <p:spPr>
          <a:xfrm>
            <a:off x="7419863" y="41351"/>
            <a:ext cx="1790700" cy="1013801"/>
          </a:xfrm>
          <a:prstGeom prst="rect">
            <a:avLst/>
          </a:prstGeom>
        </p:spPr>
      </p:pic>
      <p:pic>
        <p:nvPicPr>
          <p:cNvPr id="59" name="Picture 58"/>
          <p:cNvPicPr>
            <a:picLocks noChangeAspect="1"/>
          </p:cNvPicPr>
          <p:nvPr/>
        </p:nvPicPr>
        <p:blipFill>
          <a:blip r:embed="rId9"/>
          <a:stretch>
            <a:fillRect/>
          </a:stretch>
        </p:blipFill>
        <p:spPr>
          <a:xfrm>
            <a:off x="39279" y="2968985"/>
            <a:ext cx="1403555" cy="737635"/>
          </a:xfrm>
          <a:prstGeom prst="rect">
            <a:avLst/>
          </a:prstGeom>
        </p:spPr>
      </p:pic>
      <p:pic>
        <p:nvPicPr>
          <p:cNvPr id="60" name="Picture 59"/>
          <p:cNvPicPr>
            <a:picLocks noChangeAspect="1"/>
          </p:cNvPicPr>
          <p:nvPr/>
        </p:nvPicPr>
        <p:blipFill>
          <a:blip r:embed="rId9"/>
          <a:stretch>
            <a:fillRect/>
          </a:stretch>
        </p:blipFill>
        <p:spPr>
          <a:xfrm>
            <a:off x="3935687" y="2968985"/>
            <a:ext cx="1403555" cy="737635"/>
          </a:xfrm>
          <a:prstGeom prst="rect">
            <a:avLst/>
          </a:prstGeom>
        </p:spPr>
      </p:pic>
      <p:pic>
        <p:nvPicPr>
          <p:cNvPr id="61" name="Picture 60"/>
          <p:cNvPicPr>
            <a:picLocks noChangeAspect="1"/>
          </p:cNvPicPr>
          <p:nvPr/>
        </p:nvPicPr>
        <p:blipFill>
          <a:blip r:embed="rId9"/>
          <a:stretch>
            <a:fillRect/>
          </a:stretch>
        </p:blipFill>
        <p:spPr>
          <a:xfrm>
            <a:off x="7740445" y="3026450"/>
            <a:ext cx="1403555" cy="737635"/>
          </a:xfrm>
          <a:prstGeom prst="rect">
            <a:avLst/>
          </a:prstGeom>
        </p:spPr>
      </p:pic>
      <p:pic>
        <p:nvPicPr>
          <p:cNvPr id="62" name="Picture 61"/>
          <p:cNvPicPr>
            <a:picLocks noChangeAspect="1"/>
          </p:cNvPicPr>
          <p:nvPr/>
        </p:nvPicPr>
        <p:blipFill>
          <a:blip r:embed="rId10"/>
          <a:srcRect l="17145" t="30480" r="22860" b="15240"/>
          <a:stretch>
            <a:fillRect/>
          </a:stretch>
        </p:blipFill>
        <p:spPr>
          <a:xfrm>
            <a:off x="98513" y="4282906"/>
            <a:ext cx="1401050" cy="95069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1686419" y="1019175"/>
          <a:ext cx="7457580" cy="3930766"/>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12" descr="grass rockfish_12307"/>
          <p:cNvPicPr>
            <a:picLocks noChangeAspect="1" noChangeArrowheads="1"/>
          </p:cNvPicPr>
          <p:nvPr/>
        </p:nvPicPr>
        <p:blipFill>
          <a:blip r:embed="rId4" cstate="print"/>
          <a:srcRect/>
          <a:stretch>
            <a:fillRect/>
          </a:stretch>
        </p:blipFill>
        <p:spPr bwMode="auto">
          <a:xfrm>
            <a:off x="6673740" y="3932800"/>
            <a:ext cx="2386354" cy="1328129"/>
          </a:xfrm>
          <a:prstGeom prst="rect">
            <a:avLst/>
          </a:prstGeom>
          <a:noFill/>
          <a:ln w="9525">
            <a:noFill/>
            <a:miter lim="800000"/>
            <a:headEnd/>
            <a:tailEnd/>
          </a:ln>
        </p:spPr>
      </p:pic>
      <p:pic>
        <p:nvPicPr>
          <p:cNvPr id="7" name="Picture 12" descr="grass rockfish_12307"/>
          <p:cNvPicPr>
            <a:picLocks noChangeAspect="1" noChangeArrowheads="1"/>
          </p:cNvPicPr>
          <p:nvPr/>
        </p:nvPicPr>
        <p:blipFill>
          <a:blip r:embed="rId4" cstate="print"/>
          <a:srcRect/>
          <a:stretch>
            <a:fillRect/>
          </a:stretch>
        </p:blipFill>
        <p:spPr bwMode="auto">
          <a:xfrm>
            <a:off x="2320509" y="4340243"/>
            <a:ext cx="955793" cy="531948"/>
          </a:xfrm>
          <a:prstGeom prst="rect">
            <a:avLst/>
          </a:prstGeom>
          <a:noFill/>
          <a:ln w="9525">
            <a:noFill/>
            <a:miter lim="800000"/>
            <a:headEnd/>
            <a:tailEnd/>
          </a:ln>
        </p:spPr>
      </p:pic>
      <p:sp>
        <p:nvSpPr>
          <p:cNvPr id="8" name="TextBox 7"/>
          <p:cNvSpPr txBox="1"/>
          <p:nvPr/>
        </p:nvSpPr>
        <p:spPr>
          <a:xfrm>
            <a:off x="4351899" y="4327953"/>
            <a:ext cx="1349971" cy="461665"/>
          </a:xfrm>
          <a:prstGeom prst="rect">
            <a:avLst/>
          </a:prstGeom>
          <a:noFill/>
        </p:spPr>
        <p:txBody>
          <a:bodyPr wrap="square" rtlCol="0">
            <a:spAutoFit/>
          </a:bodyPr>
          <a:lstStyle/>
          <a:p>
            <a:pPr algn="ctr"/>
            <a:r>
              <a:rPr lang="en-US" sz="2400" b="1" dirty="0" smtClean="0"/>
              <a:t>Size</a:t>
            </a:r>
            <a:endParaRPr lang="en-US" sz="2400" b="1" dirty="0"/>
          </a:p>
        </p:txBody>
      </p:sp>
      <p:pic>
        <p:nvPicPr>
          <p:cNvPr id="9" name="Picture 12" descr="grass rockfish_12307"/>
          <p:cNvPicPr>
            <a:picLocks noChangeAspect="1" noChangeArrowheads="1"/>
          </p:cNvPicPr>
          <p:nvPr/>
        </p:nvPicPr>
        <p:blipFill>
          <a:blip r:embed="rId4" cstate="print"/>
          <a:srcRect/>
          <a:stretch>
            <a:fillRect/>
          </a:stretch>
        </p:blipFill>
        <p:spPr bwMode="auto">
          <a:xfrm>
            <a:off x="1251902" y="2643424"/>
            <a:ext cx="454510" cy="252958"/>
          </a:xfrm>
          <a:prstGeom prst="rect">
            <a:avLst/>
          </a:prstGeom>
          <a:noFill/>
          <a:ln w="9525">
            <a:noFill/>
            <a:miter lim="800000"/>
            <a:headEnd/>
            <a:tailEnd/>
          </a:ln>
        </p:spPr>
      </p:pic>
      <p:pic>
        <p:nvPicPr>
          <p:cNvPr id="10" name="Picture 12" descr="grass rockfish_12307"/>
          <p:cNvPicPr>
            <a:picLocks noChangeAspect="1" noChangeArrowheads="1"/>
          </p:cNvPicPr>
          <p:nvPr/>
        </p:nvPicPr>
        <p:blipFill>
          <a:blip r:embed="rId4" cstate="print"/>
          <a:srcRect/>
          <a:stretch>
            <a:fillRect/>
          </a:stretch>
        </p:blipFill>
        <p:spPr bwMode="auto">
          <a:xfrm>
            <a:off x="795229" y="2653286"/>
            <a:ext cx="454510" cy="252958"/>
          </a:xfrm>
          <a:prstGeom prst="rect">
            <a:avLst/>
          </a:prstGeom>
          <a:noFill/>
          <a:ln w="9525">
            <a:noFill/>
            <a:miter lim="800000"/>
            <a:headEnd/>
            <a:tailEnd/>
          </a:ln>
        </p:spPr>
      </p:pic>
      <p:pic>
        <p:nvPicPr>
          <p:cNvPr id="11" name="Picture 12" descr="grass rockfish_12307"/>
          <p:cNvPicPr>
            <a:picLocks noChangeAspect="1" noChangeArrowheads="1"/>
          </p:cNvPicPr>
          <p:nvPr/>
        </p:nvPicPr>
        <p:blipFill>
          <a:blip r:embed="rId4" cstate="print"/>
          <a:srcRect/>
          <a:stretch>
            <a:fillRect/>
          </a:stretch>
        </p:blipFill>
        <p:spPr bwMode="auto">
          <a:xfrm>
            <a:off x="1258645" y="3233300"/>
            <a:ext cx="454510" cy="252958"/>
          </a:xfrm>
          <a:prstGeom prst="rect">
            <a:avLst/>
          </a:prstGeom>
          <a:noFill/>
          <a:ln w="9525">
            <a:noFill/>
            <a:miter lim="800000"/>
            <a:headEnd/>
            <a:tailEnd/>
          </a:ln>
        </p:spPr>
      </p:pic>
      <p:pic>
        <p:nvPicPr>
          <p:cNvPr id="12" name="Picture 12" descr="grass rockfish_12307"/>
          <p:cNvPicPr>
            <a:picLocks noChangeAspect="1" noChangeArrowheads="1"/>
          </p:cNvPicPr>
          <p:nvPr/>
        </p:nvPicPr>
        <p:blipFill>
          <a:blip r:embed="rId4" cstate="print"/>
          <a:srcRect/>
          <a:stretch>
            <a:fillRect/>
          </a:stretch>
        </p:blipFill>
        <p:spPr bwMode="auto">
          <a:xfrm>
            <a:off x="1248794" y="2044260"/>
            <a:ext cx="454510" cy="252958"/>
          </a:xfrm>
          <a:prstGeom prst="rect">
            <a:avLst/>
          </a:prstGeom>
          <a:noFill/>
          <a:ln w="9525">
            <a:noFill/>
            <a:miter lim="800000"/>
            <a:headEnd/>
            <a:tailEnd/>
          </a:ln>
        </p:spPr>
      </p:pic>
      <p:pic>
        <p:nvPicPr>
          <p:cNvPr id="13" name="Picture 12" descr="grass rockfish_12307"/>
          <p:cNvPicPr>
            <a:picLocks noChangeAspect="1" noChangeArrowheads="1"/>
          </p:cNvPicPr>
          <p:nvPr/>
        </p:nvPicPr>
        <p:blipFill>
          <a:blip r:embed="rId4" cstate="print"/>
          <a:srcRect/>
          <a:stretch>
            <a:fillRect/>
          </a:stretch>
        </p:blipFill>
        <p:spPr bwMode="auto">
          <a:xfrm>
            <a:off x="792121" y="2054122"/>
            <a:ext cx="454510" cy="252958"/>
          </a:xfrm>
          <a:prstGeom prst="rect">
            <a:avLst/>
          </a:prstGeom>
          <a:noFill/>
          <a:ln w="9525">
            <a:noFill/>
            <a:miter lim="800000"/>
            <a:headEnd/>
            <a:tailEnd/>
          </a:ln>
        </p:spPr>
      </p:pic>
      <p:pic>
        <p:nvPicPr>
          <p:cNvPr id="14" name="Picture 12" descr="grass rockfish_12307"/>
          <p:cNvPicPr>
            <a:picLocks noChangeAspect="1" noChangeArrowheads="1"/>
          </p:cNvPicPr>
          <p:nvPr/>
        </p:nvPicPr>
        <p:blipFill>
          <a:blip r:embed="rId4" cstate="print"/>
          <a:srcRect/>
          <a:stretch>
            <a:fillRect/>
          </a:stretch>
        </p:blipFill>
        <p:spPr bwMode="auto">
          <a:xfrm>
            <a:off x="1245686" y="1496928"/>
            <a:ext cx="454510" cy="252958"/>
          </a:xfrm>
          <a:prstGeom prst="rect">
            <a:avLst/>
          </a:prstGeom>
          <a:noFill/>
          <a:ln w="9525">
            <a:noFill/>
            <a:miter lim="800000"/>
            <a:headEnd/>
            <a:tailEnd/>
          </a:ln>
        </p:spPr>
      </p:pic>
      <p:pic>
        <p:nvPicPr>
          <p:cNvPr id="15" name="Picture 14" descr="grass rockfish_12307"/>
          <p:cNvPicPr>
            <a:picLocks noChangeAspect="1" noChangeArrowheads="1"/>
          </p:cNvPicPr>
          <p:nvPr/>
        </p:nvPicPr>
        <p:blipFill>
          <a:blip r:embed="rId4" cstate="print"/>
          <a:srcRect/>
          <a:stretch>
            <a:fillRect/>
          </a:stretch>
        </p:blipFill>
        <p:spPr bwMode="auto">
          <a:xfrm>
            <a:off x="789013" y="1506790"/>
            <a:ext cx="454510" cy="252958"/>
          </a:xfrm>
          <a:prstGeom prst="rect">
            <a:avLst/>
          </a:prstGeom>
          <a:noFill/>
          <a:ln w="9525">
            <a:noFill/>
            <a:miter lim="800000"/>
            <a:headEnd/>
            <a:tailEnd/>
          </a:ln>
        </p:spPr>
      </p:pic>
      <p:pic>
        <p:nvPicPr>
          <p:cNvPr id="16" name="Picture 15" descr="grass rockfish_12307"/>
          <p:cNvPicPr>
            <a:picLocks noChangeAspect="1" noChangeArrowheads="1"/>
          </p:cNvPicPr>
          <p:nvPr/>
        </p:nvPicPr>
        <p:blipFill>
          <a:blip r:embed="rId4" cstate="print"/>
          <a:srcRect/>
          <a:stretch>
            <a:fillRect/>
          </a:stretch>
        </p:blipFill>
        <p:spPr bwMode="auto">
          <a:xfrm>
            <a:off x="429269" y="1509886"/>
            <a:ext cx="454510" cy="252958"/>
          </a:xfrm>
          <a:prstGeom prst="rect">
            <a:avLst/>
          </a:prstGeom>
          <a:noFill/>
          <a:ln w="9525">
            <a:noFill/>
            <a:miter lim="800000"/>
            <a:headEnd/>
            <a:tailEnd/>
          </a:ln>
        </p:spPr>
      </p:pic>
      <p:pic>
        <p:nvPicPr>
          <p:cNvPr id="17" name="Picture 12" descr="grass rockfish_12307"/>
          <p:cNvPicPr>
            <a:picLocks noChangeAspect="1" noChangeArrowheads="1"/>
          </p:cNvPicPr>
          <p:nvPr/>
        </p:nvPicPr>
        <p:blipFill>
          <a:blip r:embed="rId4" cstate="print"/>
          <a:srcRect/>
          <a:stretch>
            <a:fillRect/>
          </a:stretch>
        </p:blipFill>
        <p:spPr bwMode="auto">
          <a:xfrm>
            <a:off x="-27404" y="1519748"/>
            <a:ext cx="454510" cy="252958"/>
          </a:xfrm>
          <a:prstGeom prst="rect">
            <a:avLst/>
          </a:prstGeom>
          <a:noFill/>
          <a:ln w="9525">
            <a:noFill/>
            <a:miter lim="800000"/>
            <a:headEnd/>
            <a:tailEnd/>
          </a:ln>
        </p:spPr>
      </p:pic>
      <p:pic>
        <p:nvPicPr>
          <p:cNvPr id="18" name="Picture 12" descr="grass rockfish_12307"/>
          <p:cNvPicPr>
            <a:picLocks noChangeAspect="1" noChangeArrowheads="1"/>
          </p:cNvPicPr>
          <p:nvPr/>
        </p:nvPicPr>
        <p:blipFill>
          <a:blip r:embed="rId4" cstate="print"/>
          <a:srcRect/>
          <a:stretch>
            <a:fillRect/>
          </a:stretch>
        </p:blipFill>
        <p:spPr bwMode="auto">
          <a:xfrm>
            <a:off x="361366" y="2076942"/>
            <a:ext cx="454510" cy="252958"/>
          </a:xfrm>
          <a:prstGeom prst="rect">
            <a:avLst/>
          </a:prstGeom>
          <a:noFill/>
          <a:ln w="9525">
            <a:noFill/>
            <a:miter lim="800000"/>
            <a:headEnd/>
            <a:tailEnd/>
          </a:ln>
        </p:spPr>
      </p:pic>
      <p:sp>
        <p:nvSpPr>
          <p:cNvPr id="19" name="TextBox 18"/>
          <p:cNvSpPr txBox="1"/>
          <p:nvPr/>
        </p:nvSpPr>
        <p:spPr>
          <a:xfrm rot="16200000">
            <a:off x="987552" y="2422453"/>
            <a:ext cx="1710386" cy="461665"/>
          </a:xfrm>
          <a:prstGeom prst="rect">
            <a:avLst/>
          </a:prstGeom>
          <a:noFill/>
        </p:spPr>
        <p:txBody>
          <a:bodyPr wrap="square" rtlCol="0">
            <a:spAutoFit/>
          </a:bodyPr>
          <a:lstStyle/>
          <a:p>
            <a:r>
              <a:rPr lang="en-US" sz="2400" b="1" dirty="0" smtClean="0"/>
              <a:t>Frequency</a:t>
            </a:r>
            <a:endParaRPr lang="en-US" sz="2400" b="1" dirty="0"/>
          </a:p>
        </p:txBody>
      </p:sp>
      <p:pic>
        <p:nvPicPr>
          <p:cNvPr id="20" name="Picture 4" descr="DCP_1315"/>
          <p:cNvPicPr>
            <a:picLocks noChangeAspect="1" noChangeArrowheads="1"/>
          </p:cNvPicPr>
          <p:nvPr/>
        </p:nvPicPr>
        <p:blipFill>
          <a:blip r:embed="rId5"/>
          <a:srcRect l="8120" t="36417" r="19193" b="30118"/>
          <a:stretch>
            <a:fillRect/>
          </a:stretch>
        </p:blipFill>
        <p:spPr bwMode="auto">
          <a:xfrm>
            <a:off x="6293058" y="5933839"/>
            <a:ext cx="1775364" cy="579385"/>
          </a:xfrm>
          <a:prstGeom prst="rect">
            <a:avLst/>
          </a:prstGeom>
          <a:noFill/>
          <a:ln w="9525">
            <a:noFill/>
            <a:miter lim="800000"/>
            <a:headEnd/>
            <a:tailEnd/>
          </a:ln>
          <a:effectLst/>
        </p:spPr>
      </p:pic>
      <p:pic>
        <p:nvPicPr>
          <p:cNvPr id="21" name="Picture 4" descr="DCP_1315"/>
          <p:cNvPicPr>
            <a:picLocks noChangeAspect="1" noChangeArrowheads="1"/>
          </p:cNvPicPr>
          <p:nvPr/>
        </p:nvPicPr>
        <p:blipFill>
          <a:blip r:embed="rId5"/>
          <a:srcRect l="8120" t="36417" r="19193" b="30118"/>
          <a:stretch>
            <a:fillRect/>
          </a:stretch>
        </p:blipFill>
        <p:spPr bwMode="auto">
          <a:xfrm>
            <a:off x="4450112" y="5933839"/>
            <a:ext cx="1775364" cy="579385"/>
          </a:xfrm>
          <a:prstGeom prst="rect">
            <a:avLst/>
          </a:prstGeom>
          <a:noFill/>
          <a:ln w="9525">
            <a:noFill/>
            <a:miter lim="800000"/>
            <a:headEnd/>
            <a:tailEnd/>
          </a:ln>
          <a:effectLst/>
        </p:spPr>
      </p:pic>
      <p:pic>
        <p:nvPicPr>
          <p:cNvPr id="22" name="Picture 4" descr="DCP_1315"/>
          <p:cNvPicPr>
            <a:picLocks noChangeAspect="1" noChangeArrowheads="1"/>
          </p:cNvPicPr>
          <p:nvPr/>
        </p:nvPicPr>
        <p:blipFill>
          <a:blip r:embed="rId5"/>
          <a:srcRect l="8120" t="36417" r="19193" b="30118"/>
          <a:stretch>
            <a:fillRect/>
          </a:stretch>
        </p:blipFill>
        <p:spPr bwMode="auto">
          <a:xfrm>
            <a:off x="2606511" y="5933839"/>
            <a:ext cx="1775364" cy="579385"/>
          </a:xfrm>
          <a:prstGeom prst="rect">
            <a:avLst/>
          </a:prstGeom>
          <a:noFill/>
          <a:ln w="9525">
            <a:noFill/>
            <a:miter lim="800000"/>
            <a:headEnd/>
            <a:tailEnd/>
          </a:ln>
          <a:effectLst/>
        </p:spPr>
      </p:pic>
      <p:pic>
        <p:nvPicPr>
          <p:cNvPr id="23" name="Picture 4" descr="DCP_1315"/>
          <p:cNvPicPr>
            <a:picLocks noChangeAspect="1" noChangeArrowheads="1"/>
          </p:cNvPicPr>
          <p:nvPr/>
        </p:nvPicPr>
        <p:blipFill>
          <a:blip r:embed="rId5"/>
          <a:srcRect l="8120" t="36417" r="19193" b="30118"/>
          <a:stretch>
            <a:fillRect/>
          </a:stretch>
        </p:blipFill>
        <p:spPr bwMode="auto">
          <a:xfrm>
            <a:off x="763095" y="5939976"/>
            <a:ext cx="1775364" cy="579385"/>
          </a:xfrm>
          <a:prstGeom prst="rect">
            <a:avLst/>
          </a:prstGeom>
          <a:noFill/>
          <a:ln w="9525">
            <a:noFill/>
            <a:miter lim="800000"/>
            <a:headEnd/>
            <a:tailEnd/>
          </a:ln>
          <a:effectLst/>
        </p:spPr>
      </p:pic>
      <p:sp>
        <p:nvSpPr>
          <p:cNvPr id="24" name="TextBox 23"/>
          <p:cNvSpPr txBox="1"/>
          <p:nvPr/>
        </p:nvSpPr>
        <p:spPr>
          <a:xfrm>
            <a:off x="883780" y="432067"/>
            <a:ext cx="4877628" cy="400110"/>
          </a:xfrm>
          <a:prstGeom prst="rect">
            <a:avLst/>
          </a:prstGeom>
          <a:noFill/>
        </p:spPr>
        <p:txBody>
          <a:bodyPr wrap="square" rtlCol="0">
            <a:spAutoFit/>
          </a:bodyPr>
          <a:lstStyle/>
          <a:p>
            <a:r>
              <a:rPr lang="en-US" sz="2000" b="1" dirty="0" smtClean="0"/>
              <a:t>How Much Spawning is Enough?</a:t>
            </a:r>
            <a:endParaRPr lang="en-US" sz="2000" b="1" dirty="0"/>
          </a:p>
        </p:txBody>
      </p:sp>
      <p:sp>
        <p:nvSpPr>
          <p:cNvPr id="25" name="TextBox 24"/>
          <p:cNvSpPr txBox="1"/>
          <p:nvPr/>
        </p:nvSpPr>
        <p:spPr>
          <a:xfrm>
            <a:off x="6270941" y="303035"/>
            <a:ext cx="1969727" cy="707886"/>
          </a:xfrm>
          <a:prstGeom prst="rect">
            <a:avLst/>
          </a:prstGeom>
          <a:noFill/>
        </p:spPr>
        <p:txBody>
          <a:bodyPr wrap="square" rtlCol="0">
            <a:spAutoFit/>
          </a:bodyPr>
          <a:lstStyle/>
          <a:p>
            <a:r>
              <a:rPr lang="en-US" sz="2000" b="1" dirty="0" smtClean="0"/>
              <a:t>100% Spawning per Recruit (SPR)</a:t>
            </a:r>
            <a:endParaRPr lang="en-US" sz="2000" b="1" dirty="0"/>
          </a:p>
        </p:txBody>
      </p:sp>
      <p:cxnSp>
        <p:nvCxnSpPr>
          <p:cNvPr id="27" name="Straight Arrow Connector 26"/>
          <p:cNvCxnSpPr/>
          <p:nvPr/>
        </p:nvCxnSpPr>
        <p:spPr>
          <a:xfrm rot="16200000" flipH="1">
            <a:off x="2615125" y="2130587"/>
            <a:ext cx="2596822" cy="1"/>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0800000" flipV="1">
            <a:off x="5701870" y="989984"/>
            <a:ext cx="1448308" cy="1339916"/>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6599" y="5322623"/>
            <a:ext cx="2312073" cy="461665"/>
          </a:xfrm>
          <a:prstGeom prst="rect">
            <a:avLst/>
          </a:prstGeom>
          <a:noFill/>
        </p:spPr>
        <p:txBody>
          <a:bodyPr wrap="square" rtlCol="0">
            <a:spAutoFit/>
          </a:bodyPr>
          <a:lstStyle/>
          <a:p>
            <a:r>
              <a:rPr lang="en-US" sz="2400" b="1" dirty="0" smtClean="0"/>
              <a:t>FISHING EFFORT</a:t>
            </a:r>
            <a:endParaRPr lang="en-US" sz="2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1686419" y="1019175"/>
          <a:ext cx="7457580" cy="3930766"/>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12" descr="grass rockfish_12307"/>
          <p:cNvPicPr>
            <a:picLocks noChangeAspect="1" noChangeArrowheads="1"/>
          </p:cNvPicPr>
          <p:nvPr/>
        </p:nvPicPr>
        <p:blipFill>
          <a:blip r:embed="rId4" cstate="print"/>
          <a:srcRect/>
          <a:stretch>
            <a:fillRect/>
          </a:stretch>
        </p:blipFill>
        <p:spPr bwMode="auto">
          <a:xfrm>
            <a:off x="6673740" y="3932800"/>
            <a:ext cx="2386354" cy="1328129"/>
          </a:xfrm>
          <a:prstGeom prst="rect">
            <a:avLst/>
          </a:prstGeom>
          <a:noFill/>
          <a:ln w="9525">
            <a:noFill/>
            <a:miter lim="800000"/>
            <a:headEnd/>
            <a:tailEnd/>
          </a:ln>
        </p:spPr>
      </p:pic>
      <p:pic>
        <p:nvPicPr>
          <p:cNvPr id="7" name="Picture 12" descr="grass rockfish_12307"/>
          <p:cNvPicPr>
            <a:picLocks noChangeAspect="1" noChangeArrowheads="1"/>
          </p:cNvPicPr>
          <p:nvPr/>
        </p:nvPicPr>
        <p:blipFill>
          <a:blip r:embed="rId4" cstate="print"/>
          <a:srcRect/>
          <a:stretch>
            <a:fillRect/>
          </a:stretch>
        </p:blipFill>
        <p:spPr bwMode="auto">
          <a:xfrm>
            <a:off x="2320509" y="4340243"/>
            <a:ext cx="955793" cy="531948"/>
          </a:xfrm>
          <a:prstGeom prst="rect">
            <a:avLst/>
          </a:prstGeom>
          <a:noFill/>
          <a:ln w="9525">
            <a:noFill/>
            <a:miter lim="800000"/>
            <a:headEnd/>
            <a:tailEnd/>
          </a:ln>
        </p:spPr>
      </p:pic>
      <p:sp>
        <p:nvSpPr>
          <p:cNvPr id="8" name="TextBox 7"/>
          <p:cNvSpPr txBox="1"/>
          <p:nvPr/>
        </p:nvSpPr>
        <p:spPr>
          <a:xfrm>
            <a:off x="4351899" y="4327953"/>
            <a:ext cx="1349971" cy="461665"/>
          </a:xfrm>
          <a:prstGeom prst="rect">
            <a:avLst/>
          </a:prstGeom>
          <a:noFill/>
        </p:spPr>
        <p:txBody>
          <a:bodyPr wrap="square" rtlCol="0">
            <a:spAutoFit/>
          </a:bodyPr>
          <a:lstStyle/>
          <a:p>
            <a:pPr algn="ctr"/>
            <a:r>
              <a:rPr lang="en-US" sz="2400" b="1" dirty="0" smtClean="0"/>
              <a:t>Size</a:t>
            </a:r>
            <a:endParaRPr lang="en-US" sz="2400" b="1" dirty="0"/>
          </a:p>
        </p:txBody>
      </p:sp>
      <p:pic>
        <p:nvPicPr>
          <p:cNvPr id="9" name="Picture 12" descr="grass rockfish_12307"/>
          <p:cNvPicPr>
            <a:picLocks noChangeAspect="1" noChangeArrowheads="1"/>
          </p:cNvPicPr>
          <p:nvPr/>
        </p:nvPicPr>
        <p:blipFill>
          <a:blip r:embed="rId4" cstate="print"/>
          <a:srcRect/>
          <a:stretch>
            <a:fillRect/>
          </a:stretch>
        </p:blipFill>
        <p:spPr bwMode="auto">
          <a:xfrm>
            <a:off x="1251902" y="2643424"/>
            <a:ext cx="454510" cy="252958"/>
          </a:xfrm>
          <a:prstGeom prst="rect">
            <a:avLst/>
          </a:prstGeom>
          <a:noFill/>
          <a:ln w="9525">
            <a:noFill/>
            <a:miter lim="800000"/>
            <a:headEnd/>
            <a:tailEnd/>
          </a:ln>
        </p:spPr>
      </p:pic>
      <p:pic>
        <p:nvPicPr>
          <p:cNvPr id="10" name="Picture 12" descr="grass rockfish_12307"/>
          <p:cNvPicPr>
            <a:picLocks noChangeAspect="1" noChangeArrowheads="1"/>
          </p:cNvPicPr>
          <p:nvPr/>
        </p:nvPicPr>
        <p:blipFill>
          <a:blip r:embed="rId4" cstate="print"/>
          <a:srcRect/>
          <a:stretch>
            <a:fillRect/>
          </a:stretch>
        </p:blipFill>
        <p:spPr bwMode="auto">
          <a:xfrm>
            <a:off x="795229" y="2653286"/>
            <a:ext cx="454510" cy="252958"/>
          </a:xfrm>
          <a:prstGeom prst="rect">
            <a:avLst/>
          </a:prstGeom>
          <a:noFill/>
          <a:ln w="9525">
            <a:noFill/>
            <a:miter lim="800000"/>
            <a:headEnd/>
            <a:tailEnd/>
          </a:ln>
        </p:spPr>
      </p:pic>
      <p:pic>
        <p:nvPicPr>
          <p:cNvPr id="11" name="Picture 12" descr="grass rockfish_12307"/>
          <p:cNvPicPr>
            <a:picLocks noChangeAspect="1" noChangeArrowheads="1"/>
          </p:cNvPicPr>
          <p:nvPr/>
        </p:nvPicPr>
        <p:blipFill>
          <a:blip r:embed="rId4" cstate="print"/>
          <a:srcRect/>
          <a:stretch>
            <a:fillRect/>
          </a:stretch>
        </p:blipFill>
        <p:spPr bwMode="auto">
          <a:xfrm>
            <a:off x="1258645" y="3233300"/>
            <a:ext cx="454510" cy="252958"/>
          </a:xfrm>
          <a:prstGeom prst="rect">
            <a:avLst/>
          </a:prstGeom>
          <a:noFill/>
          <a:ln w="9525">
            <a:noFill/>
            <a:miter lim="800000"/>
            <a:headEnd/>
            <a:tailEnd/>
          </a:ln>
        </p:spPr>
      </p:pic>
      <p:pic>
        <p:nvPicPr>
          <p:cNvPr id="12" name="Picture 12" descr="grass rockfish_12307"/>
          <p:cNvPicPr>
            <a:picLocks noChangeAspect="1" noChangeArrowheads="1"/>
          </p:cNvPicPr>
          <p:nvPr/>
        </p:nvPicPr>
        <p:blipFill>
          <a:blip r:embed="rId4" cstate="print"/>
          <a:srcRect/>
          <a:stretch>
            <a:fillRect/>
          </a:stretch>
        </p:blipFill>
        <p:spPr bwMode="auto">
          <a:xfrm>
            <a:off x="1248794" y="2044260"/>
            <a:ext cx="454510" cy="252958"/>
          </a:xfrm>
          <a:prstGeom prst="rect">
            <a:avLst/>
          </a:prstGeom>
          <a:noFill/>
          <a:ln w="9525">
            <a:noFill/>
            <a:miter lim="800000"/>
            <a:headEnd/>
            <a:tailEnd/>
          </a:ln>
        </p:spPr>
      </p:pic>
      <p:pic>
        <p:nvPicPr>
          <p:cNvPr id="13" name="Picture 12" descr="grass rockfish_12307"/>
          <p:cNvPicPr>
            <a:picLocks noChangeAspect="1" noChangeArrowheads="1"/>
          </p:cNvPicPr>
          <p:nvPr/>
        </p:nvPicPr>
        <p:blipFill>
          <a:blip r:embed="rId4" cstate="print"/>
          <a:srcRect/>
          <a:stretch>
            <a:fillRect/>
          </a:stretch>
        </p:blipFill>
        <p:spPr bwMode="auto">
          <a:xfrm>
            <a:off x="792121" y="2054122"/>
            <a:ext cx="454510" cy="252958"/>
          </a:xfrm>
          <a:prstGeom prst="rect">
            <a:avLst/>
          </a:prstGeom>
          <a:noFill/>
          <a:ln w="9525">
            <a:noFill/>
            <a:miter lim="800000"/>
            <a:headEnd/>
            <a:tailEnd/>
          </a:ln>
        </p:spPr>
      </p:pic>
      <p:pic>
        <p:nvPicPr>
          <p:cNvPr id="14" name="Picture 12" descr="grass rockfish_12307"/>
          <p:cNvPicPr>
            <a:picLocks noChangeAspect="1" noChangeArrowheads="1"/>
          </p:cNvPicPr>
          <p:nvPr/>
        </p:nvPicPr>
        <p:blipFill>
          <a:blip r:embed="rId4" cstate="print"/>
          <a:srcRect/>
          <a:stretch>
            <a:fillRect/>
          </a:stretch>
        </p:blipFill>
        <p:spPr bwMode="auto">
          <a:xfrm>
            <a:off x="1245686" y="1496928"/>
            <a:ext cx="454510" cy="252958"/>
          </a:xfrm>
          <a:prstGeom prst="rect">
            <a:avLst/>
          </a:prstGeom>
          <a:noFill/>
          <a:ln w="9525">
            <a:noFill/>
            <a:miter lim="800000"/>
            <a:headEnd/>
            <a:tailEnd/>
          </a:ln>
        </p:spPr>
      </p:pic>
      <p:pic>
        <p:nvPicPr>
          <p:cNvPr id="15" name="Picture 14" descr="grass rockfish_12307"/>
          <p:cNvPicPr>
            <a:picLocks noChangeAspect="1" noChangeArrowheads="1"/>
          </p:cNvPicPr>
          <p:nvPr/>
        </p:nvPicPr>
        <p:blipFill>
          <a:blip r:embed="rId4" cstate="print"/>
          <a:srcRect/>
          <a:stretch>
            <a:fillRect/>
          </a:stretch>
        </p:blipFill>
        <p:spPr bwMode="auto">
          <a:xfrm>
            <a:off x="789013" y="1506790"/>
            <a:ext cx="454510" cy="252958"/>
          </a:xfrm>
          <a:prstGeom prst="rect">
            <a:avLst/>
          </a:prstGeom>
          <a:noFill/>
          <a:ln w="9525">
            <a:noFill/>
            <a:miter lim="800000"/>
            <a:headEnd/>
            <a:tailEnd/>
          </a:ln>
        </p:spPr>
      </p:pic>
      <p:pic>
        <p:nvPicPr>
          <p:cNvPr id="16" name="Picture 15" descr="grass rockfish_12307"/>
          <p:cNvPicPr>
            <a:picLocks noChangeAspect="1" noChangeArrowheads="1"/>
          </p:cNvPicPr>
          <p:nvPr/>
        </p:nvPicPr>
        <p:blipFill>
          <a:blip r:embed="rId4" cstate="print"/>
          <a:srcRect/>
          <a:stretch>
            <a:fillRect/>
          </a:stretch>
        </p:blipFill>
        <p:spPr bwMode="auto">
          <a:xfrm>
            <a:off x="429269" y="1509886"/>
            <a:ext cx="454510" cy="252958"/>
          </a:xfrm>
          <a:prstGeom prst="rect">
            <a:avLst/>
          </a:prstGeom>
          <a:noFill/>
          <a:ln w="9525">
            <a:noFill/>
            <a:miter lim="800000"/>
            <a:headEnd/>
            <a:tailEnd/>
          </a:ln>
        </p:spPr>
      </p:pic>
      <p:pic>
        <p:nvPicPr>
          <p:cNvPr id="17" name="Picture 12" descr="grass rockfish_12307"/>
          <p:cNvPicPr>
            <a:picLocks noChangeAspect="1" noChangeArrowheads="1"/>
          </p:cNvPicPr>
          <p:nvPr/>
        </p:nvPicPr>
        <p:blipFill>
          <a:blip r:embed="rId4" cstate="print"/>
          <a:srcRect/>
          <a:stretch>
            <a:fillRect/>
          </a:stretch>
        </p:blipFill>
        <p:spPr bwMode="auto">
          <a:xfrm>
            <a:off x="-27404" y="1519748"/>
            <a:ext cx="454510" cy="252958"/>
          </a:xfrm>
          <a:prstGeom prst="rect">
            <a:avLst/>
          </a:prstGeom>
          <a:noFill/>
          <a:ln w="9525">
            <a:noFill/>
            <a:miter lim="800000"/>
            <a:headEnd/>
            <a:tailEnd/>
          </a:ln>
        </p:spPr>
      </p:pic>
      <p:pic>
        <p:nvPicPr>
          <p:cNvPr id="18" name="Picture 12" descr="grass rockfish_12307"/>
          <p:cNvPicPr>
            <a:picLocks noChangeAspect="1" noChangeArrowheads="1"/>
          </p:cNvPicPr>
          <p:nvPr/>
        </p:nvPicPr>
        <p:blipFill>
          <a:blip r:embed="rId4" cstate="print"/>
          <a:srcRect/>
          <a:stretch>
            <a:fillRect/>
          </a:stretch>
        </p:blipFill>
        <p:spPr bwMode="auto">
          <a:xfrm>
            <a:off x="361366" y="2076942"/>
            <a:ext cx="454510" cy="252958"/>
          </a:xfrm>
          <a:prstGeom prst="rect">
            <a:avLst/>
          </a:prstGeom>
          <a:noFill/>
          <a:ln w="9525">
            <a:noFill/>
            <a:miter lim="800000"/>
            <a:headEnd/>
            <a:tailEnd/>
          </a:ln>
        </p:spPr>
      </p:pic>
      <p:sp>
        <p:nvSpPr>
          <p:cNvPr id="19" name="TextBox 18"/>
          <p:cNvSpPr txBox="1"/>
          <p:nvPr/>
        </p:nvSpPr>
        <p:spPr>
          <a:xfrm rot="16200000">
            <a:off x="987552" y="2422453"/>
            <a:ext cx="1710386" cy="461665"/>
          </a:xfrm>
          <a:prstGeom prst="rect">
            <a:avLst/>
          </a:prstGeom>
          <a:noFill/>
        </p:spPr>
        <p:txBody>
          <a:bodyPr wrap="square" rtlCol="0">
            <a:spAutoFit/>
          </a:bodyPr>
          <a:lstStyle/>
          <a:p>
            <a:r>
              <a:rPr lang="en-US" sz="2400" b="1" dirty="0" smtClean="0"/>
              <a:t>Frequency</a:t>
            </a:r>
            <a:endParaRPr lang="en-US" sz="2400" b="1" dirty="0"/>
          </a:p>
        </p:txBody>
      </p:sp>
      <p:sp>
        <p:nvSpPr>
          <p:cNvPr id="24" name="TextBox 23"/>
          <p:cNvSpPr txBox="1"/>
          <p:nvPr/>
        </p:nvSpPr>
        <p:spPr>
          <a:xfrm>
            <a:off x="2785458" y="531277"/>
            <a:ext cx="3890945" cy="400110"/>
          </a:xfrm>
          <a:prstGeom prst="rect">
            <a:avLst/>
          </a:prstGeom>
          <a:noFill/>
        </p:spPr>
        <p:txBody>
          <a:bodyPr wrap="square" rtlCol="0">
            <a:spAutoFit/>
          </a:bodyPr>
          <a:lstStyle/>
          <a:p>
            <a:r>
              <a:rPr lang="en-US" sz="2000" b="1" dirty="0" smtClean="0"/>
              <a:t>Spawning Per Recruit (SPR)</a:t>
            </a:r>
            <a:endParaRPr lang="en-US" sz="2000" b="1" dirty="0"/>
          </a:p>
        </p:txBody>
      </p:sp>
      <p:sp>
        <p:nvSpPr>
          <p:cNvPr id="25" name="TextBox 24"/>
          <p:cNvSpPr txBox="1"/>
          <p:nvPr/>
        </p:nvSpPr>
        <p:spPr>
          <a:xfrm>
            <a:off x="7020695" y="541139"/>
            <a:ext cx="1425825" cy="400110"/>
          </a:xfrm>
          <a:prstGeom prst="rect">
            <a:avLst/>
          </a:prstGeom>
          <a:noFill/>
        </p:spPr>
        <p:txBody>
          <a:bodyPr wrap="square" rtlCol="0">
            <a:spAutoFit/>
          </a:bodyPr>
          <a:lstStyle/>
          <a:p>
            <a:r>
              <a:rPr lang="en-US" sz="2000" b="1" dirty="0" smtClean="0"/>
              <a:t>100% SPR</a:t>
            </a:r>
            <a:endParaRPr lang="en-US" sz="2000" b="1" dirty="0"/>
          </a:p>
        </p:txBody>
      </p:sp>
      <p:cxnSp>
        <p:nvCxnSpPr>
          <p:cNvPr id="27" name="Straight Arrow Connector 26"/>
          <p:cNvCxnSpPr/>
          <p:nvPr/>
        </p:nvCxnSpPr>
        <p:spPr>
          <a:xfrm rot="16200000" flipH="1">
            <a:off x="3381541" y="2185123"/>
            <a:ext cx="2487751" cy="1"/>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a:off x="6023414" y="831345"/>
            <a:ext cx="1388651" cy="1608458"/>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flipH="1" flipV="1">
            <a:off x="2196382" y="3737682"/>
            <a:ext cx="2931030" cy="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670935" y="5215879"/>
            <a:ext cx="2312329" cy="461665"/>
          </a:xfrm>
          <a:prstGeom prst="rect">
            <a:avLst/>
          </a:prstGeom>
          <a:noFill/>
        </p:spPr>
        <p:txBody>
          <a:bodyPr wrap="square" rtlCol="0">
            <a:spAutoFit/>
          </a:bodyPr>
          <a:lstStyle/>
          <a:p>
            <a:r>
              <a:rPr lang="en-US" sz="2400" b="1" dirty="0" smtClean="0"/>
              <a:t>Size of Maturity</a:t>
            </a:r>
            <a:endParaRPr lang="en-US" sz="2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1686419" y="1019175"/>
          <a:ext cx="7457580" cy="3930766"/>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12" descr="grass rockfish_12307"/>
          <p:cNvPicPr>
            <a:picLocks noChangeAspect="1" noChangeArrowheads="1"/>
          </p:cNvPicPr>
          <p:nvPr/>
        </p:nvPicPr>
        <p:blipFill>
          <a:blip r:embed="rId4" cstate="print"/>
          <a:srcRect/>
          <a:stretch>
            <a:fillRect/>
          </a:stretch>
        </p:blipFill>
        <p:spPr bwMode="auto">
          <a:xfrm>
            <a:off x="6673740" y="3932800"/>
            <a:ext cx="2386354" cy="1328129"/>
          </a:xfrm>
          <a:prstGeom prst="rect">
            <a:avLst/>
          </a:prstGeom>
          <a:noFill/>
          <a:ln w="9525">
            <a:noFill/>
            <a:miter lim="800000"/>
            <a:headEnd/>
            <a:tailEnd/>
          </a:ln>
        </p:spPr>
      </p:pic>
      <p:pic>
        <p:nvPicPr>
          <p:cNvPr id="7" name="Picture 12" descr="grass rockfish_12307"/>
          <p:cNvPicPr>
            <a:picLocks noChangeAspect="1" noChangeArrowheads="1"/>
          </p:cNvPicPr>
          <p:nvPr/>
        </p:nvPicPr>
        <p:blipFill>
          <a:blip r:embed="rId4" cstate="print"/>
          <a:srcRect/>
          <a:stretch>
            <a:fillRect/>
          </a:stretch>
        </p:blipFill>
        <p:spPr bwMode="auto">
          <a:xfrm>
            <a:off x="2320509" y="4340243"/>
            <a:ext cx="955793" cy="531948"/>
          </a:xfrm>
          <a:prstGeom prst="rect">
            <a:avLst/>
          </a:prstGeom>
          <a:noFill/>
          <a:ln w="9525">
            <a:noFill/>
            <a:miter lim="800000"/>
            <a:headEnd/>
            <a:tailEnd/>
          </a:ln>
        </p:spPr>
      </p:pic>
      <p:sp>
        <p:nvSpPr>
          <p:cNvPr id="8" name="TextBox 7"/>
          <p:cNvSpPr txBox="1"/>
          <p:nvPr/>
        </p:nvSpPr>
        <p:spPr>
          <a:xfrm>
            <a:off x="4351899" y="4327953"/>
            <a:ext cx="1349971" cy="461665"/>
          </a:xfrm>
          <a:prstGeom prst="rect">
            <a:avLst/>
          </a:prstGeom>
          <a:noFill/>
        </p:spPr>
        <p:txBody>
          <a:bodyPr wrap="square" rtlCol="0">
            <a:spAutoFit/>
          </a:bodyPr>
          <a:lstStyle/>
          <a:p>
            <a:pPr algn="ctr"/>
            <a:r>
              <a:rPr lang="en-US" sz="2400" b="1" dirty="0" smtClean="0"/>
              <a:t>Size</a:t>
            </a:r>
            <a:endParaRPr lang="en-US" sz="2400" b="1" dirty="0"/>
          </a:p>
        </p:txBody>
      </p:sp>
      <p:pic>
        <p:nvPicPr>
          <p:cNvPr id="9" name="Picture 12" descr="grass rockfish_12307"/>
          <p:cNvPicPr>
            <a:picLocks noChangeAspect="1" noChangeArrowheads="1"/>
          </p:cNvPicPr>
          <p:nvPr/>
        </p:nvPicPr>
        <p:blipFill>
          <a:blip r:embed="rId4" cstate="print"/>
          <a:srcRect/>
          <a:stretch>
            <a:fillRect/>
          </a:stretch>
        </p:blipFill>
        <p:spPr bwMode="auto">
          <a:xfrm>
            <a:off x="1251902" y="2643424"/>
            <a:ext cx="454510" cy="252958"/>
          </a:xfrm>
          <a:prstGeom prst="rect">
            <a:avLst/>
          </a:prstGeom>
          <a:noFill/>
          <a:ln w="9525">
            <a:noFill/>
            <a:miter lim="800000"/>
            <a:headEnd/>
            <a:tailEnd/>
          </a:ln>
        </p:spPr>
      </p:pic>
      <p:pic>
        <p:nvPicPr>
          <p:cNvPr id="10" name="Picture 12" descr="grass rockfish_12307"/>
          <p:cNvPicPr>
            <a:picLocks noChangeAspect="1" noChangeArrowheads="1"/>
          </p:cNvPicPr>
          <p:nvPr/>
        </p:nvPicPr>
        <p:blipFill>
          <a:blip r:embed="rId4" cstate="print"/>
          <a:srcRect/>
          <a:stretch>
            <a:fillRect/>
          </a:stretch>
        </p:blipFill>
        <p:spPr bwMode="auto">
          <a:xfrm>
            <a:off x="795229" y="2653286"/>
            <a:ext cx="454510" cy="252958"/>
          </a:xfrm>
          <a:prstGeom prst="rect">
            <a:avLst/>
          </a:prstGeom>
          <a:noFill/>
          <a:ln w="9525">
            <a:noFill/>
            <a:miter lim="800000"/>
            <a:headEnd/>
            <a:tailEnd/>
          </a:ln>
        </p:spPr>
      </p:pic>
      <p:pic>
        <p:nvPicPr>
          <p:cNvPr id="11" name="Picture 12" descr="grass rockfish_12307"/>
          <p:cNvPicPr>
            <a:picLocks noChangeAspect="1" noChangeArrowheads="1"/>
          </p:cNvPicPr>
          <p:nvPr/>
        </p:nvPicPr>
        <p:blipFill>
          <a:blip r:embed="rId4" cstate="print"/>
          <a:srcRect/>
          <a:stretch>
            <a:fillRect/>
          </a:stretch>
        </p:blipFill>
        <p:spPr bwMode="auto">
          <a:xfrm>
            <a:off x="1258645" y="3233300"/>
            <a:ext cx="454510" cy="252958"/>
          </a:xfrm>
          <a:prstGeom prst="rect">
            <a:avLst/>
          </a:prstGeom>
          <a:noFill/>
          <a:ln w="9525">
            <a:noFill/>
            <a:miter lim="800000"/>
            <a:headEnd/>
            <a:tailEnd/>
          </a:ln>
        </p:spPr>
      </p:pic>
      <p:pic>
        <p:nvPicPr>
          <p:cNvPr id="12" name="Picture 12" descr="grass rockfish_12307"/>
          <p:cNvPicPr>
            <a:picLocks noChangeAspect="1" noChangeArrowheads="1"/>
          </p:cNvPicPr>
          <p:nvPr/>
        </p:nvPicPr>
        <p:blipFill>
          <a:blip r:embed="rId4" cstate="print"/>
          <a:srcRect/>
          <a:stretch>
            <a:fillRect/>
          </a:stretch>
        </p:blipFill>
        <p:spPr bwMode="auto">
          <a:xfrm>
            <a:off x="1248794" y="2044260"/>
            <a:ext cx="454510" cy="252958"/>
          </a:xfrm>
          <a:prstGeom prst="rect">
            <a:avLst/>
          </a:prstGeom>
          <a:noFill/>
          <a:ln w="9525">
            <a:noFill/>
            <a:miter lim="800000"/>
            <a:headEnd/>
            <a:tailEnd/>
          </a:ln>
        </p:spPr>
      </p:pic>
      <p:pic>
        <p:nvPicPr>
          <p:cNvPr id="13" name="Picture 12" descr="grass rockfish_12307"/>
          <p:cNvPicPr>
            <a:picLocks noChangeAspect="1" noChangeArrowheads="1"/>
          </p:cNvPicPr>
          <p:nvPr/>
        </p:nvPicPr>
        <p:blipFill>
          <a:blip r:embed="rId4" cstate="print"/>
          <a:srcRect/>
          <a:stretch>
            <a:fillRect/>
          </a:stretch>
        </p:blipFill>
        <p:spPr bwMode="auto">
          <a:xfrm>
            <a:off x="792121" y="2054122"/>
            <a:ext cx="454510" cy="252958"/>
          </a:xfrm>
          <a:prstGeom prst="rect">
            <a:avLst/>
          </a:prstGeom>
          <a:noFill/>
          <a:ln w="9525">
            <a:noFill/>
            <a:miter lim="800000"/>
            <a:headEnd/>
            <a:tailEnd/>
          </a:ln>
        </p:spPr>
      </p:pic>
      <p:pic>
        <p:nvPicPr>
          <p:cNvPr id="14" name="Picture 12" descr="grass rockfish_12307"/>
          <p:cNvPicPr>
            <a:picLocks noChangeAspect="1" noChangeArrowheads="1"/>
          </p:cNvPicPr>
          <p:nvPr/>
        </p:nvPicPr>
        <p:blipFill>
          <a:blip r:embed="rId4" cstate="print"/>
          <a:srcRect/>
          <a:stretch>
            <a:fillRect/>
          </a:stretch>
        </p:blipFill>
        <p:spPr bwMode="auto">
          <a:xfrm>
            <a:off x="1245686" y="1496928"/>
            <a:ext cx="454510" cy="252958"/>
          </a:xfrm>
          <a:prstGeom prst="rect">
            <a:avLst/>
          </a:prstGeom>
          <a:noFill/>
          <a:ln w="9525">
            <a:noFill/>
            <a:miter lim="800000"/>
            <a:headEnd/>
            <a:tailEnd/>
          </a:ln>
        </p:spPr>
      </p:pic>
      <p:pic>
        <p:nvPicPr>
          <p:cNvPr id="15" name="Picture 14" descr="grass rockfish_12307"/>
          <p:cNvPicPr>
            <a:picLocks noChangeAspect="1" noChangeArrowheads="1"/>
          </p:cNvPicPr>
          <p:nvPr/>
        </p:nvPicPr>
        <p:blipFill>
          <a:blip r:embed="rId4" cstate="print"/>
          <a:srcRect/>
          <a:stretch>
            <a:fillRect/>
          </a:stretch>
        </p:blipFill>
        <p:spPr bwMode="auto">
          <a:xfrm>
            <a:off x="789013" y="1506790"/>
            <a:ext cx="454510" cy="252958"/>
          </a:xfrm>
          <a:prstGeom prst="rect">
            <a:avLst/>
          </a:prstGeom>
          <a:noFill/>
          <a:ln w="9525">
            <a:noFill/>
            <a:miter lim="800000"/>
            <a:headEnd/>
            <a:tailEnd/>
          </a:ln>
        </p:spPr>
      </p:pic>
      <p:pic>
        <p:nvPicPr>
          <p:cNvPr id="16" name="Picture 15" descr="grass rockfish_12307"/>
          <p:cNvPicPr>
            <a:picLocks noChangeAspect="1" noChangeArrowheads="1"/>
          </p:cNvPicPr>
          <p:nvPr/>
        </p:nvPicPr>
        <p:blipFill>
          <a:blip r:embed="rId4" cstate="print"/>
          <a:srcRect/>
          <a:stretch>
            <a:fillRect/>
          </a:stretch>
        </p:blipFill>
        <p:spPr bwMode="auto">
          <a:xfrm>
            <a:off x="429269" y="1509886"/>
            <a:ext cx="454510" cy="252958"/>
          </a:xfrm>
          <a:prstGeom prst="rect">
            <a:avLst/>
          </a:prstGeom>
          <a:noFill/>
          <a:ln w="9525">
            <a:noFill/>
            <a:miter lim="800000"/>
            <a:headEnd/>
            <a:tailEnd/>
          </a:ln>
        </p:spPr>
      </p:pic>
      <p:pic>
        <p:nvPicPr>
          <p:cNvPr id="17" name="Picture 12" descr="grass rockfish_12307"/>
          <p:cNvPicPr>
            <a:picLocks noChangeAspect="1" noChangeArrowheads="1"/>
          </p:cNvPicPr>
          <p:nvPr/>
        </p:nvPicPr>
        <p:blipFill>
          <a:blip r:embed="rId4" cstate="print"/>
          <a:srcRect/>
          <a:stretch>
            <a:fillRect/>
          </a:stretch>
        </p:blipFill>
        <p:spPr bwMode="auto">
          <a:xfrm>
            <a:off x="-27404" y="1519748"/>
            <a:ext cx="454510" cy="252958"/>
          </a:xfrm>
          <a:prstGeom prst="rect">
            <a:avLst/>
          </a:prstGeom>
          <a:noFill/>
          <a:ln w="9525">
            <a:noFill/>
            <a:miter lim="800000"/>
            <a:headEnd/>
            <a:tailEnd/>
          </a:ln>
        </p:spPr>
      </p:pic>
      <p:pic>
        <p:nvPicPr>
          <p:cNvPr id="18" name="Picture 12" descr="grass rockfish_12307"/>
          <p:cNvPicPr>
            <a:picLocks noChangeAspect="1" noChangeArrowheads="1"/>
          </p:cNvPicPr>
          <p:nvPr/>
        </p:nvPicPr>
        <p:blipFill>
          <a:blip r:embed="rId4" cstate="print"/>
          <a:srcRect/>
          <a:stretch>
            <a:fillRect/>
          </a:stretch>
        </p:blipFill>
        <p:spPr bwMode="auto">
          <a:xfrm>
            <a:off x="361366" y="2076942"/>
            <a:ext cx="454510" cy="252958"/>
          </a:xfrm>
          <a:prstGeom prst="rect">
            <a:avLst/>
          </a:prstGeom>
          <a:noFill/>
          <a:ln w="9525">
            <a:noFill/>
            <a:miter lim="800000"/>
            <a:headEnd/>
            <a:tailEnd/>
          </a:ln>
        </p:spPr>
      </p:pic>
      <p:sp>
        <p:nvSpPr>
          <p:cNvPr id="19" name="TextBox 18"/>
          <p:cNvSpPr txBox="1"/>
          <p:nvPr/>
        </p:nvSpPr>
        <p:spPr>
          <a:xfrm rot="16200000">
            <a:off x="987552" y="2422453"/>
            <a:ext cx="1710386" cy="461665"/>
          </a:xfrm>
          <a:prstGeom prst="rect">
            <a:avLst/>
          </a:prstGeom>
          <a:noFill/>
        </p:spPr>
        <p:txBody>
          <a:bodyPr wrap="square" rtlCol="0">
            <a:spAutoFit/>
          </a:bodyPr>
          <a:lstStyle/>
          <a:p>
            <a:r>
              <a:rPr lang="en-US" sz="2400" b="1" dirty="0" smtClean="0"/>
              <a:t>Frequency</a:t>
            </a:r>
            <a:endParaRPr lang="en-US" sz="2400" b="1" dirty="0"/>
          </a:p>
        </p:txBody>
      </p:sp>
      <p:sp>
        <p:nvSpPr>
          <p:cNvPr id="24" name="TextBox 23"/>
          <p:cNvSpPr txBox="1"/>
          <p:nvPr/>
        </p:nvSpPr>
        <p:spPr>
          <a:xfrm>
            <a:off x="2943782" y="377325"/>
            <a:ext cx="4829302" cy="400110"/>
          </a:xfrm>
          <a:prstGeom prst="rect">
            <a:avLst/>
          </a:prstGeom>
          <a:noFill/>
        </p:spPr>
        <p:txBody>
          <a:bodyPr wrap="square" rtlCol="0">
            <a:spAutoFit/>
          </a:bodyPr>
          <a:lstStyle/>
          <a:p>
            <a:r>
              <a:rPr lang="en-US" sz="2000" b="1" dirty="0" smtClean="0"/>
              <a:t>Current Spawning Per Recruit (SPR)</a:t>
            </a:r>
            <a:endParaRPr lang="en-US" sz="2000" b="1" dirty="0"/>
          </a:p>
        </p:txBody>
      </p:sp>
      <p:cxnSp>
        <p:nvCxnSpPr>
          <p:cNvPr id="27" name="Straight Arrow Connector 26"/>
          <p:cNvCxnSpPr/>
          <p:nvPr/>
        </p:nvCxnSpPr>
        <p:spPr>
          <a:xfrm rot="16200000" flipH="1">
            <a:off x="4268690" y="2210614"/>
            <a:ext cx="2886586" cy="20227"/>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5400000" flipH="1" flipV="1">
            <a:off x="3147715" y="3438449"/>
            <a:ext cx="3837402" cy="1588"/>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075455" y="5427563"/>
            <a:ext cx="2312329" cy="461665"/>
          </a:xfrm>
          <a:prstGeom prst="rect">
            <a:avLst/>
          </a:prstGeom>
          <a:noFill/>
        </p:spPr>
        <p:txBody>
          <a:bodyPr wrap="square" rtlCol="0">
            <a:spAutoFit/>
          </a:bodyPr>
          <a:lstStyle/>
          <a:p>
            <a:r>
              <a:rPr lang="en-US" sz="2400" b="1" dirty="0" smtClean="0"/>
              <a:t>Size of Maturity</a:t>
            </a:r>
            <a:endParaRPr lang="en-US" sz="2400" b="1" dirty="0"/>
          </a:p>
        </p:txBody>
      </p:sp>
      <p:sp>
        <p:nvSpPr>
          <p:cNvPr id="30" name="TextBox 29"/>
          <p:cNvSpPr txBox="1"/>
          <p:nvPr/>
        </p:nvSpPr>
        <p:spPr>
          <a:xfrm>
            <a:off x="7020695" y="541139"/>
            <a:ext cx="1425825" cy="400110"/>
          </a:xfrm>
          <a:prstGeom prst="rect">
            <a:avLst/>
          </a:prstGeom>
          <a:noFill/>
        </p:spPr>
        <p:txBody>
          <a:bodyPr wrap="square" rtlCol="0">
            <a:spAutoFit/>
          </a:bodyPr>
          <a:lstStyle/>
          <a:p>
            <a:r>
              <a:rPr lang="en-US" sz="2000" b="1" dirty="0" smtClean="0"/>
              <a:t>100% SPR</a:t>
            </a:r>
            <a:endParaRPr lang="en-US" sz="2000" b="1" dirty="0"/>
          </a:p>
        </p:txBody>
      </p:sp>
      <p:cxnSp>
        <p:nvCxnSpPr>
          <p:cNvPr id="31" name="Straight Arrow Connector 30"/>
          <p:cNvCxnSpPr/>
          <p:nvPr/>
        </p:nvCxnSpPr>
        <p:spPr>
          <a:xfrm rot="5400000">
            <a:off x="5972378" y="1356655"/>
            <a:ext cx="1964998" cy="1134185"/>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1686419" y="1019175"/>
          <a:ext cx="7457580" cy="3930766"/>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12" descr="grass rockfish_12307"/>
          <p:cNvPicPr>
            <a:picLocks noChangeAspect="1" noChangeArrowheads="1"/>
          </p:cNvPicPr>
          <p:nvPr/>
        </p:nvPicPr>
        <p:blipFill>
          <a:blip r:embed="rId4" cstate="print"/>
          <a:srcRect/>
          <a:stretch>
            <a:fillRect/>
          </a:stretch>
        </p:blipFill>
        <p:spPr bwMode="auto">
          <a:xfrm>
            <a:off x="6673740" y="3932800"/>
            <a:ext cx="2386354" cy="1328129"/>
          </a:xfrm>
          <a:prstGeom prst="rect">
            <a:avLst/>
          </a:prstGeom>
          <a:noFill/>
          <a:ln w="9525">
            <a:noFill/>
            <a:miter lim="800000"/>
            <a:headEnd/>
            <a:tailEnd/>
          </a:ln>
        </p:spPr>
      </p:pic>
      <p:pic>
        <p:nvPicPr>
          <p:cNvPr id="7" name="Picture 12" descr="grass rockfish_12307"/>
          <p:cNvPicPr>
            <a:picLocks noChangeAspect="1" noChangeArrowheads="1"/>
          </p:cNvPicPr>
          <p:nvPr/>
        </p:nvPicPr>
        <p:blipFill>
          <a:blip r:embed="rId4" cstate="print"/>
          <a:srcRect/>
          <a:stretch>
            <a:fillRect/>
          </a:stretch>
        </p:blipFill>
        <p:spPr bwMode="auto">
          <a:xfrm>
            <a:off x="2320509" y="4340243"/>
            <a:ext cx="955793" cy="531948"/>
          </a:xfrm>
          <a:prstGeom prst="rect">
            <a:avLst/>
          </a:prstGeom>
          <a:noFill/>
          <a:ln w="9525">
            <a:noFill/>
            <a:miter lim="800000"/>
            <a:headEnd/>
            <a:tailEnd/>
          </a:ln>
        </p:spPr>
      </p:pic>
      <p:sp>
        <p:nvSpPr>
          <p:cNvPr id="8" name="TextBox 7"/>
          <p:cNvSpPr txBox="1"/>
          <p:nvPr/>
        </p:nvSpPr>
        <p:spPr>
          <a:xfrm>
            <a:off x="4351899" y="4327953"/>
            <a:ext cx="1349971" cy="461665"/>
          </a:xfrm>
          <a:prstGeom prst="rect">
            <a:avLst/>
          </a:prstGeom>
          <a:noFill/>
        </p:spPr>
        <p:txBody>
          <a:bodyPr wrap="square" rtlCol="0">
            <a:spAutoFit/>
          </a:bodyPr>
          <a:lstStyle/>
          <a:p>
            <a:pPr algn="ctr"/>
            <a:r>
              <a:rPr lang="en-US" sz="2400" b="1" dirty="0" smtClean="0"/>
              <a:t>Size</a:t>
            </a:r>
            <a:endParaRPr lang="en-US" sz="2400" b="1" dirty="0"/>
          </a:p>
        </p:txBody>
      </p:sp>
      <p:pic>
        <p:nvPicPr>
          <p:cNvPr id="9" name="Picture 12" descr="grass rockfish_12307"/>
          <p:cNvPicPr>
            <a:picLocks noChangeAspect="1" noChangeArrowheads="1"/>
          </p:cNvPicPr>
          <p:nvPr/>
        </p:nvPicPr>
        <p:blipFill>
          <a:blip r:embed="rId4" cstate="print"/>
          <a:srcRect/>
          <a:stretch>
            <a:fillRect/>
          </a:stretch>
        </p:blipFill>
        <p:spPr bwMode="auto">
          <a:xfrm>
            <a:off x="1251902" y="2643424"/>
            <a:ext cx="454510" cy="252958"/>
          </a:xfrm>
          <a:prstGeom prst="rect">
            <a:avLst/>
          </a:prstGeom>
          <a:noFill/>
          <a:ln w="9525">
            <a:noFill/>
            <a:miter lim="800000"/>
            <a:headEnd/>
            <a:tailEnd/>
          </a:ln>
        </p:spPr>
      </p:pic>
      <p:pic>
        <p:nvPicPr>
          <p:cNvPr id="10" name="Picture 12" descr="grass rockfish_12307"/>
          <p:cNvPicPr>
            <a:picLocks noChangeAspect="1" noChangeArrowheads="1"/>
          </p:cNvPicPr>
          <p:nvPr/>
        </p:nvPicPr>
        <p:blipFill>
          <a:blip r:embed="rId4" cstate="print"/>
          <a:srcRect/>
          <a:stretch>
            <a:fillRect/>
          </a:stretch>
        </p:blipFill>
        <p:spPr bwMode="auto">
          <a:xfrm>
            <a:off x="795229" y="2653286"/>
            <a:ext cx="454510" cy="252958"/>
          </a:xfrm>
          <a:prstGeom prst="rect">
            <a:avLst/>
          </a:prstGeom>
          <a:noFill/>
          <a:ln w="9525">
            <a:noFill/>
            <a:miter lim="800000"/>
            <a:headEnd/>
            <a:tailEnd/>
          </a:ln>
        </p:spPr>
      </p:pic>
      <p:pic>
        <p:nvPicPr>
          <p:cNvPr id="11" name="Picture 12" descr="grass rockfish_12307"/>
          <p:cNvPicPr>
            <a:picLocks noChangeAspect="1" noChangeArrowheads="1"/>
          </p:cNvPicPr>
          <p:nvPr/>
        </p:nvPicPr>
        <p:blipFill>
          <a:blip r:embed="rId4" cstate="print"/>
          <a:srcRect/>
          <a:stretch>
            <a:fillRect/>
          </a:stretch>
        </p:blipFill>
        <p:spPr bwMode="auto">
          <a:xfrm>
            <a:off x="1258645" y="3233300"/>
            <a:ext cx="454510" cy="252958"/>
          </a:xfrm>
          <a:prstGeom prst="rect">
            <a:avLst/>
          </a:prstGeom>
          <a:noFill/>
          <a:ln w="9525">
            <a:noFill/>
            <a:miter lim="800000"/>
            <a:headEnd/>
            <a:tailEnd/>
          </a:ln>
        </p:spPr>
      </p:pic>
      <p:pic>
        <p:nvPicPr>
          <p:cNvPr id="12" name="Picture 12" descr="grass rockfish_12307"/>
          <p:cNvPicPr>
            <a:picLocks noChangeAspect="1" noChangeArrowheads="1"/>
          </p:cNvPicPr>
          <p:nvPr/>
        </p:nvPicPr>
        <p:blipFill>
          <a:blip r:embed="rId4" cstate="print"/>
          <a:srcRect/>
          <a:stretch>
            <a:fillRect/>
          </a:stretch>
        </p:blipFill>
        <p:spPr bwMode="auto">
          <a:xfrm>
            <a:off x="1248794" y="2044260"/>
            <a:ext cx="454510" cy="252958"/>
          </a:xfrm>
          <a:prstGeom prst="rect">
            <a:avLst/>
          </a:prstGeom>
          <a:noFill/>
          <a:ln w="9525">
            <a:noFill/>
            <a:miter lim="800000"/>
            <a:headEnd/>
            <a:tailEnd/>
          </a:ln>
        </p:spPr>
      </p:pic>
      <p:pic>
        <p:nvPicPr>
          <p:cNvPr id="13" name="Picture 12" descr="grass rockfish_12307"/>
          <p:cNvPicPr>
            <a:picLocks noChangeAspect="1" noChangeArrowheads="1"/>
          </p:cNvPicPr>
          <p:nvPr/>
        </p:nvPicPr>
        <p:blipFill>
          <a:blip r:embed="rId4" cstate="print"/>
          <a:srcRect/>
          <a:stretch>
            <a:fillRect/>
          </a:stretch>
        </p:blipFill>
        <p:spPr bwMode="auto">
          <a:xfrm>
            <a:off x="792121" y="2054122"/>
            <a:ext cx="454510" cy="252958"/>
          </a:xfrm>
          <a:prstGeom prst="rect">
            <a:avLst/>
          </a:prstGeom>
          <a:noFill/>
          <a:ln w="9525">
            <a:noFill/>
            <a:miter lim="800000"/>
            <a:headEnd/>
            <a:tailEnd/>
          </a:ln>
        </p:spPr>
      </p:pic>
      <p:pic>
        <p:nvPicPr>
          <p:cNvPr id="14" name="Picture 12" descr="grass rockfish_12307"/>
          <p:cNvPicPr>
            <a:picLocks noChangeAspect="1" noChangeArrowheads="1"/>
          </p:cNvPicPr>
          <p:nvPr/>
        </p:nvPicPr>
        <p:blipFill>
          <a:blip r:embed="rId4" cstate="print"/>
          <a:srcRect/>
          <a:stretch>
            <a:fillRect/>
          </a:stretch>
        </p:blipFill>
        <p:spPr bwMode="auto">
          <a:xfrm>
            <a:off x="1245686" y="1496928"/>
            <a:ext cx="454510" cy="252958"/>
          </a:xfrm>
          <a:prstGeom prst="rect">
            <a:avLst/>
          </a:prstGeom>
          <a:noFill/>
          <a:ln w="9525">
            <a:noFill/>
            <a:miter lim="800000"/>
            <a:headEnd/>
            <a:tailEnd/>
          </a:ln>
        </p:spPr>
      </p:pic>
      <p:pic>
        <p:nvPicPr>
          <p:cNvPr id="15" name="Picture 14" descr="grass rockfish_12307"/>
          <p:cNvPicPr>
            <a:picLocks noChangeAspect="1" noChangeArrowheads="1"/>
          </p:cNvPicPr>
          <p:nvPr/>
        </p:nvPicPr>
        <p:blipFill>
          <a:blip r:embed="rId4" cstate="print"/>
          <a:srcRect/>
          <a:stretch>
            <a:fillRect/>
          </a:stretch>
        </p:blipFill>
        <p:spPr bwMode="auto">
          <a:xfrm>
            <a:off x="789013" y="1506790"/>
            <a:ext cx="454510" cy="252958"/>
          </a:xfrm>
          <a:prstGeom prst="rect">
            <a:avLst/>
          </a:prstGeom>
          <a:noFill/>
          <a:ln w="9525">
            <a:noFill/>
            <a:miter lim="800000"/>
            <a:headEnd/>
            <a:tailEnd/>
          </a:ln>
        </p:spPr>
      </p:pic>
      <p:pic>
        <p:nvPicPr>
          <p:cNvPr id="16" name="Picture 15" descr="grass rockfish_12307"/>
          <p:cNvPicPr>
            <a:picLocks noChangeAspect="1" noChangeArrowheads="1"/>
          </p:cNvPicPr>
          <p:nvPr/>
        </p:nvPicPr>
        <p:blipFill>
          <a:blip r:embed="rId4" cstate="print"/>
          <a:srcRect/>
          <a:stretch>
            <a:fillRect/>
          </a:stretch>
        </p:blipFill>
        <p:spPr bwMode="auto">
          <a:xfrm>
            <a:off x="429269" y="1509886"/>
            <a:ext cx="454510" cy="252958"/>
          </a:xfrm>
          <a:prstGeom prst="rect">
            <a:avLst/>
          </a:prstGeom>
          <a:noFill/>
          <a:ln w="9525">
            <a:noFill/>
            <a:miter lim="800000"/>
            <a:headEnd/>
            <a:tailEnd/>
          </a:ln>
        </p:spPr>
      </p:pic>
      <p:pic>
        <p:nvPicPr>
          <p:cNvPr id="17" name="Picture 12" descr="grass rockfish_12307"/>
          <p:cNvPicPr>
            <a:picLocks noChangeAspect="1" noChangeArrowheads="1"/>
          </p:cNvPicPr>
          <p:nvPr/>
        </p:nvPicPr>
        <p:blipFill>
          <a:blip r:embed="rId4" cstate="print"/>
          <a:srcRect/>
          <a:stretch>
            <a:fillRect/>
          </a:stretch>
        </p:blipFill>
        <p:spPr bwMode="auto">
          <a:xfrm>
            <a:off x="-27404" y="1519748"/>
            <a:ext cx="454510" cy="252958"/>
          </a:xfrm>
          <a:prstGeom prst="rect">
            <a:avLst/>
          </a:prstGeom>
          <a:noFill/>
          <a:ln w="9525">
            <a:noFill/>
            <a:miter lim="800000"/>
            <a:headEnd/>
            <a:tailEnd/>
          </a:ln>
        </p:spPr>
      </p:pic>
      <p:pic>
        <p:nvPicPr>
          <p:cNvPr id="18" name="Picture 12" descr="grass rockfish_12307"/>
          <p:cNvPicPr>
            <a:picLocks noChangeAspect="1" noChangeArrowheads="1"/>
          </p:cNvPicPr>
          <p:nvPr/>
        </p:nvPicPr>
        <p:blipFill>
          <a:blip r:embed="rId4" cstate="print"/>
          <a:srcRect/>
          <a:stretch>
            <a:fillRect/>
          </a:stretch>
        </p:blipFill>
        <p:spPr bwMode="auto">
          <a:xfrm>
            <a:off x="361366" y="2076942"/>
            <a:ext cx="454510" cy="252958"/>
          </a:xfrm>
          <a:prstGeom prst="rect">
            <a:avLst/>
          </a:prstGeom>
          <a:noFill/>
          <a:ln w="9525">
            <a:noFill/>
            <a:miter lim="800000"/>
            <a:headEnd/>
            <a:tailEnd/>
          </a:ln>
        </p:spPr>
      </p:pic>
      <p:sp>
        <p:nvSpPr>
          <p:cNvPr id="19" name="TextBox 18"/>
          <p:cNvSpPr txBox="1"/>
          <p:nvPr/>
        </p:nvSpPr>
        <p:spPr>
          <a:xfrm rot="16200000">
            <a:off x="987552" y="2422453"/>
            <a:ext cx="1710386" cy="461665"/>
          </a:xfrm>
          <a:prstGeom prst="rect">
            <a:avLst/>
          </a:prstGeom>
          <a:noFill/>
        </p:spPr>
        <p:txBody>
          <a:bodyPr wrap="square" rtlCol="0">
            <a:spAutoFit/>
          </a:bodyPr>
          <a:lstStyle/>
          <a:p>
            <a:r>
              <a:rPr lang="en-US" sz="2400" b="1" dirty="0" smtClean="0"/>
              <a:t>Frequency</a:t>
            </a:r>
            <a:endParaRPr lang="en-US" sz="2400" b="1" dirty="0"/>
          </a:p>
        </p:txBody>
      </p:sp>
      <p:sp>
        <p:nvSpPr>
          <p:cNvPr id="24" name="TextBox 23"/>
          <p:cNvSpPr txBox="1"/>
          <p:nvPr/>
        </p:nvSpPr>
        <p:spPr>
          <a:xfrm>
            <a:off x="991673" y="5260929"/>
            <a:ext cx="3890945" cy="400110"/>
          </a:xfrm>
          <a:prstGeom prst="rect">
            <a:avLst/>
          </a:prstGeom>
          <a:noFill/>
        </p:spPr>
        <p:txBody>
          <a:bodyPr wrap="square" rtlCol="0">
            <a:spAutoFit/>
          </a:bodyPr>
          <a:lstStyle/>
          <a:p>
            <a:r>
              <a:rPr lang="en-US" sz="2000" b="1" dirty="0" smtClean="0"/>
              <a:t> Spawning Per Recruit (SPR)</a:t>
            </a:r>
            <a:endParaRPr lang="en-US" sz="2000" b="1" dirty="0"/>
          </a:p>
        </p:txBody>
      </p:sp>
      <p:cxnSp>
        <p:nvCxnSpPr>
          <p:cNvPr id="27" name="Straight Arrow Connector 26"/>
          <p:cNvCxnSpPr/>
          <p:nvPr/>
        </p:nvCxnSpPr>
        <p:spPr>
          <a:xfrm flipV="1">
            <a:off x="4040483" y="3816342"/>
            <a:ext cx="2671738" cy="1534248"/>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rot="16200000" flipV="1">
            <a:off x="4737908" y="3752252"/>
            <a:ext cx="3350622" cy="2"/>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5422255" y="5427563"/>
            <a:ext cx="2312329" cy="461665"/>
          </a:xfrm>
          <a:prstGeom prst="rect">
            <a:avLst/>
          </a:prstGeom>
          <a:noFill/>
        </p:spPr>
        <p:txBody>
          <a:bodyPr wrap="square" rtlCol="0">
            <a:spAutoFit/>
          </a:bodyPr>
          <a:lstStyle/>
          <a:p>
            <a:r>
              <a:rPr lang="en-US" sz="2400" b="1" dirty="0" smtClean="0"/>
              <a:t>Size of Maturity</a:t>
            </a:r>
            <a:endParaRPr lang="en-US" sz="2400" b="1" dirty="0"/>
          </a:p>
        </p:txBody>
      </p:sp>
      <p:sp>
        <p:nvSpPr>
          <p:cNvPr id="30" name="TextBox 29"/>
          <p:cNvSpPr txBox="1"/>
          <p:nvPr/>
        </p:nvSpPr>
        <p:spPr>
          <a:xfrm>
            <a:off x="7655615" y="964507"/>
            <a:ext cx="1425825" cy="400110"/>
          </a:xfrm>
          <a:prstGeom prst="rect">
            <a:avLst/>
          </a:prstGeom>
          <a:noFill/>
        </p:spPr>
        <p:txBody>
          <a:bodyPr wrap="square" rtlCol="0">
            <a:spAutoFit/>
          </a:bodyPr>
          <a:lstStyle/>
          <a:p>
            <a:r>
              <a:rPr lang="en-US" sz="2000" b="1" dirty="0" smtClean="0"/>
              <a:t>100% SPR</a:t>
            </a:r>
            <a:endParaRPr lang="en-US" sz="2000" b="1" dirty="0"/>
          </a:p>
        </p:txBody>
      </p:sp>
      <p:cxnSp>
        <p:nvCxnSpPr>
          <p:cNvPr id="31" name="Straight Arrow Connector 30"/>
          <p:cNvCxnSpPr/>
          <p:nvPr/>
        </p:nvCxnSpPr>
        <p:spPr>
          <a:xfrm rot="5400000">
            <a:off x="6633328" y="1984919"/>
            <a:ext cx="2143865" cy="903258"/>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105474" name="Picture 3"/>
          <p:cNvPicPr>
            <a:picLocks noChangeAspect="1" noChangeArrowheads="1"/>
          </p:cNvPicPr>
          <p:nvPr/>
        </p:nvPicPr>
        <p:blipFill>
          <a:blip r:embed="rId4"/>
          <a:srcRect/>
          <a:stretch>
            <a:fillRect/>
          </a:stretch>
        </p:blipFill>
        <p:spPr bwMode="auto">
          <a:xfrm>
            <a:off x="139700" y="2216150"/>
            <a:ext cx="2279650" cy="2279650"/>
          </a:xfrm>
          <a:prstGeom prst="rect">
            <a:avLst/>
          </a:prstGeom>
          <a:noFill/>
          <a:ln w="9525">
            <a:noFill/>
            <a:miter lim="800000"/>
            <a:headEnd/>
            <a:tailEnd/>
          </a:ln>
        </p:spPr>
      </p:pic>
      <p:pic>
        <p:nvPicPr>
          <p:cNvPr id="105475" name="Picture 6"/>
          <p:cNvPicPr>
            <a:picLocks noChangeAspect="1" noChangeArrowheads="1"/>
          </p:cNvPicPr>
          <p:nvPr/>
        </p:nvPicPr>
        <p:blipFill>
          <a:blip r:embed="rId5"/>
          <a:srcRect/>
          <a:stretch>
            <a:fillRect/>
          </a:stretch>
        </p:blipFill>
        <p:spPr bwMode="auto">
          <a:xfrm>
            <a:off x="3454400" y="557213"/>
            <a:ext cx="2203450" cy="2205037"/>
          </a:xfrm>
          <a:prstGeom prst="rect">
            <a:avLst/>
          </a:prstGeom>
          <a:noFill/>
          <a:ln w="9525">
            <a:noFill/>
            <a:miter lim="800000"/>
            <a:headEnd/>
            <a:tailEnd/>
          </a:ln>
        </p:spPr>
      </p:pic>
      <p:pic>
        <p:nvPicPr>
          <p:cNvPr id="105476" name="Picture 7"/>
          <p:cNvPicPr>
            <a:picLocks noChangeAspect="1" noChangeArrowheads="1"/>
          </p:cNvPicPr>
          <p:nvPr/>
        </p:nvPicPr>
        <p:blipFill>
          <a:blip r:embed="rId6"/>
          <a:srcRect/>
          <a:stretch>
            <a:fillRect/>
          </a:stretch>
        </p:blipFill>
        <p:spPr bwMode="auto">
          <a:xfrm>
            <a:off x="3454400" y="2528888"/>
            <a:ext cx="2203450" cy="2205037"/>
          </a:xfrm>
          <a:prstGeom prst="rect">
            <a:avLst/>
          </a:prstGeom>
          <a:noFill/>
          <a:ln w="9525">
            <a:noFill/>
            <a:miter lim="800000"/>
            <a:headEnd/>
            <a:tailEnd/>
          </a:ln>
        </p:spPr>
      </p:pic>
      <p:pic>
        <p:nvPicPr>
          <p:cNvPr id="105477" name="Picture 8"/>
          <p:cNvPicPr>
            <a:picLocks noChangeAspect="1" noChangeArrowheads="1"/>
          </p:cNvPicPr>
          <p:nvPr/>
        </p:nvPicPr>
        <p:blipFill>
          <a:blip r:embed="rId7"/>
          <a:srcRect/>
          <a:stretch>
            <a:fillRect/>
          </a:stretch>
        </p:blipFill>
        <p:spPr bwMode="auto">
          <a:xfrm>
            <a:off x="3454400" y="4491038"/>
            <a:ext cx="2203450" cy="2205037"/>
          </a:xfrm>
          <a:prstGeom prst="rect">
            <a:avLst/>
          </a:prstGeom>
          <a:noFill/>
          <a:ln w="9525">
            <a:noFill/>
            <a:miter lim="800000"/>
            <a:headEnd/>
            <a:tailEnd/>
          </a:ln>
        </p:spPr>
      </p:pic>
      <p:cxnSp>
        <p:nvCxnSpPr>
          <p:cNvPr id="8" name="Straight Arrow Connector 7"/>
          <p:cNvCxnSpPr/>
          <p:nvPr/>
        </p:nvCxnSpPr>
        <p:spPr>
          <a:xfrm flipV="1">
            <a:off x="2279650" y="3338513"/>
            <a:ext cx="1174750" cy="1746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279650" y="3355975"/>
            <a:ext cx="1174750" cy="217487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flipH="1" flipV="1">
            <a:off x="1881187" y="1782763"/>
            <a:ext cx="1971675" cy="117475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5481" name="TextBox 14"/>
          <p:cNvSpPr txBox="1">
            <a:spLocks noChangeArrowheads="1"/>
          </p:cNvSpPr>
          <p:nvPr/>
        </p:nvSpPr>
        <p:spPr bwMode="auto">
          <a:xfrm>
            <a:off x="420688" y="2349500"/>
            <a:ext cx="1870075" cy="646113"/>
          </a:xfrm>
          <a:prstGeom prst="rect">
            <a:avLst/>
          </a:prstGeom>
          <a:noFill/>
          <a:ln w="9525">
            <a:noFill/>
            <a:miter lim="800000"/>
            <a:headEnd/>
            <a:tailEnd/>
          </a:ln>
        </p:spPr>
        <p:txBody>
          <a:bodyPr>
            <a:prstTxWarp prst="textNoShape">
              <a:avLst/>
            </a:prstTxWarp>
            <a:spAutoFit/>
          </a:bodyPr>
          <a:lstStyle/>
          <a:p>
            <a:pPr algn="ctr"/>
            <a:r>
              <a:rPr lang="en-US">
                <a:latin typeface="Calibri" pitchFamily="27" charset="0"/>
              </a:rPr>
              <a:t>SPR @ Size Curve </a:t>
            </a:r>
          </a:p>
          <a:p>
            <a:pPr algn="ctr"/>
            <a:r>
              <a:rPr lang="en-US">
                <a:latin typeface="Calibri" pitchFamily="27" charset="0"/>
              </a:rPr>
              <a:t>Blacklip abalone</a:t>
            </a:r>
          </a:p>
        </p:txBody>
      </p:sp>
      <p:sp>
        <p:nvSpPr>
          <p:cNvPr id="105482" name="TextBox 16"/>
          <p:cNvSpPr txBox="1">
            <a:spLocks noChangeArrowheads="1"/>
          </p:cNvSpPr>
          <p:nvPr/>
        </p:nvSpPr>
        <p:spPr bwMode="auto">
          <a:xfrm>
            <a:off x="3657600" y="1023938"/>
            <a:ext cx="2005013" cy="646112"/>
          </a:xfrm>
          <a:prstGeom prst="rect">
            <a:avLst/>
          </a:prstGeom>
          <a:noFill/>
          <a:ln w="9525">
            <a:noFill/>
            <a:miter lim="800000"/>
            <a:headEnd/>
            <a:tailEnd/>
          </a:ln>
        </p:spPr>
        <p:txBody>
          <a:bodyPr>
            <a:prstTxWarp prst="textNoShape">
              <a:avLst/>
            </a:prstTxWarp>
            <a:spAutoFit/>
          </a:bodyPr>
          <a:lstStyle/>
          <a:p>
            <a:pPr algn="ctr"/>
            <a:r>
              <a:rPr lang="en-US">
                <a:latin typeface="Calibri" pitchFamily="27" charset="0"/>
              </a:rPr>
              <a:t>Adult Size Structure 100% SPR unfished</a:t>
            </a:r>
          </a:p>
        </p:txBody>
      </p:sp>
      <p:sp>
        <p:nvSpPr>
          <p:cNvPr id="105483" name="TextBox 17"/>
          <p:cNvSpPr txBox="1">
            <a:spLocks noChangeArrowheads="1"/>
          </p:cNvSpPr>
          <p:nvPr/>
        </p:nvSpPr>
        <p:spPr bwMode="auto">
          <a:xfrm>
            <a:off x="3660775" y="3016250"/>
            <a:ext cx="2003425" cy="646113"/>
          </a:xfrm>
          <a:prstGeom prst="rect">
            <a:avLst/>
          </a:prstGeom>
          <a:noFill/>
          <a:ln w="9525">
            <a:noFill/>
            <a:miter lim="800000"/>
            <a:headEnd/>
            <a:tailEnd/>
          </a:ln>
        </p:spPr>
        <p:txBody>
          <a:bodyPr>
            <a:prstTxWarp prst="textNoShape">
              <a:avLst/>
            </a:prstTxWarp>
            <a:spAutoFit/>
          </a:bodyPr>
          <a:lstStyle/>
          <a:p>
            <a:pPr algn="ctr"/>
            <a:r>
              <a:rPr lang="en-US">
                <a:latin typeface="Calibri" pitchFamily="27" charset="0"/>
              </a:rPr>
              <a:t> 50% SPR </a:t>
            </a:r>
          </a:p>
          <a:p>
            <a:pPr algn="ctr"/>
            <a:r>
              <a:rPr lang="en-US">
                <a:latin typeface="Calibri" pitchFamily="27" charset="0"/>
              </a:rPr>
              <a:t>All adults fished</a:t>
            </a:r>
          </a:p>
        </p:txBody>
      </p:sp>
      <p:sp>
        <p:nvSpPr>
          <p:cNvPr id="105484" name="TextBox 18"/>
          <p:cNvSpPr txBox="1">
            <a:spLocks noChangeArrowheads="1"/>
          </p:cNvSpPr>
          <p:nvPr/>
        </p:nvSpPr>
        <p:spPr bwMode="auto">
          <a:xfrm>
            <a:off x="3662363" y="4968875"/>
            <a:ext cx="2005012" cy="923925"/>
          </a:xfrm>
          <a:prstGeom prst="rect">
            <a:avLst/>
          </a:prstGeom>
          <a:noFill/>
          <a:ln w="9525">
            <a:noFill/>
            <a:miter lim="800000"/>
            <a:headEnd/>
            <a:tailEnd/>
          </a:ln>
        </p:spPr>
        <p:txBody>
          <a:bodyPr>
            <a:prstTxWarp prst="textNoShape">
              <a:avLst/>
            </a:prstTxWarp>
            <a:spAutoFit/>
          </a:bodyPr>
          <a:lstStyle/>
          <a:p>
            <a:pPr algn="ctr"/>
            <a:r>
              <a:rPr lang="en-US">
                <a:latin typeface="Calibri" pitchFamily="27" charset="0"/>
              </a:rPr>
              <a:t> 50% SPR </a:t>
            </a:r>
          </a:p>
          <a:p>
            <a:pPr algn="ctr"/>
            <a:r>
              <a:rPr lang="en-US">
                <a:latin typeface="Calibri" pitchFamily="27" charset="0"/>
              </a:rPr>
              <a:t>Adults &gt;30% SPR fished</a:t>
            </a:r>
          </a:p>
        </p:txBody>
      </p:sp>
      <p:sp>
        <p:nvSpPr>
          <p:cNvPr id="105485" name="TextBox 19"/>
          <p:cNvSpPr txBox="1">
            <a:spLocks noChangeArrowheads="1"/>
          </p:cNvSpPr>
          <p:nvPr/>
        </p:nvSpPr>
        <p:spPr bwMode="auto">
          <a:xfrm>
            <a:off x="6032500" y="1062038"/>
            <a:ext cx="2627313" cy="830262"/>
          </a:xfrm>
          <a:prstGeom prst="rect">
            <a:avLst/>
          </a:prstGeom>
          <a:noFill/>
          <a:ln w="9525">
            <a:noFill/>
            <a:miter lim="800000"/>
            <a:headEnd/>
            <a:tailEnd/>
          </a:ln>
        </p:spPr>
        <p:txBody>
          <a:bodyPr>
            <a:prstTxWarp prst="textNoShape">
              <a:avLst/>
            </a:prstTxWarp>
            <a:spAutoFit/>
          </a:bodyPr>
          <a:lstStyle/>
          <a:p>
            <a:pPr algn="ctr"/>
            <a:r>
              <a:rPr lang="en-US" sz="2400" b="1">
                <a:latin typeface="Calibri" pitchFamily="27" charset="0"/>
              </a:rPr>
              <a:t>Unfished Reference Points</a:t>
            </a:r>
          </a:p>
        </p:txBody>
      </p:sp>
      <p:sp>
        <p:nvSpPr>
          <p:cNvPr id="105486" name="TextBox 21"/>
          <p:cNvSpPr txBox="1">
            <a:spLocks noChangeArrowheads="1"/>
          </p:cNvSpPr>
          <p:nvPr/>
        </p:nvSpPr>
        <p:spPr bwMode="auto">
          <a:xfrm>
            <a:off x="6232525" y="2741613"/>
            <a:ext cx="2622550" cy="1200150"/>
          </a:xfrm>
          <a:prstGeom prst="rect">
            <a:avLst/>
          </a:prstGeom>
          <a:noFill/>
          <a:ln w="9525">
            <a:noFill/>
            <a:miter lim="800000"/>
            <a:headEnd/>
            <a:tailEnd/>
          </a:ln>
        </p:spPr>
        <p:txBody>
          <a:bodyPr>
            <a:prstTxWarp prst="textNoShape">
              <a:avLst/>
            </a:prstTxWarp>
            <a:spAutoFit/>
          </a:bodyPr>
          <a:lstStyle/>
          <a:p>
            <a:pPr algn="ctr"/>
            <a:r>
              <a:rPr lang="en-US" sz="2400" b="1">
                <a:latin typeface="Calibri" pitchFamily="27" charset="0"/>
              </a:rPr>
              <a:t>Size Targets for Size Unselective fisheries</a:t>
            </a:r>
          </a:p>
        </p:txBody>
      </p:sp>
      <p:sp>
        <p:nvSpPr>
          <p:cNvPr id="105487" name="TextBox 22"/>
          <p:cNvSpPr txBox="1">
            <a:spLocks noChangeArrowheads="1"/>
          </p:cNvSpPr>
          <p:nvPr/>
        </p:nvSpPr>
        <p:spPr bwMode="auto">
          <a:xfrm>
            <a:off x="6203950" y="4681538"/>
            <a:ext cx="2622550" cy="1201737"/>
          </a:xfrm>
          <a:prstGeom prst="rect">
            <a:avLst/>
          </a:prstGeom>
          <a:noFill/>
          <a:ln w="9525">
            <a:noFill/>
            <a:miter lim="800000"/>
            <a:headEnd/>
            <a:tailEnd/>
          </a:ln>
        </p:spPr>
        <p:txBody>
          <a:bodyPr>
            <a:prstTxWarp prst="textNoShape">
              <a:avLst/>
            </a:prstTxWarp>
            <a:spAutoFit/>
          </a:bodyPr>
          <a:lstStyle/>
          <a:p>
            <a:pPr algn="ctr"/>
            <a:r>
              <a:rPr lang="en-US" sz="2400" b="1">
                <a:latin typeface="Calibri" pitchFamily="27" charset="0"/>
              </a:rPr>
              <a:t>Size Limits &amp; Targets for Size Selective fisheries</a:t>
            </a:r>
          </a:p>
        </p:txBody>
      </p:sp>
      <p:sp>
        <p:nvSpPr>
          <p:cNvPr id="105488" name="TextBox 15"/>
          <p:cNvSpPr txBox="1">
            <a:spLocks noChangeArrowheads="1"/>
          </p:cNvSpPr>
          <p:nvPr/>
        </p:nvSpPr>
        <p:spPr bwMode="auto">
          <a:xfrm>
            <a:off x="801688" y="5130800"/>
            <a:ext cx="2827337" cy="369888"/>
          </a:xfrm>
          <a:prstGeom prst="rect">
            <a:avLst/>
          </a:prstGeom>
          <a:noFill/>
          <a:ln w="9525">
            <a:noFill/>
            <a:miter lim="800000"/>
            <a:headEnd/>
            <a:tailEnd/>
          </a:ln>
        </p:spPr>
        <p:txBody>
          <a:bodyPr>
            <a:prstTxWarp prst="textNoShape">
              <a:avLst/>
            </a:prstTxWarp>
            <a:spAutoFit/>
          </a:bodyPr>
          <a:lstStyle/>
          <a:p>
            <a:r>
              <a:rPr lang="en-US">
                <a:latin typeface="Calibri" pitchFamily="27" charset="0"/>
              </a:rPr>
              <a:t>1. Local Size of Maturity</a:t>
            </a:r>
          </a:p>
        </p:txBody>
      </p:sp>
      <p:sp>
        <p:nvSpPr>
          <p:cNvPr id="105489" name="TextBox 20"/>
          <p:cNvSpPr txBox="1">
            <a:spLocks noChangeArrowheads="1"/>
          </p:cNvSpPr>
          <p:nvPr/>
        </p:nvSpPr>
        <p:spPr bwMode="auto">
          <a:xfrm>
            <a:off x="730250" y="5500688"/>
            <a:ext cx="2724150" cy="369887"/>
          </a:xfrm>
          <a:prstGeom prst="rect">
            <a:avLst/>
          </a:prstGeom>
          <a:noFill/>
          <a:ln w="9525">
            <a:noFill/>
            <a:miter lim="800000"/>
            <a:headEnd/>
            <a:tailEnd/>
          </a:ln>
        </p:spPr>
        <p:txBody>
          <a:bodyPr>
            <a:prstTxWarp prst="textNoShape">
              <a:avLst/>
            </a:prstTxWarp>
            <a:spAutoFit/>
          </a:bodyPr>
          <a:lstStyle/>
          <a:p>
            <a:r>
              <a:rPr lang="en-US">
                <a:latin typeface="Calibri" pitchFamily="27" charset="0"/>
              </a:rPr>
              <a:t>2. Adult Size Composition</a:t>
            </a:r>
          </a:p>
        </p:txBody>
      </p:sp>
      <p:sp>
        <p:nvSpPr>
          <p:cNvPr id="105490" name="TextBox 23"/>
          <p:cNvSpPr txBox="1">
            <a:spLocks noChangeArrowheads="1"/>
          </p:cNvSpPr>
          <p:nvPr/>
        </p:nvSpPr>
        <p:spPr bwMode="auto">
          <a:xfrm>
            <a:off x="139700" y="4883150"/>
            <a:ext cx="1468438" cy="369888"/>
          </a:xfrm>
          <a:prstGeom prst="rect">
            <a:avLst/>
          </a:prstGeom>
          <a:noFill/>
          <a:ln w="9525">
            <a:noFill/>
            <a:miter lim="800000"/>
            <a:headEnd/>
            <a:tailEnd/>
          </a:ln>
        </p:spPr>
        <p:txBody>
          <a:bodyPr>
            <a:prstTxWarp prst="textNoShape">
              <a:avLst/>
            </a:prstTxWarp>
            <a:spAutoFit/>
          </a:bodyPr>
          <a:lstStyle/>
          <a:p>
            <a:r>
              <a:rPr lang="en-US">
                <a:latin typeface="Calibri" pitchFamily="27" charset="0"/>
              </a:rPr>
              <a:t>DATA Needs</a:t>
            </a:r>
          </a:p>
        </p:txBody>
      </p:sp>
      <p:cxnSp>
        <p:nvCxnSpPr>
          <p:cNvPr id="26" name="Straight Arrow Connector 25"/>
          <p:cNvCxnSpPr>
            <a:endCxn id="3" idx="2"/>
          </p:cNvCxnSpPr>
          <p:nvPr/>
        </p:nvCxnSpPr>
        <p:spPr>
          <a:xfrm rot="16200000" flipV="1">
            <a:off x="1235075" y="4540250"/>
            <a:ext cx="636588" cy="547688"/>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Fishing Communities do?</a:t>
            </a:r>
            <a:endParaRPr lang="en-US" dirty="0"/>
          </a:p>
        </p:txBody>
      </p:sp>
      <p:sp>
        <p:nvSpPr>
          <p:cNvPr id="3" name="Content Placeholder 2"/>
          <p:cNvSpPr>
            <a:spLocks noGrp="1"/>
          </p:cNvSpPr>
          <p:nvPr>
            <p:ph idx="1"/>
          </p:nvPr>
        </p:nvSpPr>
        <p:spPr>
          <a:xfrm>
            <a:off x="457200" y="2116581"/>
            <a:ext cx="8229600" cy="4009582"/>
          </a:xfrm>
        </p:spPr>
        <p:txBody>
          <a:bodyPr/>
          <a:lstStyle/>
          <a:p>
            <a:r>
              <a:rPr lang="en-US" dirty="0" smtClean="0"/>
              <a:t>Assist with Size Of Maturity studies</a:t>
            </a:r>
          </a:p>
          <a:p>
            <a:r>
              <a:rPr lang="en-US" dirty="0" smtClean="0"/>
              <a:t>Collecting size composition data profiling all fishing grounds</a:t>
            </a:r>
          </a:p>
          <a:p>
            <a:r>
              <a:rPr lang="en-US" dirty="0" smtClean="0"/>
              <a:t>Developing SPR based size limits &amp; targets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60"/>
            <a:ext cx="8229600" cy="1143000"/>
          </a:xfrm>
        </p:spPr>
        <p:txBody>
          <a:bodyPr/>
          <a:lstStyle/>
          <a:p>
            <a:r>
              <a:rPr lang="en-US" dirty="0" smtClean="0"/>
              <a:t>The End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1711004" y="1019175"/>
          <a:ext cx="7432995" cy="3917808"/>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12" descr="grass rockfish_12307"/>
          <p:cNvPicPr>
            <a:picLocks noChangeAspect="1" noChangeArrowheads="1"/>
          </p:cNvPicPr>
          <p:nvPr/>
        </p:nvPicPr>
        <p:blipFill>
          <a:blip r:embed="rId4" cstate="print"/>
          <a:srcRect/>
          <a:stretch>
            <a:fillRect/>
          </a:stretch>
        </p:blipFill>
        <p:spPr bwMode="auto">
          <a:xfrm>
            <a:off x="6673740" y="3932800"/>
            <a:ext cx="2386354" cy="1328129"/>
          </a:xfrm>
          <a:prstGeom prst="rect">
            <a:avLst/>
          </a:prstGeom>
          <a:noFill/>
          <a:ln w="9525">
            <a:noFill/>
            <a:miter lim="800000"/>
            <a:headEnd/>
            <a:tailEnd/>
          </a:ln>
        </p:spPr>
      </p:pic>
      <p:pic>
        <p:nvPicPr>
          <p:cNvPr id="5" name="Picture 12" descr="grass rockfish_12307"/>
          <p:cNvPicPr>
            <a:picLocks noChangeAspect="1" noChangeArrowheads="1"/>
          </p:cNvPicPr>
          <p:nvPr/>
        </p:nvPicPr>
        <p:blipFill>
          <a:blip r:embed="rId4" cstate="print"/>
          <a:srcRect/>
          <a:stretch>
            <a:fillRect/>
          </a:stretch>
        </p:blipFill>
        <p:spPr bwMode="auto">
          <a:xfrm>
            <a:off x="2320509" y="4340243"/>
            <a:ext cx="955793" cy="531948"/>
          </a:xfrm>
          <a:prstGeom prst="rect">
            <a:avLst/>
          </a:prstGeom>
          <a:noFill/>
          <a:ln w="9525">
            <a:noFill/>
            <a:miter lim="800000"/>
            <a:headEnd/>
            <a:tailEnd/>
          </a:ln>
        </p:spPr>
      </p:pic>
      <p:pic>
        <p:nvPicPr>
          <p:cNvPr id="6" name="Picture 12" descr="grass rockfish_12307"/>
          <p:cNvPicPr>
            <a:picLocks noChangeAspect="1" noChangeArrowheads="1"/>
          </p:cNvPicPr>
          <p:nvPr/>
        </p:nvPicPr>
        <p:blipFill>
          <a:blip r:embed="rId4" cstate="print"/>
          <a:srcRect/>
          <a:stretch>
            <a:fillRect/>
          </a:stretch>
        </p:blipFill>
        <p:spPr bwMode="auto">
          <a:xfrm>
            <a:off x="1251902" y="2643424"/>
            <a:ext cx="454510" cy="252958"/>
          </a:xfrm>
          <a:prstGeom prst="rect">
            <a:avLst/>
          </a:prstGeom>
          <a:noFill/>
          <a:ln w="9525">
            <a:noFill/>
            <a:miter lim="800000"/>
            <a:headEnd/>
            <a:tailEnd/>
          </a:ln>
        </p:spPr>
      </p:pic>
      <p:pic>
        <p:nvPicPr>
          <p:cNvPr id="7" name="Picture 12" descr="grass rockfish_12307"/>
          <p:cNvPicPr>
            <a:picLocks noChangeAspect="1" noChangeArrowheads="1"/>
          </p:cNvPicPr>
          <p:nvPr/>
        </p:nvPicPr>
        <p:blipFill>
          <a:blip r:embed="rId4" cstate="print"/>
          <a:srcRect/>
          <a:stretch>
            <a:fillRect/>
          </a:stretch>
        </p:blipFill>
        <p:spPr bwMode="auto">
          <a:xfrm>
            <a:off x="795229" y="2653286"/>
            <a:ext cx="454510" cy="252958"/>
          </a:xfrm>
          <a:prstGeom prst="rect">
            <a:avLst/>
          </a:prstGeom>
          <a:noFill/>
          <a:ln w="9525">
            <a:noFill/>
            <a:miter lim="800000"/>
            <a:headEnd/>
            <a:tailEnd/>
          </a:ln>
        </p:spPr>
      </p:pic>
      <p:pic>
        <p:nvPicPr>
          <p:cNvPr id="8" name="Picture 12" descr="grass rockfish_12307"/>
          <p:cNvPicPr>
            <a:picLocks noChangeAspect="1" noChangeArrowheads="1"/>
          </p:cNvPicPr>
          <p:nvPr/>
        </p:nvPicPr>
        <p:blipFill>
          <a:blip r:embed="rId4" cstate="print"/>
          <a:srcRect/>
          <a:stretch>
            <a:fillRect/>
          </a:stretch>
        </p:blipFill>
        <p:spPr bwMode="auto">
          <a:xfrm>
            <a:off x="1258645" y="3233300"/>
            <a:ext cx="454510" cy="252958"/>
          </a:xfrm>
          <a:prstGeom prst="rect">
            <a:avLst/>
          </a:prstGeom>
          <a:noFill/>
          <a:ln w="9525">
            <a:noFill/>
            <a:miter lim="800000"/>
            <a:headEnd/>
            <a:tailEnd/>
          </a:ln>
        </p:spPr>
      </p:pic>
      <p:pic>
        <p:nvPicPr>
          <p:cNvPr id="9" name="Picture 12" descr="grass rockfish_12307"/>
          <p:cNvPicPr>
            <a:picLocks noChangeAspect="1" noChangeArrowheads="1"/>
          </p:cNvPicPr>
          <p:nvPr/>
        </p:nvPicPr>
        <p:blipFill>
          <a:blip r:embed="rId4" cstate="print"/>
          <a:srcRect/>
          <a:stretch>
            <a:fillRect/>
          </a:stretch>
        </p:blipFill>
        <p:spPr bwMode="auto">
          <a:xfrm>
            <a:off x="1248794" y="2044260"/>
            <a:ext cx="454510" cy="252958"/>
          </a:xfrm>
          <a:prstGeom prst="rect">
            <a:avLst/>
          </a:prstGeom>
          <a:noFill/>
          <a:ln w="9525">
            <a:noFill/>
            <a:miter lim="800000"/>
            <a:headEnd/>
            <a:tailEnd/>
          </a:ln>
        </p:spPr>
      </p:pic>
      <p:pic>
        <p:nvPicPr>
          <p:cNvPr id="10" name="Picture 12" descr="grass rockfish_12307"/>
          <p:cNvPicPr>
            <a:picLocks noChangeAspect="1" noChangeArrowheads="1"/>
          </p:cNvPicPr>
          <p:nvPr/>
        </p:nvPicPr>
        <p:blipFill>
          <a:blip r:embed="rId4" cstate="print"/>
          <a:srcRect/>
          <a:stretch>
            <a:fillRect/>
          </a:stretch>
        </p:blipFill>
        <p:spPr bwMode="auto">
          <a:xfrm>
            <a:off x="792121" y="2054122"/>
            <a:ext cx="454510" cy="252958"/>
          </a:xfrm>
          <a:prstGeom prst="rect">
            <a:avLst/>
          </a:prstGeom>
          <a:noFill/>
          <a:ln w="9525">
            <a:noFill/>
            <a:miter lim="800000"/>
            <a:headEnd/>
            <a:tailEnd/>
          </a:ln>
        </p:spPr>
      </p:pic>
      <p:pic>
        <p:nvPicPr>
          <p:cNvPr id="11" name="Picture 12" descr="grass rockfish_12307"/>
          <p:cNvPicPr>
            <a:picLocks noChangeAspect="1" noChangeArrowheads="1"/>
          </p:cNvPicPr>
          <p:nvPr/>
        </p:nvPicPr>
        <p:blipFill>
          <a:blip r:embed="rId4" cstate="print"/>
          <a:srcRect/>
          <a:stretch>
            <a:fillRect/>
          </a:stretch>
        </p:blipFill>
        <p:spPr bwMode="auto">
          <a:xfrm>
            <a:off x="1245686" y="1496928"/>
            <a:ext cx="454510" cy="252958"/>
          </a:xfrm>
          <a:prstGeom prst="rect">
            <a:avLst/>
          </a:prstGeom>
          <a:noFill/>
          <a:ln w="9525">
            <a:noFill/>
            <a:miter lim="800000"/>
            <a:headEnd/>
            <a:tailEnd/>
          </a:ln>
        </p:spPr>
      </p:pic>
      <p:pic>
        <p:nvPicPr>
          <p:cNvPr id="12" name="Picture 11" descr="grass rockfish_12307"/>
          <p:cNvPicPr>
            <a:picLocks noChangeAspect="1" noChangeArrowheads="1"/>
          </p:cNvPicPr>
          <p:nvPr/>
        </p:nvPicPr>
        <p:blipFill>
          <a:blip r:embed="rId4" cstate="print"/>
          <a:srcRect/>
          <a:stretch>
            <a:fillRect/>
          </a:stretch>
        </p:blipFill>
        <p:spPr bwMode="auto">
          <a:xfrm>
            <a:off x="789013" y="1506790"/>
            <a:ext cx="454510" cy="252958"/>
          </a:xfrm>
          <a:prstGeom prst="rect">
            <a:avLst/>
          </a:prstGeom>
          <a:noFill/>
          <a:ln w="9525">
            <a:noFill/>
            <a:miter lim="800000"/>
            <a:headEnd/>
            <a:tailEnd/>
          </a:ln>
        </p:spPr>
      </p:pic>
      <p:pic>
        <p:nvPicPr>
          <p:cNvPr id="13" name="Picture 12" descr="grass rockfish_12307"/>
          <p:cNvPicPr>
            <a:picLocks noChangeAspect="1" noChangeArrowheads="1"/>
          </p:cNvPicPr>
          <p:nvPr/>
        </p:nvPicPr>
        <p:blipFill>
          <a:blip r:embed="rId4" cstate="print"/>
          <a:srcRect/>
          <a:stretch>
            <a:fillRect/>
          </a:stretch>
        </p:blipFill>
        <p:spPr bwMode="auto">
          <a:xfrm>
            <a:off x="429269" y="1509886"/>
            <a:ext cx="454510" cy="252958"/>
          </a:xfrm>
          <a:prstGeom prst="rect">
            <a:avLst/>
          </a:prstGeom>
          <a:noFill/>
          <a:ln w="9525">
            <a:noFill/>
            <a:miter lim="800000"/>
            <a:headEnd/>
            <a:tailEnd/>
          </a:ln>
        </p:spPr>
      </p:pic>
      <p:pic>
        <p:nvPicPr>
          <p:cNvPr id="14" name="Picture 12" descr="grass rockfish_12307"/>
          <p:cNvPicPr>
            <a:picLocks noChangeAspect="1" noChangeArrowheads="1"/>
          </p:cNvPicPr>
          <p:nvPr/>
        </p:nvPicPr>
        <p:blipFill>
          <a:blip r:embed="rId4" cstate="print"/>
          <a:srcRect/>
          <a:stretch>
            <a:fillRect/>
          </a:stretch>
        </p:blipFill>
        <p:spPr bwMode="auto">
          <a:xfrm>
            <a:off x="-27404" y="1519748"/>
            <a:ext cx="454510" cy="252958"/>
          </a:xfrm>
          <a:prstGeom prst="rect">
            <a:avLst/>
          </a:prstGeom>
          <a:noFill/>
          <a:ln w="9525">
            <a:noFill/>
            <a:miter lim="800000"/>
            <a:headEnd/>
            <a:tailEnd/>
          </a:ln>
        </p:spPr>
      </p:pic>
      <p:pic>
        <p:nvPicPr>
          <p:cNvPr id="15" name="Picture 12" descr="grass rockfish_12307"/>
          <p:cNvPicPr>
            <a:picLocks noChangeAspect="1" noChangeArrowheads="1"/>
          </p:cNvPicPr>
          <p:nvPr/>
        </p:nvPicPr>
        <p:blipFill>
          <a:blip r:embed="rId4" cstate="print"/>
          <a:srcRect/>
          <a:stretch>
            <a:fillRect/>
          </a:stretch>
        </p:blipFill>
        <p:spPr bwMode="auto">
          <a:xfrm>
            <a:off x="361366" y="2076942"/>
            <a:ext cx="454510" cy="252958"/>
          </a:xfrm>
          <a:prstGeom prst="rect">
            <a:avLst/>
          </a:prstGeom>
          <a:noFill/>
          <a:ln w="9525">
            <a:noFill/>
            <a:miter lim="800000"/>
            <a:headEnd/>
            <a:tailEnd/>
          </a:ln>
        </p:spPr>
      </p:pic>
      <p:sp>
        <p:nvSpPr>
          <p:cNvPr id="22" name="TextBox 21"/>
          <p:cNvSpPr txBox="1"/>
          <p:nvPr/>
        </p:nvSpPr>
        <p:spPr>
          <a:xfrm>
            <a:off x="616599" y="5322623"/>
            <a:ext cx="3089596" cy="461665"/>
          </a:xfrm>
          <a:prstGeom prst="rect">
            <a:avLst/>
          </a:prstGeom>
          <a:noFill/>
        </p:spPr>
        <p:txBody>
          <a:bodyPr wrap="square" rtlCol="0">
            <a:spAutoFit/>
          </a:bodyPr>
          <a:lstStyle/>
          <a:p>
            <a:r>
              <a:rPr lang="en-US" sz="2400" b="1" dirty="0" smtClean="0"/>
              <a:t>FISHING EFFORT = 0</a:t>
            </a:r>
            <a:endParaRPr lang="en-US" sz="2400" b="1" dirty="0"/>
          </a:p>
        </p:txBody>
      </p:sp>
      <p:sp>
        <p:nvSpPr>
          <p:cNvPr id="18" name="TextBox 17"/>
          <p:cNvSpPr txBox="1"/>
          <p:nvPr/>
        </p:nvSpPr>
        <p:spPr>
          <a:xfrm>
            <a:off x="4351899" y="4327953"/>
            <a:ext cx="1349971" cy="461665"/>
          </a:xfrm>
          <a:prstGeom prst="rect">
            <a:avLst/>
          </a:prstGeom>
          <a:noFill/>
        </p:spPr>
        <p:txBody>
          <a:bodyPr wrap="square" rtlCol="0">
            <a:spAutoFit/>
          </a:bodyPr>
          <a:lstStyle/>
          <a:p>
            <a:pPr algn="ctr"/>
            <a:r>
              <a:rPr lang="en-US" sz="2400" b="1" dirty="0" smtClean="0"/>
              <a:t>Size</a:t>
            </a:r>
            <a:endParaRPr lang="en-US" sz="2400" b="1" dirty="0"/>
          </a:p>
        </p:txBody>
      </p:sp>
      <p:sp>
        <p:nvSpPr>
          <p:cNvPr id="19" name="TextBox 18"/>
          <p:cNvSpPr txBox="1"/>
          <p:nvPr/>
        </p:nvSpPr>
        <p:spPr>
          <a:xfrm rot="16200000">
            <a:off x="987552" y="2422453"/>
            <a:ext cx="1710386" cy="461665"/>
          </a:xfrm>
          <a:prstGeom prst="rect">
            <a:avLst/>
          </a:prstGeom>
          <a:noFill/>
        </p:spPr>
        <p:txBody>
          <a:bodyPr wrap="square" rtlCol="0">
            <a:spAutoFit/>
          </a:bodyPr>
          <a:lstStyle/>
          <a:p>
            <a:r>
              <a:rPr lang="en-US" sz="2400" b="1" dirty="0" smtClean="0"/>
              <a:t>Frequency</a:t>
            </a:r>
            <a:endParaRPr lang="en-US"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1686422" y="1019175"/>
          <a:ext cx="7457578" cy="3930765"/>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12" descr="grass rockfish_12307"/>
          <p:cNvPicPr>
            <a:picLocks noChangeAspect="1" noChangeArrowheads="1"/>
          </p:cNvPicPr>
          <p:nvPr/>
        </p:nvPicPr>
        <p:blipFill>
          <a:blip r:embed="rId4" cstate="print"/>
          <a:srcRect/>
          <a:stretch>
            <a:fillRect/>
          </a:stretch>
        </p:blipFill>
        <p:spPr bwMode="auto">
          <a:xfrm>
            <a:off x="6673740" y="3932800"/>
            <a:ext cx="2386354" cy="1328129"/>
          </a:xfrm>
          <a:prstGeom prst="rect">
            <a:avLst/>
          </a:prstGeom>
          <a:noFill/>
          <a:ln w="9525">
            <a:noFill/>
            <a:miter lim="800000"/>
            <a:headEnd/>
            <a:tailEnd/>
          </a:ln>
        </p:spPr>
      </p:pic>
      <p:pic>
        <p:nvPicPr>
          <p:cNvPr id="5" name="Picture 12" descr="grass rockfish_12307"/>
          <p:cNvPicPr>
            <a:picLocks noChangeAspect="1" noChangeArrowheads="1"/>
          </p:cNvPicPr>
          <p:nvPr/>
        </p:nvPicPr>
        <p:blipFill>
          <a:blip r:embed="rId4" cstate="print"/>
          <a:srcRect/>
          <a:stretch>
            <a:fillRect/>
          </a:stretch>
        </p:blipFill>
        <p:spPr bwMode="auto">
          <a:xfrm>
            <a:off x="2320509" y="4340243"/>
            <a:ext cx="955793" cy="531948"/>
          </a:xfrm>
          <a:prstGeom prst="rect">
            <a:avLst/>
          </a:prstGeom>
          <a:noFill/>
          <a:ln w="9525">
            <a:noFill/>
            <a:miter lim="800000"/>
            <a:headEnd/>
            <a:tailEnd/>
          </a:ln>
        </p:spPr>
      </p:pic>
      <p:pic>
        <p:nvPicPr>
          <p:cNvPr id="7" name="Picture 12" descr="grass rockfish_12307"/>
          <p:cNvPicPr>
            <a:picLocks noChangeAspect="1" noChangeArrowheads="1"/>
          </p:cNvPicPr>
          <p:nvPr/>
        </p:nvPicPr>
        <p:blipFill>
          <a:blip r:embed="rId4" cstate="print"/>
          <a:srcRect/>
          <a:stretch>
            <a:fillRect/>
          </a:stretch>
        </p:blipFill>
        <p:spPr bwMode="auto">
          <a:xfrm>
            <a:off x="1251902" y="2643424"/>
            <a:ext cx="454510" cy="252958"/>
          </a:xfrm>
          <a:prstGeom prst="rect">
            <a:avLst/>
          </a:prstGeom>
          <a:noFill/>
          <a:ln w="9525">
            <a:noFill/>
            <a:miter lim="800000"/>
            <a:headEnd/>
            <a:tailEnd/>
          </a:ln>
        </p:spPr>
      </p:pic>
      <p:pic>
        <p:nvPicPr>
          <p:cNvPr id="8" name="Picture 12" descr="grass rockfish_12307"/>
          <p:cNvPicPr>
            <a:picLocks noChangeAspect="1" noChangeArrowheads="1"/>
          </p:cNvPicPr>
          <p:nvPr/>
        </p:nvPicPr>
        <p:blipFill>
          <a:blip r:embed="rId4" cstate="print"/>
          <a:srcRect/>
          <a:stretch>
            <a:fillRect/>
          </a:stretch>
        </p:blipFill>
        <p:spPr bwMode="auto">
          <a:xfrm>
            <a:off x="795229" y="2653286"/>
            <a:ext cx="454510" cy="252958"/>
          </a:xfrm>
          <a:prstGeom prst="rect">
            <a:avLst/>
          </a:prstGeom>
          <a:noFill/>
          <a:ln w="9525">
            <a:noFill/>
            <a:miter lim="800000"/>
            <a:headEnd/>
            <a:tailEnd/>
          </a:ln>
        </p:spPr>
      </p:pic>
      <p:pic>
        <p:nvPicPr>
          <p:cNvPr id="9" name="Picture 12" descr="grass rockfish_12307"/>
          <p:cNvPicPr>
            <a:picLocks noChangeAspect="1" noChangeArrowheads="1"/>
          </p:cNvPicPr>
          <p:nvPr/>
        </p:nvPicPr>
        <p:blipFill>
          <a:blip r:embed="rId4" cstate="print"/>
          <a:srcRect/>
          <a:stretch>
            <a:fillRect/>
          </a:stretch>
        </p:blipFill>
        <p:spPr bwMode="auto">
          <a:xfrm>
            <a:off x="1258645" y="3233300"/>
            <a:ext cx="454510" cy="252958"/>
          </a:xfrm>
          <a:prstGeom prst="rect">
            <a:avLst/>
          </a:prstGeom>
          <a:noFill/>
          <a:ln w="9525">
            <a:noFill/>
            <a:miter lim="800000"/>
            <a:headEnd/>
            <a:tailEnd/>
          </a:ln>
        </p:spPr>
      </p:pic>
      <p:pic>
        <p:nvPicPr>
          <p:cNvPr id="10" name="Picture 12" descr="grass rockfish_12307"/>
          <p:cNvPicPr>
            <a:picLocks noChangeAspect="1" noChangeArrowheads="1"/>
          </p:cNvPicPr>
          <p:nvPr/>
        </p:nvPicPr>
        <p:blipFill>
          <a:blip r:embed="rId4" cstate="print"/>
          <a:srcRect/>
          <a:stretch>
            <a:fillRect/>
          </a:stretch>
        </p:blipFill>
        <p:spPr bwMode="auto">
          <a:xfrm>
            <a:off x="1248794" y="2044260"/>
            <a:ext cx="454510" cy="252958"/>
          </a:xfrm>
          <a:prstGeom prst="rect">
            <a:avLst/>
          </a:prstGeom>
          <a:noFill/>
          <a:ln w="9525">
            <a:noFill/>
            <a:miter lim="800000"/>
            <a:headEnd/>
            <a:tailEnd/>
          </a:ln>
        </p:spPr>
      </p:pic>
      <p:pic>
        <p:nvPicPr>
          <p:cNvPr id="11" name="Picture 12" descr="grass rockfish_12307"/>
          <p:cNvPicPr>
            <a:picLocks noChangeAspect="1" noChangeArrowheads="1"/>
          </p:cNvPicPr>
          <p:nvPr/>
        </p:nvPicPr>
        <p:blipFill>
          <a:blip r:embed="rId4" cstate="print"/>
          <a:srcRect/>
          <a:stretch>
            <a:fillRect/>
          </a:stretch>
        </p:blipFill>
        <p:spPr bwMode="auto">
          <a:xfrm>
            <a:off x="792121" y="2054122"/>
            <a:ext cx="454510" cy="252958"/>
          </a:xfrm>
          <a:prstGeom prst="rect">
            <a:avLst/>
          </a:prstGeom>
          <a:noFill/>
          <a:ln w="9525">
            <a:noFill/>
            <a:miter lim="800000"/>
            <a:headEnd/>
            <a:tailEnd/>
          </a:ln>
        </p:spPr>
      </p:pic>
      <p:pic>
        <p:nvPicPr>
          <p:cNvPr id="12" name="Picture 12" descr="grass rockfish_12307"/>
          <p:cNvPicPr>
            <a:picLocks noChangeAspect="1" noChangeArrowheads="1"/>
          </p:cNvPicPr>
          <p:nvPr/>
        </p:nvPicPr>
        <p:blipFill>
          <a:blip r:embed="rId4" cstate="print"/>
          <a:srcRect/>
          <a:stretch>
            <a:fillRect/>
          </a:stretch>
        </p:blipFill>
        <p:spPr bwMode="auto">
          <a:xfrm>
            <a:off x="1245686" y="1496928"/>
            <a:ext cx="454510" cy="252958"/>
          </a:xfrm>
          <a:prstGeom prst="rect">
            <a:avLst/>
          </a:prstGeom>
          <a:noFill/>
          <a:ln w="9525">
            <a:noFill/>
            <a:miter lim="800000"/>
            <a:headEnd/>
            <a:tailEnd/>
          </a:ln>
        </p:spPr>
      </p:pic>
      <p:pic>
        <p:nvPicPr>
          <p:cNvPr id="13" name="Picture 12" descr="grass rockfish_12307"/>
          <p:cNvPicPr>
            <a:picLocks noChangeAspect="1" noChangeArrowheads="1"/>
          </p:cNvPicPr>
          <p:nvPr/>
        </p:nvPicPr>
        <p:blipFill>
          <a:blip r:embed="rId4" cstate="print"/>
          <a:srcRect/>
          <a:stretch>
            <a:fillRect/>
          </a:stretch>
        </p:blipFill>
        <p:spPr bwMode="auto">
          <a:xfrm>
            <a:off x="789013" y="1506790"/>
            <a:ext cx="454510" cy="252958"/>
          </a:xfrm>
          <a:prstGeom prst="rect">
            <a:avLst/>
          </a:prstGeom>
          <a:noFill/>
          <a:ln w="9525">
            <a:noFill/>
            <a:miter lim="800000"/>
            <a:headEnd/>
            <a:tailEnd/>
          </a:ln>
        </p:spPr>
      </p:pic>
      <p:pic>
        <p:nvPicPr>
          <p:cNvPr id="14" name="Picture 13" descr="grass rockfish_12307"/>
          <p:cNvPicPr>
            <a:picLocks noChangeAspect="1" noChangeArrowheads="1"/>
          </p:cNvPicPr>
          <p:nvPr/>
        </p:nvPicPr>
        <p:blipFill>
          <a:blip r:embed="rId4" cstate="print"/>
          <a:srcRect/>
          <a:stretch>
            <a:fillRect/>
          </a:stretch>
        </p:blipFill>
        <p:spPr bwMode="auto">
          <a:xfrm>
            <a:off x="429269" y="1509886"/>
            <a:ext cx="454510" cy="252958"/>
          </a:xfrm>
          <a:prstGeom prst="rect">
            <a:avLst/>
          </a:prstGeom>
          <a:noFill/>
          <a:ln w="9525">
            <a:noFill/>
            <a:miter lim="800000"/>
            <a:headEnd/>
            <a:tailEnd/>
          </a:ln>
        </p:spPr>
      </p:pic>
      <p:pic>
        <p:nvPicPr>
          <p:cNvPr id="15" name="Picture 12" descr="grass rockfish_12307"/>
          <p:cNvPicPr>
            <a:picLocks noChangeAspect="1" noChangeArrowheads="1"/>
          </p:cNvPicPr>
          <p:nvPr/>
        </p:nvPicPr>
        <p:blipFill>
          <a:blip r:embed="rId4" cstate="print"/>
          <a:srcRect/>
          <a:stretch>
            <a:fillRect/>
          </a:stretch>
        </p:blipFill>
        <p:spPr bwMode="auto">
          <a:xfrm>
            <a:off x="-27404" y="1519748"/>
            <a:ext cx="454510" cy="252958"/>
          </a:xfrm>
          <a:prstGeom prst="rect">
            <a:avLst/>
          </a:prstGeom>
          <a:noFill/>
          <a:ln w="9525">
            <a:noFill/>
            <a:miter lim="800000"/>
            <a:headEnd/>
            <a:tailEnd/>
          </a:ln>
        </p:spPr>
      </p:pic>
      <p:pic>
        <p:nvPicPr>
          <p:cNvPr id="16" name="Picture 12" descr="grass rockfish_12307"/>
          <p:cNvPicPr>
            <a:picLocks noChangeAspect="1" noChangeArrowheads="1"/>
          </p:cNvPicPr>
          <p:nvPr/>
        </p:nvPicPr>
        <p:blipFill>
          <a:blip r:embed="rId4" cstate="print"/>
          <a:srcRect/>
          <a:stretch>
            <a:fillRect/>
          </a:stretch>
        </p:blipFill>
        <p:spPr bwMode="auto">
          <a:xfrm>
            <a:off x="361366" y="2076942"/>
            <a:ext cx="454510" cy="252958"/>
          </a:xfrm>
          <a:prstGeom prst="rect">
            <a:avLst/>
          </a:prstGeom>
          <a:noFill/>
          <a:ln w="9525">
            <a:noFill/>
            <a:miter lim="800000"/>
            <a:headEnd/>
            <a:tailEnd/>
          </a:ln>
        </p:spPr>
      </p:pic>
      <p:pic>
        <p:nvPicPr>
          <p:cNvPr id="30" name="Picture 4" descr="DCP_1315"/>
          <p:cNvPicPr>
            <a:picLocks noChangeAspect="1" noChangeArrowheads="1"/>
          </p:cNvPicPr>
          <p:nvPr/>
        </p:nvPicPr>
        <p:blipFill>
          <a:blip r:embed="rId5"/>
          <a:srcRect l="8120" t="36417" r="19193" b="30118"/>
          <a:stretch>
            <a:fillRect/>
          </a:stretch>
        </p:blipFill>
        <p:spPr bwMode="auto">
          <a:xfrm>
            <a:off x="763095" y="5939976"/>
            <a:ext cx="1775364" cy="579385"/>
          </a:xfrm>
          <a:prstGeom prst="rect">
            <a:avLst/>
          </a:prstGeom>
          <a:noFill/>
          <a:ln w="9525">
            <a:noFill/>
            <a:miter lim="800000"/>
            <a:headEnd/>
            <a:tailEnd/>
          </a:ln>
          <a:effectLst/>
        </p:spPr>
      </p:pic>
      <p:sp>
        <p:nvSpPr>
          <p:cNvPr id="31" name="TextBox 30"/>
          <p:cNvSpPr txBox="1"/>
          <p:nvPr/>
        </p:nvSpPr>
        <p:spPr>
          <a:xfrm>
            <a:off x="616599" y="5322623"/>
            <a:ext cx="2312073" cy="461665"/>
          </a:xfrm>
          <a:prstGeom prst="rect">
            <a:avLst/>
          </a:prstGeom>
          <a:noFill/>
        </p:spPr>
        <p:txBody>
          <a:bodyPr wrap="square" rtlCol="0">
            <a:spAutoFit/>
          </a:bodyPr>
          <a:lstStyle/>
          <a:p>
            <a:r>
              <a:rPr lang="en-US" sz="2400" b="1" dirty="0" smtClean="0"/>
              <a:t>FISHING EFFORT</a:t>
            </a:r>
            <a:endParaRPr lang="en-US" sz="2400" b="1" dirty="0"/>
          </a:p>
        </p:txBody>
      </p:sp>
      <p:sp>
        <p:nvSpPr>
          <p:cNvPr id="19" name="TextBox 18"/>
          <p:cNvSpPr txBox="1"/>
          <p:nvPr/>
        </p:nvSpPr>
        <p:spPr>
          <a:xfrm>
            <a:off x="4351899" y="4327953"/>
            <a:ext cx="1349971" cy="461665"/>
          </a:xfrm>
          <a:prstGeom prst="rect">
            <a:avLst/>
          </a:prstGeom>
          <a:noFill/>
        </p:spPr>
        <p:txBody>
          <a:bodyPr wrap="square" rtlCol="0">
            <a:spAutoFit/>
          </a:bodyPr>
          <a:lstStyle/>
          <a:p>
            <a:pPr algn="ctr"/>
            <a:r>
              <a:rPr lang="en-US" sz="2400" b="1" dirty="0" smtClean="0"/>
              <a:t>Size</a:t>
            </a:r>
            <a:endParaRPr lang="en-US" sz="2400" b="1" dirty="0"/>
          </a:p>
        </p:txBody>
      </p:sp>
      <p:sp>
        <p:nvSpPr>
          <p:cNvPr id="20" name="TextBox 19"/>
          <p:cNvSpPr txBox="1"/>
          <p:nvPr/>
        </p:nvSpPr>
        <p:spPr>
          <a:xfrm rot="16200000">
            <a:off x="987552" y="2422453"/>
            <a:ext cx="1710386" cy="461665"/>
          </a:xfrm>
          <a:prstGeom prst="rect">
            <a:avLst/>
          </a:prstGeom>
          <a:noFill/>
        </p:spPr>
        <p:txBody>
          <a:bodyPr wrap="square" rtlCol="0">
            <a:spAutoFit/>
          </a:bodyPr>
          <a:lstStyle/>
          <a:p>
            <a:r>
              <a:rPr lang="en-US" sz="2400" b="1" dirty="0" smtClean="0"/>
              <a:t>Frequency</a:t>
            </a:r>
            <a:endParaRPr lang="en-US" sz="2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1686422" y="1019175"/>
          <a:ext cx="7457578" cy="3930765"/>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12" descr="grass rockfish_12307"/>
          <p:cNvPicPr>
            <a:picLocks noChangeAspect="1" noChangeArrowheads="1"/>
          </p:cNvPicPr>
          <p:nvPr/>
        </p:nvPicPr>
        <p:blipFill>
          <a:blip r:embed="rId4" cstate="print"/>
          <a:srcRect/>
          <a:stretch>
            <a:fillRect/>
          </a:stretch>
        </p:blipFill>
        <p:spPr bwMode="auto">
          <a:xfrm>
            <a:off x="6673740" y="3932800"/>
            <a:ext cx="2386354" cy="1328129"/>
          </a:xfrm>
          <a:prstGeom prst="rect">
            <a:avLst/>
          </a:prstGeom>
          <a:noFill/>
          <a:ln w="9525">
            <a:noFill/>
            <a:miter lim="800000"/>
            <a:headEnd/>
            <a:tailEnd/>
          </a:ln>
        </p:spPr>
      </p:pic>
      <p:pic>
        <p:nvPicPr>
          <p:cNvPr id="5" name="Picture 12" descr="grass rockfish_12307"/>
          <p:cNvPicPr>
            <a:picLocks noChangeAspect="1" noChangeArrowheads="1"/>
          </p:cNvPicPr>
          <p:nvPr/>
        </p:nvPicPr>
        <p:blipFill>
          <a:blip r:embed="rId4" cstate="print"/>
          <a:srcRect/>
          <a:stretch>
            <a:fillRect/>
          </a:stretch>
        </p:blipFill>
        <p:spPr bwMode="auto">
          <a:xfrm>
            <a:off x="2320509" y="4340243"/>
            <a:ext cx="955793" cy="531948"/>
          </a:xfrm>
          <a:prstGeom prst="rect">
            <a:avLst/>
          </a:prstGeom>
          <a:noFill/>
          <a:ln w="9525">
            <a:noFill/>
            <a:miter lim="800000"/>
            <a:headEnd/>
            <a:tailEnd/>
          </a:ln>
        </p:spPr>
      </p:pic>
      <p:pic>
        <p:nvPicPr>
          <p:cNvPr id="7" name="Picture 12" descr="grass rockfish_12307"/>
          <p:cNvPicPr>
            <a:picLocks noChangeAspect="1" noChangeArrowheads="1"/>
          </p:cNvPicPr>
          <p:nvPr/>
        </p:nvPicPr>
        <p:blipFill>
          <a:blip r:embed="rId4" cstate="print"/>
          <a:srcRect/>
          <a:stretch>
            <a:fillRect/>
          </a:stretch>
        </p:blipFill>
        <p:spPr bwMode="auto">
          <a:xfrm>
            <a:off x="1251902" y="2643424"/>
            <a:ext cx="454510" cy="252958"/>
          </a:xfrm>
          <a:prstGeom prst="rect">
            <a:avLst/>
          </a:prstGeom>
          <a:noFill/>
          <a:ln w="9525">
            <a:noFill/>
            <a:miter lim="800000"/>
            <a:headEnd/>
            <a:tailEnd/>
          </a:ln>
        </p:spPr>
      </p:pic>
      <p:pic>
        <p:nvPicPr>
          <p:cNvPr id="8" name="Picture 12" descr="grass rockfish_12307"/>
          <p:cNvPicPr>
            <a:picLocks noChangeAspect="1" noChangeArrowheads="1"/>
          </p:cNvPicPr>
          <p:nvPr/>
        </p:nvPicPr>
        <p:blipFill>
          <a:blip r:embed="rId4" cstate="print"/>
          <a:srcRect/>
          <a:stretch>
            <a:fillRect/>
          </a:stretch>
        </p:blipFill>
        <p:spPr bwMode="auto">
          <a:xfrm>
            <a:off x="795229" y="2653286"/>
            <a:ext cx="454510" cy="252958"/>
          </a:xfrm>
          <a:prstGeom prst="rect">
            <a:avLst/>
          </a:prstGeom>
          <a:noFill/>
          <a:ln w="9525">
            <a:noFill/>
            <a:miter lim="800000"/>
            <a:headEnd/>
            <a:tailEnd/>
          </a:ln>
        </p:spPr>
      </p:pic>
      <p:pic>
        <p:nvPicPr>
          <p:cNvPr id="9" name="Picture 12" descr="grass rockfish_12307"/>
          <p:cNvPicPr>
            <a:picLocks noChangeAspect="1" noChangeArrowheads="1"/>
          </p:cNvPicPr>
          <p:nvPr/>
        </p:nvPicPr>
        <p:blipFill>
          <a:blip r:embed="rId4" cstate="print"/>
          <a:srcRect/>
          <a:stretch>
            <a:fillRect/>
          </a:stretch>
        </p:blipFill>
        <p:spPr bwMode="auto">
          <a:xfrm>
            <a:off x="1258645" y="3233300"/>
            <a:ext cx="454510" cy="252958"/>
          </a:xfrm>
          <a:prstGeom prst="rect">
            <a:avLst/>
          </a:prstGeom>
          <a:noFill/>
          <a:ln w="9525">
            <a:noFill/>
            <a:miter lim="800000"/>
            <a:headEnd/>
            <a:tailEnd/>
          </a:ln>
        </p:spPr>
      </p:pic>
      <p:pic>
        <p:nvPicPr>
          <p:cNvPr id="10" name="Picture 12" descr="grass rockfish_12307"/>
          <p:cNvPicPr>
            <a:picLocks noChangeAspect="1" noChangeArrowheads="1"/>
          </p:cNvPicPr>
          <p:nvPr/>
        </p:nvPicPr>
        <p:blipFill>
          <a:blip r:embed="rId4" cstate="print"/>
          <a:srcRect/>
          <a:stretch>
            <a:fillRect/>
          </a:stretch>
        </p:blipFill>
        <p:spPr bwMode="auto">
          <a:xfrm>
            <a:off x="1248794" y="2044260"/>
            <a:ext cx="454510" cy="252958"/>
          </a:xfrm>
          <a:prstGeom prst="rect">
            <a:avLst/>
          </a:prstGeom>
          <a:noFill/>
          <a:ln w="9525">
            <a:noFill/>
            <a:miter lim="800000"/>
            <a:headEnd/>
            <a:tailEnd/>
          </a:ln>
        </p:spPr>
      </p:pic>
      <p:pic>
        <p:nvPicPr>
          <p:cNvPr id="11" name="Picture 12" descr="grass rockfish_12307"/>
          <p:cNvPicPr>
            <a:picLocks noChangeAspect="1" noChangeArrowheads="1"/>
          </p:cNvPicPr>
          <p:nvPr/>
        </p:nvPicPr>
        <p:blipFill>
          <a:blip r:embed="rId4" cstate="print"/>
          <a:srcRect/>
          <a:stretch>
            <a:fillRect/>
          </a:stretch>
        </p:blipFill>
        <p:spPr bwMode="auto">
          <a:xfrm>
            <a:off x="792121" y="2054122"/>
            <a:ext cx="454510" cy="252958"/>
          </a:xfrm>
          <a:prstGeom prst="rect">
            <a:avLst/>
          </a:prstGeom>
          <a:noFill/>
          <a:ln w="9525">
            <a:noFill/>
            <a:miter lim="800000"/>
            <a:headEnd/>
            <a:tailEnd/>
          </a:ln>
        </p:spPr>
      </p:pic>
      <p:pic>
        <p:nvPicPr>
          <p:cNvPr id="12" name="Picture 12" descr="grass rockfish_12307"/>
          <p:cNvPicPr>
            <a:picLocks noChangeAspect="1" noChangeArrowheads="1"/>
          </p:cNvPicPr>
          <p:nvPr/>
        </p:nvPicPr>
        <p:blipFill>
          <a:blip r:embed="rId4" cstate="print"/>
          <a:srcRect/>
          <a:stretch>
            <a:fillRect/>
          </a:stretch>
        </p:blipFill>
        <p:spPr bwMode="auto">
          <a:xfrm>
            <a:off x="1245686" y="1496928"/>
            <a:ext cx="454510" cy="252958"/>
          </a:xfrm>
          <a:prstGeom prst="rect">
            <a:avLst/>
          </a:prstGeom>
          <a:noFill/>
          <a:ln w="9525">
            <a:noFill/>
            <a:miter lim="800000"/>
            <a:headEnd/>
            <a:tailEnd/>
          </a:ln>
        </p:spPr>
      </p:pic>
      <p:pic>
        <p:nvPicPr>
          <p:cNvPr id="13" name="Picture 12" descr="grass rockfish_12307"/>
          <p:cNvPicPr>
            <a:picLocks noChangeAspect="1" noChangeArrowheads="1"/>
          </p:cNvPicPr>
          <p:nvPr/>
        </p:nvPicPr>
        <p:blipFill>
          <a:blip r:embed="rId4" cstate="print"/>
          <a:srcRect/>
          <a:stretch>
            <a:fillRect/>
          </a:stretch>
        </p:blipFill>
        <p:spPr bwMode="auto">
          <a:xfrm>
            <a:off x="789013" y="1506790"/>
            <a:ext cx="454510" cy="252958"/>
          </a:xfrm>
          <a:prstGeom prst="rect">
            <a:avLst/>
          </a:prstGeom>
          <a:noFill/>
          <a:ln w="9525">
            <a:noFill/>
            <a:miter lim="800000"/>
            <a:headEnd/>
            <a:tailEnd/>
          </a:ln>
        </p:spPr>
      </p:pic>
      <p:pic>
        <p:nvPicPr>
          <p:cNvPr id="14" name="Picture 13" descr="grass rockfish_12307"/>
          <p:cNvPicPr>
            <a:picLocks noChangeAspect="1" noChangeArrowheads="1"/>
          </p:cNvPicPr>
          <p:nvPr/>
        </p:nvPicPr>
        <p:blipFill>
          <a:blip r:embed="rId4" cstate="print"/>
          <a:srcRect/>
          <a:stretch>
            <a:fillRect/>
          </a:stretch>
        </p:blipFill>
        <p:spPr bwMode="auto">
          <a:xfrm>
            <a:off x="429269" y="1509886"/>
            <a:ext cx="454510" cy="252958"/>
          </a:xfrm>
          <a:prstGeom prst="rect">
            <a:avLst/>
          </a:prstGeom>
          <a:noFill/>
          <a:ln w="9525">
            <a:noFill/>
            <a:miter lim="800000"/>
            <a:headEnd/>
            <a:tailEnd/>
          </a:ln>
        </p:spPr>
      </p:pic>
      <p:pic>
        <p:nvPicPr>
          <p:cNvPr id="15" name="Picture 12" descr="grass rockfish_12307"/>
          <p:cNvPicPr>
            <a:picLocks noChangeAspect="1" noChangeArrowheads="1"/>
          </p:cNvPicPr>
          <p:nvPr/>
        </p:nvPicPr>
        <p:blipFill>
          <a:blip r:embed="rId4" cstate="print"/>
          <a:srcRect/>
          <a:stretch>
            <a:fillRect/>
          </a:stretch>
        </p:blipFill>
        <p:spPr bwMode="auto">
          <a:xfrm>
            <a:off x="-27404" y="1519748"/>
            <a:ext cx="454510" cy="252958"/>
          </a:xfrm>
          <a:prstGeom prst="rect">
            <a:avLst/>
          </a:prstGeom>
          <a:noFill/>
          <a:ln w="9525">
            <a:noFill/>
            <a:miter lim="800000"/>
            <a:headEnd/>
            <a:tailEnd/>
          </a:ln>
        </p:spPr>
      </p:pic>
      <p:pic>
        <p:nvPicPr>
          <p:cNvPr id="16" name="Picture 12" descr="grass rockfish_12307"/>
          <p:cNvPicPr>
            <a:picLocks noChangeAspect="1" noChangeArrowheads="1"/>
          </p:cNvPicPr>
          <p:nvPr/>
        </p:nvPicPr>
        <p:blipFill>
          <a:blip r:embed="rId4" cstate="print"/>
          <a:srcRect/>
          <a:stretch>
            <a:fillRect/>
          </a:stretch>
        </p:blipFill>
        <p:spPr bwMode="auto">
          <a:xfrm>
            <a:off x="361366" y="2076942"/>
            <a:ext cx="454510" cy="252958"/>
          </a:xfrm>
          <a:prstGeom prst="rect">
            <a:avLst/>
          </a:prstGeom>
          <a:noFill/>
          <a:ln w="9525">
            <a:noFill/>
            <a:miter lim="800000"/>
            <a:headEnd/>
            <a:tailEnd/>
          </a:ln>
        </p:spPr>
      </p:pic>
      <p:pic>
        <p:nvPicPr>
          <p:cNvPr id="30" name="Picture 4" descr="DCP_1315"/>
          <p:cNvPicPr>
            <a:picLocks noChangeAspect="1" noChangeArrowheads="1"/>
          </p:cNvPicPr>
          <p:nvPr/>
        </p:nvPicPr>
        <p:blipFill>
          <a:blip r:embed="rId5"/>
          <a:srcRect l="8120" t="36417" r="19193" b="30118"/>
          <a:stretch>
            <a:fillRect/>
          </a:stretch>
        </p:blipFill>
        <p:spPr bwMode="auto">
          <a:xfrm>
            <a:off x="2606511" y="5933839"/>
            <a:ext cx="1775364" cy="579385"/>
          </a:xfrm>
          <a:prstGeom prst="rect">
            <a:avLst/>
          </a:prstGeom>
          <a:noFill/>
          <a:ln w="9525">
            <a:noFill/>
            <a:miter lim="800000"/>
            <a:headEnd/>
            <a:tailEnd/>
          </a:ln>
          <a:effectLst/>
        </p:spPr>
      </p:pic>
      <p:pic>
        <p:nvPicPr>
          <p:cNvPr id="31" name="Picture 4" descr="DCP_1315"/>
          <p:cNvPicPr>
            <a:picLocks noChangeAspect="1" noChangeArrowheads="1"/>
          </p:cNvPicPr>
          <p:nvPr/>
        </p:nvPicPr>
        <p:blipFill>
          <a:blip r:embed="rId5"/>
          <a:srcRect l="8120" t="36417" r="19193" b="30118"/>
          <a:stretch>
            <a:fillRect/>
          </a:stretch>
        </p:blipFill>
        <p:spPr bwMode="auto">
          <a:xfrm>
            <a:off x="763095" y="5939976"/>
            <a:ext cx="1775364" cy="579385"/>
          </a:xfrm>
          <a:prstGeom prst="rect">
            <a:avLst/>
          </a:prstGeom>
          <a:noFill/>
          <a:ln w="9525">
            <a:noFill/>
            <a:miter lim="800000"/>
            <a:headEnd/>
            <a:tailEnd/>
          </a:ln>
          <a:effectLst/>
        </p:spPr>
      </p:pic>
      <p:sp>
        <p:nvSpPr>
          <p:cNvPr id="32" name="TextBox 31"/>
          <p:cNvSpPr txBox="1"/>
          <p:nvPr/>
        </p:nvSpPr>
        <p:spPr>
          <a:xfrm>
            <a:off x="616599" y="5322623"/>
            <a:ext cx="2312073" cy="461665"/>
          </a:xfrm>
          <a:prstGeom prst="rect">
            <a:avLst/>
          </a:prstGeom>
          <a:noFill/>
        </p:spPr>
        <p:txBody>
          <a:bodyPr wrap="square" rtlCol="0">
            <a:spAutoFit/>
          </a:bodyPr>
          <a:lstStyle/>
          <a:p>
            <a:r>
              <a:rPr lang="en-US" sz="2400" b="1" dirty="0" smtClean="0"/>
              <a:t>FISHING EFFORT</a:t>
            </a:r>
            <a:endParaRPr lang="en-US" sz="2400" b="1" dirty="0"/>
          </a:p>
        </p:txBody>
      </p:sp>
      <p:sp>
        <p:nvSpPr>
          <p:cNvPr id="20" name="TextBox 19"/>
          <p:cNvSpPr txBox="1"/>
          <p:nvPr/>
        </p:nvSpPr>
        <p:spPr>
          <a:xfrm>
            <a:off x="4351899" y="4327953"/>
            <a:ext cx="1349971" cy="461665"/>
          </a:xfrm>
          <a:prstGeom prst="rect">
            <a:avLst/>
          </a:prstGeom>
          <a:noFill/>
        </p:spPr>
        <p:txBody>
          <a:bodyPr wrap="square" rtlCol="0">
            <a:spAutoFit/>
          </a:bodyPr>
          <a:lstStyle/>
          <a:p>
            <a:pPr algn="ctr"/>
            <a:r>
              <a:rPr lang="en-US" sz="2400" b="1" dirty="0" smtClean="0"/>
              <a:t>Size</a:t>
            </a:r>
            <a:endParaRPr lang="en-US" sz="2400" b="1" dirty="0"/>
          </a:p>
        </p:txBody>
      </p:sp>
      <p:sp>
        <p:nvSpPr>
          <p:cNvPr id="21" name="TextBox 20"/>
          <p:cNvSpPr txBox="1"/>
          <p:nvPr/>
        </p:nvSpPr>
        <p:spPr>
          <a:xfrm rot="16200000">
            <a:off x="987552" y="2422453"/>
            <a:ext cx="1710386" cy="461665"/>
          </a:xfrm>
          <a:prstGeom prst="rect">
            <a:avLst/>
          </a:prstGeom>
          <a:noFill/>
        </p:spPr>
        <p:txBody>
          <a:bodyPr wrap="square" rtlCol="0">
            <a:spAutoFit/>
          </a:bodyPr>
          <a:lstStyle/>
          <a:p>
            <a:r>
              <a:rPr lang="en-US" sz="2400" b="1" dirty="0" smtClean="0"/>
              <a:t>Frequency</a:t>
            </a:r>
            <a:endParaRPr lang="en-US" sz="2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1686422" y="1019175"/>
          <a:ext cx="7457578" cy="3930765"/>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12" descr="grass rockfish_12307"/>
          <p:cNvPicPr>
            <a:picLocks noChangeAspect="1" noChangeArrowheads="1"/>
          </p:cNvPicPr>
          <p:nvPr/>
        </p:nvPicPr>
        <p:blipFill>
          <a:blip r:embed="rId4" cstate="print"/>
          <a:srcRect/>
          <a:stretch>
            <a:fillRect/>
          </a:stretch>
        </p:blipFill>
        <p:spPr bwMode="auto">
          <a:xfrm>
            <a:off x="6673740" y="3932800"/>
            <a:ext cx="2386354" cy="1328129"/>
          </a:xfrm>
          <a:prstGeom prst="rect">
            <a:avLst/>
          </a:prstGeom>
          <a:noFill/>
          <a:ln w="9525">
            <a:noFill/>
            <a:miter lim="800000"/>
            <a:headEnd/>
            <a:tailEnd/>
          </a:ln>
        </p:spPr>
      </p:pic>
      <p:pic>
        <p:nvPicPr>
          <p:cNvPr id="5" name="Picture 12" descr="grass rockfish_12307"/>
          <p:cNvPicPr>
            <a:picLocks noChangeAspect="1" noChangeArrowheads="1"/>
          </p:cNvPicPr>
          <p:nvPr/>
        </p:nvPicPr>
        <p:blipFill>
          <a:blip r:embed="rId4" cstate="print"/>
          <a:srcRect/>
          <a:stretch>
            <a:fillRect/>
          </a:stretch>
        </p:blipFill>
        <p:spPr bwMode="auto">
          <a:xfrm>
            <a:off x="2320509" y="4340243"/>
            <a:ext cx="955793" cy="531948"/>
          </a:xfrm>
          <a:prstGeom prst="rect">
            <a:avLst/>
          </a:prstGeom>
          <a:noFill/>
          <a:ln w="9525">
            <a:noFill/>
            <a:miter lim="800000"/>
            <a:headEnd/>
            <a:tailEnd/>
          </a:ln>
        </p:spPr>
      </p:pic>
      <p:pic>
        <p:nvPicPr>
          <p:cNvPr id="7" name="Picture 12" descr="grass rockfish_12307"/>
          <p:cNvPicPr>
            <a:picLocks noChangeAspect="1" noChangeArrowheads="1"/>
          </p:cNvPicPr>
          <p:nvPr/>
        </p:nvPicPr>
        <p:blipFill>
          <a:blip r:embed="rId4" cstate="print"/>
          <a:srcRect/>
          <a:stretch>
            <a:fillRect/>
          </a:stretch>
        </p:blipFill>
        <p:spPr bwMode="auto">
          <a:xfrm>
            <a:off x="1251902" y="2643424"/>
            <a:ext cx="454510" cy="252958"/>
          </a:xfrm>
          <a:prstGeom prst="rect">
            <a:avLst/>
          </a:prstGeom>
          <a:noFill/>
          <a:ln w="9525">
            <a:noFill/>
            <a:miter lim="800000"/>
            <a:headEnd/>
            <a:tailEnd/>
          </a:ln>
        </p:spPr>
      </p:pic>
      <p:pic>
        <p:nvPicPr>
          <p:cNvPr id="8" name="Picture 12" descr="grass rockfish_12307"/>
          <p:cNvPicPr>
            <a:picLocks noChangeAspect="1" noChangeArrowheads="1"/>
          </p:cNvPicPr>
          <p:nvPr/>
        </p:nvPicPr>
        <p:blipFill>
          <a:blip r:embed="rId4" cstate="print"/>
          <a:srcRect/>
          <a:stretch>
            <a:fillRect/>
          </a:stretch>
        </p:blipFill>
        <p:spPr bwMode="auto">
          <a:xfrm>
            <a:off x="795229" y="2653286"/>
            <a:ext cx="454510" cy="252958"/>
          </a:xfrm>
          <a:prstGeom prst="rect">
            <a:avLst/>
          </a:prstGeom>
          <a:noFill/>
          <a:ln w="9525">
            <a:noFill/>
            <a:miter lim="800000"/>
            <a:headEnd/>
            <a:tailEnd/>
          </a:ln>
        </p:spPr>
      </p:pic>
      <p:pic>
        <p:nvPicPr>
          <p:cNvPr id="9" name="Picture 12" descr="grass rockfish_12307"/>
          <p:cNvPicPr>
            <a:picLocks noChangeAspect="1" noChangeArrowheads="1"/>
          </p:cNvPicPr>
          <p:nvPr/>
        </p:nvPicPr>
        <p:blipFill>
          <a:blip r:embed="rId4" cstate="print"/>
          <a:srcRect/>
          <a:stretch>
            <a:fillRect/>
          </a:stretch>
        </p:blipFill>
        <p:spPr bwMode="auto">
          <a:xfrm>
            <a:off x="1258645" y="3233300"/>
            <a:ext cx="454510" cy="252958"/>
          </a:xfrm>
          <a:prstGeom prst="rect">
            <a:avLst/>
          </a:prstGeom>
          <a:noFill/>
          <a:ln w="9525">
            <a:noFill/>
            <a:miter lim="800000"/>
            <a:headEnd/>
            <a:tailEnd/>
          </a:ln>
        </p:spPr>
      </p:pic>
      <p:pic>
        <p:nvPicPr>
          <p:cNvPr id="10" name="Picture 12" descr="grass rockfish_12307"/>
          <p:cNvPicPr>
            <a:picLocks noChangeAspect="1" noChangeArrowheads="1"/>
          </p:cNvPicPr>
          <p:nvPr/>
        </p:nvPicPr>
        <p:blipFill>
          <a:blip r:embed="rId4" cstate="print"/>
          <a:srcRect/>
          <a:stretch>
            <a:fillRect/>
          </a:stretch>
        </p:blipFill>
        <p:spPr bwMode="auto">
          <a:xfrm>
            <a:off x="1248794" y="2044260"/>
            <a:ext cx="454510" cy="252958"/>
          </a:xfrm>
          <a:prstGeom prst="rect">
            <a:avLst/>
          </a:prstGeom>
          <a:noFill/>
          <a:ln w="9525">
            <a:noFill/>
            <a:miter lim="800000"/>
            <a:headEnd/>
            <a:tailEnd/>
          </a:ln>
        </p:spPr>
      </p:pic>
      <p:pic>
        <p:nvPicPr>
          <p:cNvPr id="11" name="Picture 12" descr="grass rockfish_12307"/>
          <p:cNvPicPr>
            <a:picLocks noChangeAspect="1" noChangeArrowheads="1"/>
          </p:cNvPicPr>
          <p:nvPr/>
        </p:nvPicPr>
        <p:blipFill>
          <a:blip r:embed="rId4" cstate="print"/>
          <a:srcRect/>
          <a:stretch>
            <a:fillRect/>
          </a:stretch>
        </p:blipFill>
        <p:spPr bwMode="auto">
          <a:xfrm>
            <a:off x="792121" y="2054122"/>
            <a:ext cx="454510" cy="252958"/>
          </a:xfrm>
          <a:prstGeom prst="rect">
            <a:avLst/>
          </a:prstGeom>
          <a:noFill/>
          <a:ln w="9525">
            <a:noFill/>
            <a:miter lim="800000"/>
            <a:headEnd/>
            <a:tailEnd/>
          </a:ln>
        </p:spPr>
      </p:pic>
      <p:pic>
        <p:nvPicPr>
          <p:cNvPr id="12" name="Picture 12" descr="grass rockfish_12307"/>
          <p:cNvPicPr>
            <a:picLocks noChangeAspect="1" noChangeArrowheads="1"/>
          </p:cNvPicPr>
          <p:nvPr/>
        </p:nvPicPr>
        <p:blipFill>
          <a:blip r:embed="rId4" cstate="print"/>
          <a:srcRect/>
          <a:stretch>
            <a:fillRect/>
          </a:stretch>
        </p:blipFill>
        <p:spPr bwMode="auto">
          <a:xfrm>
            <a:off x="1245686" y="1496928"/>
            <a:ext cx="454510" cy="252958"/>
          </a:xfrm>
          <a:prstGeom prst="rect">
            <a:avLst/>
          </a:prstGeom>
          <a:noFill/>
          <a:ln w="9525">
            <a:noFill/>
            <a:miter lim="800000"/>
            <a:headEnd/>
            <a:tailEnd/>
          </a:ln>
        </p:spPr>
      </p:pic>
      <p:pic>
        <p:nvPicPr>
          <p:cNvPr id="13" name="Picture 12" descr="grass rockfish_12307"/>
          <p:cNvPicPr>
            <a:picLocks noChangeAspect="1" noChangeArrowheads="1"/>
          </p:cNvPicPr>
          <p:nvPr/>
        </p:nvPicPr>
        <p:blipFill>
          <a:blip r:embed="rId4" cstate="print"/>
          <a:srcRect/>
          <a:stretch>
            <a:fillRect/>
          </a:stretch>
        </p:blipFill>
        <p:spPr bwMode="auto">
          <a:xfrm>
            <a:off x="789013" y="1506790"/>
            <a:ext cx="454510" cy="252958"/>
          </a:xfrm>
          <a:prstGeom prst="rect">
            <a:avLst/>
          </a:prstGeom>
          <a:noFill/>
          <a:ln w="9525">
            <a:noFill/>
            <a:miter lim="800000"/>
            <a:headEnd/>
            <a:tailEnd/>
          </a:ln>
        </p:spPr>
      </p:pic>
      <p:pic>
        <p:nvPicPr>
          <p:cNvPr id="14" name="Picture 13" descr="grass rockfish_12307"/>
          <p:cNvPicPr>
            <a:picLocks noChangeAspect="1" noChangeArrowheads="1"/>
          </p:cNvPicPr>
          <p:nvPr/>
        </p:nvPicPr>
        <p:blipFill>
          <a:blip r:embed="rId4" cstate="print"/>
          <a:srcRect/>
          <a:stretch>
            <a:fillRect/>
          </a:stretch>
        </p:blipFill>
        <p:spPr bwMode="auto">
          <a:xfrm>
            <a:off x="429269" y="1509886"/>
            <a:ext cx="454510" cy="252958"/>
          </a:xfrm>
          <a:prstGeom prst="rect">
            <a:avLst/>
          </a:prstGeom>
          <a:noFill/>
          <a:ln w="9525">
            <a:noFill/>
            <a:miter lim="800000"/>
            <a:headEnd/>
            <a:tailEnd/>
          </a:ln>
        </p:spPr>
      </p:pic>
      <p:pic>
        <p:nvPicPr>
          <p:cNvPr id="15" name="Picture 12" descr="grass rockfish_12307"/>
          <p:cNvPicPr>
            <a:picLocks noChangeAspect="1" noChangeArrowheads="1"/>
          </p:cNvPicPr>
          <p:nvPr/>
        </p:nvPicPr>
        <p:blipFill>
          <a:blip r:embed="rId4" cstate="print"/>
          <a:srcRect/>
          <a:stretch>
            <a:fillRect/>
          </a:stretch>
        </p:blipFill>
        <p:spPr bwMode="auto">
          <a:xfrm>
            <a:off x="-27404" y="1519748"/>
            <a:ext cx="454510" cy="252958"/>
          </a:xfrm>
          <a:prstGeom prst="rect">
            <a:avLst/>
          </a:prstGeom>
          <a:noFill/>
          <a:ln w="9525">
            <a:noFill/>
            <a:miter lim="800000"/>
            <a:headEnd/>
            <a:tailEnd/>
          </a:ln>
        </p:spPr>
      </p:pic>
      <p:pic>
        <p:nvPicPr>
          <p:cNvPr id="16" name="Picture 12" descr="grass rockfish_12307"/>
          <p:cNvPicPr>
            <a:picLocks noChangeAspect="1" noChangeArrowheads="1"/>
          </p:cNvPicPr>
          <p:nvPr/>
        </p:nvPicPr>
        <p:blipFill>
          <a:blip r:embed="rId4" cstate="print"/>
          <a:srcRect/>
          <a:stretch>
            <a:fillRect/>
          </a:stretch>
        </p:blipFill>
        <p:spPr bwMode="auto">
          <a:xfrm>
            <a:off x="361366" y="2076942"/>
            <a:ext cx="454510" cy="252958"/>
          </a:xfrm>
          <a:prstGeom prst="rect">
            <a:avLst/>
          </a:prstGeom>
          <a:noFill/>
          <a:ln w="9525">
            <a:noFill/>
            <a:miter lim="800000"/>
            <a:headEnd/>
            <a:tailEnd/>
          </a:ln>
        </p:spPr>
      </p:pic>
      <p:pic>
        <p:nvPicPr>
          <p:cNvPr id="27" name="Picture 4" descr="DCP_1315"/>
          <p:cNvPicPr>
            <a:picLocks noChangeAspect="1" noChangeArrowheads="1"/>
          </p:cNvPicPr>
          <p:nvPr/>
        </p:nvPicPr>
        <p:blipFill>
          <a:blip r:embed="rId5"/>
          <a:srcRect l="8120" t="36417" r="19193" b="30118"/>
          <a:stretch>
            <a:fillRect/>
          </a:stretch>
        </p:blipFill>
        <p:spPr bwMode="auto">
          <a:xfrm>
            <a:off x="4450112" y="5933839"/>
            <a:ext cx="1775364" cy="579385"/>
          </a:xfrm>
          <a:prstGeom prst="rect">
            <a:avLst/>
          </a:prstGeom>
          <a:noFill/>
          <a:ln w="9525">
            <a:noFill/>
            <a:miter lim="800000"/>
            <a:headEnd/>
            <a:tailEnd/>
          </a:ln>
          <a:effectLst/>
        </p:spPr>
      </p:pic>
      <p:pic>
        <p:nvPicPr>
          <p:cNvPr id="28" name="Picture 4" descr="DCP_1315"/>
          <p:cNvPicPr>
            <a:picLocks noChangeAspect="1" noChangeArrowheads="1"/>
          </p:cNvPicPr>
          <p:nvPr/>
        </p:nvPicPr>
        <p:blipFill>
          <a:blip r:embed="rId5"/>
          <a:srcRect l="8120" t="36417" r="19193" b="30118"/>
          <a:stretch>
            <a:fillRect/>
          </a:stretch>
        </p:blipFill>
        <p:spPr bwMode="auto">
          <a:xfrm>
            <a:off x="2606511" y="5933839"/>
            <a:ext cx="1775364" cy="579385"/>
          </a:xfrm>
          <a:prstGeom prst="rect">
            <a:avLst/>
          </a:prstGeom>
          <a:noFill/>
          <a:ln w="9525">
            <a:noFill/>
            <a:miter lim="800000"/>
            <a:headEnd/>
            <a:tailEnd/>
          </a:ln>
          <a:effectLst/>
        </p:spPr>
      </p:pic>
      <p:pic>
        <p:nvPicPr>
          <p:cNvPr id="29" name="Picture 4" descr="DCP_1315"/>
          <p:cNvPicPr>
            <a:picLocks noChangeAspect="1" noChangeArrowheads="1"/>
          </p:cNvPicPr>
          <p:nvPr/>
        </p:nvPicPr>
        <p:blipFill>
          <a:blip r:embed="rId5"/>
          <a:srcRect l="8120" t="36417" r="19193" b="30118"/>
          <a:stretch>
            <a:fillRect/>
          </a:stretch>
        </p:blipFill>
        <p:spPr bwMode="auto">
          <a:xfrm>
            <a:off x="763095" y="5939976"/>
            <a:ext cx="1775364" cy="579385"/>
          </a:xfrm>
          <a:prstGeom prst="rect">
            <a:avLst/>
          </a:prstGeom>
          <a:noFill/>
          <a:ln w="9525">
            <a:noFill/>
            <a:miter lim="800000"/>
            <a:headEnd/>
            <a:tailEnd/>
          </a:ln>
          <a:effectLst/>
        </p:spPr>
      </p:pic>
      <p:sp>
        <p:nvSpPr>
          <p:cNvPr id="30" name="TextBox 29"/>
          <p:cNvSpPr txBox="1"/>
          <p:nvPr/>
        </p:nvSpPr>
        <p:spPr>
          <a:xfrm>
            <a:off x="616599" y="5322623"/>
            <a:ext cx="2312073" cy="461665"/>
          </a:xfrm>
          <a:prstGeom prst="rect">
            <a:avLst/>
          </a:prstGeom>
          <a:noFill/>
        </p:spPr>
        <p:txBody>
          <a:bodyPr wrap="square" rtlCol="0">
            <a:spAutoFit/>
          </a:bodyPr>
          <a:lstStyle/>
          <a:p>
            <a:r>
              <a:rPr lang="en-US" sz="2400" b="1" dirty="0" smtClean="0"/>
              <a:t>FISHING EFFORT</a:t>
            </a:r>
            <a:endParaRPr lang="en-US" sz="2400" b="1" dirty="0"/>
          </a:p>
        </p:txBody>
      </p:sp>
      <p:sp>
        <p:nvSpPr>
          <p:cNvPr id="21" name="TextBox 20"/>
          <p:cNvSpPr txBox="1"/>
          <p:nvPr/>
        </p:nvSpPr>
        <p:spPr>
          <a:xfrm>
            <a:off x="4351899" y="4327953"/>
            <a:ext cx="1349971" cy="461665"/>
          </a:xfrm>
          <a:prstGeom prst="rect">
            <a:avLst/>
          </a:prstGeom>
          <a:noFill/>
        </p:spPr>
        <p:txBody>
          <a:bodyPr wrap="square" rtlCol="0">
            <a:spAutoFit/>
          </a:bodyPr>
          <a:lstStyle/>
          <a:p>
            <a:pPr algn="ctr"/>
            <a:r>
              <a:rPr lang="en-US" sz="2400" b="1" dirty="0" smtClean="0"/>
              <a:t>Size</a:t>
            </a:r>
            <a:endParaRPr lang="en-US" sz="2400" b="1" dirty="0"/>
          </a:p>
        </p:txBody>
      </p:sp>
      <p:sp>
        <p:nvSpPr>
          <p:cNvPr id="22" name="TextBox 21"/>
          <p:cNvSpPr txBox="1"/>
          <p:nvPr/>
        </p:nvSpPr>
        <p:spPr>
          <a:xfrm rot="16200000">
            <a:off x="987552" y="2422453"/>
            <a:ext cx="1710386" cy="461665"/>
          </a:xfrm>
          <a:prstGeom prst="rect">
            <a:avLst/>
          </a:prstGeom>
          <a:noFill/>
        </p:spPr>
        <p:txBody>
          <a:bodyPr wrap="square" rtlCol="0">
            <a:spAutoFit/>
          </a:bodyPr>
          <a:lstStyle/>
          <a:p>
            <a:r>
              <a:rPr lang="en-US" sz="2400" b="1" dirty="0" smtClean="0"/>
              <a:t>Frequency</a:t>
            </a:r>
            <a:endParaRPr lang="en-US" sz="24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nvGraphicFramePr>
        <p:xfrm>
          <a:off x="1686419" y="1019175"/>
          <a:ext cx="7457580" cy="3930766"/>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12" descr="grass rockfish_12307"/>
          <p:cNvPicPr>
            <a:picLocks noChangeAspect="1" noChangeArrowheads="1"/>
          </p:cNvPicPr>
          <p:nvPr/>
        </p:nvPicPr>
        <p:blipFill>
          <a:blip r:embed="rId4" cstate="print"/>
          <a:srcRect/>
          <a:stretch>
            <a:fillRect/>
          </a:stretch>
        </p:blipFill>
        <p:spPr bwMode="auto">
          <a:xfrm>
            <a:off x="6673740" y="3932800"/>
            <a:ext cx="2386354" cy="1328129"/>
          </a:xfrm>
          <a:prstGeom prst="rect">
            <a:avLst/>
          </a:prstGeom>
          <a:noFill/>
          <a:ln w="9525">
            <a:noFill/>
            <a:miter lim="800000"/>
            <a:headEnd/>
            <a:tailEnd/>
          </a:ln>
        </p:spPr>
      </p:pic>
      <p:pic>
        <p:nvPicPr>
          <p:cNvPr id="7" name="Picture 12" descr="grass rockfish_12307"/>
          <p:cNvPicPr>
            <a:picLocks noChangeAspect="1" noChangeArrowheads="1"/>
          </p:cNvPicPr>
          <p:nvPr/>
        </p:nvPicPr>
        <p:blipFill>
          <a:blip r:embed="rId4" cstate="print"/>
          <a:srcRect/>
          <a:stretch>
            <a:fillRect/>
          </a:stretch>
        </p:blipFill>
        <p:spPr bwMode="auto">
          <a:xfrm>
            <a:off x="2320509" y="4340243"/>
            <a:ext cx="955793" cy="531948"/>
          </a:xfrm>
          <a:prstGeom prst="rect">
            <a:avLst/>
          </a:prstGeom>
          <a:noFill/>
          <a:ln w="9525">
            <a:noFill/>
            <a:miter lim="800000"/>
            <a:headEnd/>
            <a:tailEnd/>
          </a:ln>
        </p:spPr>
      </p:pic>
      <p:pic>
        <p:nvPicPr>
          <p:cNvPr id="9" name="Picture 12" descr="grass rockfish_12307"/>
          <p:cNvPicPr>
            <a:picLocks noChangeAspect="1" noChangeArrowheads="1"/>
          </p:cNvPicPr>
          <p:nvPr/>
        </p:nvPicPr>
        <p:blipFill>
          <a:blip r:embed="rId4" cstate="print"/>
          <a:srcRect/>
          <a:stretch>
            <a:fillRect/>
          </a:stretch>
        </p:blipFill>
        <p:spPr bwMode="auto">
          <a:xfrm>
            <a:off x="1251902" y="2643424"/>
            <a:ext cx="454510" cy="252958"/>
          </a:xfrm>
          <a:prstGeom prst="rect">
            <a:avLst/>
          </a:prstGeom>
          <a:noFill/>
          <a:ln w="9525">
            <a:noFill/>
            <a:miter lim="800000"/>
            <a:headEnd/>
            <a:tailEnd/>
          </a:ln>
        </p:spPr>
      </p:pic>
      <p:pic>
        <p:nvPicPr>
          <p:cNvPr id="10" name="Picture 12" descr="grass rockfish_12307"/>
          <p:cNvPicPr>
            <a:picLocks noChangeAspect="1" noChangeArrowheads="1"/>
          </p:cNvPicPr>
          <p:nvPr/>
        </p:nvPicPr>
        <p:blipFill>
          <a:blip r:embed="rId4" cstate="print"/>
          <a:srcRect/>
          <a:stretch>
            <a:fillRect/>
          </a:stretch>
        </p:blipFill>
        <p:spPr bwMode="auto">
          <a:xfrm>
            <a:off x="795229" y="2653286"/>
            <a:ext cx="454510" cy="252958"/>
          </a:xfrm>
          <a:prstGeom prst="rect">
            <a:avLst/>
          </a:prstGeom>
          <a:noFill/>
          <a:ln w="9525">
            <a:noFill/>
            <a:miter lim="800000"/>
            <a:headEnd/>
            <a:tailEnd/>
          </a:ln>
        </p:spPr>
      </p:pic>
      <p:pic>
        <p:nvPicPr>
          <p:cNvPr id="11" name="Picture 12" descr="grass rockfish_12307"/>
          <p:cNvPicPr>
            <a:picLocks noChangeAspect="1" noChangeArrowheads="1"/>
          </p:cNvPicPr>
          <p:nvPr/>
        </p:nvPicPr>
        <p:blipFill>
          <a:blip r:embed="rId4" cstate="print"/>
          <a:srcRect/>
          <a:stretch>
            <a:fillRect/>
          </a:stretch>
        </p:blipFill>
        <p:spPr bwMode="auto">
          <a:xfrm>
            <a:off x="1258645" y="3233300"/>
            <a:ext cx="454510" cy="252958"/>
          </a:xfrm>
          <a:prstGeom prst="rect">
            <a:avLst/>
          </a:prstGeom>
          <a:noFill/>
          <a:ln w="9525">
            <a:noFill/>
            <a:miter lim="800000"/>
            <a:headEnd/>
            <a:tailEnd/>
          </a:ln>
        </p:spPr>
      </p:pic>
      <p:pic>
        <p:nvPicPr>
          <p:cNvPr id="12" name="Picture 12" descr="grass rockfish_12307"/>
          <p:cNvPicPr>
            <a:picLocks noChangeAspect="1" noChangeArrowheads="1"/>
          </p:cNvPicPr>
          <p:nvPr/>
        </p:nvPicPr>
        <p:blipFill>
          <a:blip r:embed="rId4" cstate="print"/>
          <a:srcRect/>
          <a:stretch>
            <a:fillRect/>
          </a:stretch>
        </p:blipFill>
        <p:spPr bwMode="auto">
          <a:xfrm>
            <a:off x="1248794" y="2044260"/>
            <a:ext cx="454510" cy="252958"/>
          </a:xfrm>
          <a:prstGeom prst="rect">
            <a:avLst/>
          </a:prstGeom>
          <a:noFill/>
          <a:ln w="9525">
            <a:noFill/>
            <a:miter lim="800000"/>
            <a:headEnd/>
            <a:tailEnd/>
          </a:ln>
        </p:spPr>
      </p:pic>
      <p:pic>
        <p:nvPicPr>
          <p:cNvPr id="13" name="Picture 12" descr="grass rockfish_12307"/>
          <p:cNvPicPr>
            <a:picLocks noChangeAspect="1" noChangeArrowheads="1"/>
          </p:cNvPicPr>
          <p:nvPr/>
        </p:nvPicPr>
        <p:blipFill>
          <a:blip r:embed="rId4" cstate="print"/>
          <a:srcRect/>
          <a:stretch>
            <a:fillRect/>
          </a:stretch>
        </p:blipFill>
        <p:spPr bwMode="auto">
          <a:xfrm>
            <a:off x="792121" y="2054122"/>
            <a:ext cx="454510" cy="252958"/>
          </a:xfrm>
          <a:prstGeom prst="rect">
            <a:avLst/>
          </a:prstGeom>
          <a:noFill/>
          <a:ln w="9525">
            <a:noFill/>
            <a:miter lim="800000"/>
            <a:headEnd/>
            <a:tailEnd/>
          </a:ln>
        </p:spPr>
      </p:pic>
      <p:pic>
        <p:nvPicPr>
          <p:cNvPr id="14" name="Picture 12" descr="grass rockfish_12307"/>
          <p:cNvPicPr>
            <a:picLocks noChangeAspect="1" noChangeArrowheads="1"/>
          </p:cNvPicPr>
          <p:nvPr/>
        </p:nvPicPr>
        <p:blipFill>
          <a:blip r:embed="rId4" cstate="print"/>
          <a:srcRect/>
          <a:stretch>
            <a:fillRect/>
          </a:stretch>
        </p:blipFill>
        <p:spPr bwMode="auto">
          <a:xfrm>
            <a:off x="1245686" y="1496928"/>
            <a:ext cx="454510" cy="252958"/>
          </a:xfrm>
          <a:prstGeom prst="rect">
            <a:avLst/>
          </a:prstGeom>
          <a:noFill/>
          <a:ln w="9525">
            <a:noFill/>
            <a:miter lim="800000"/>
            <a:headEnd/>
            <a:tailEnd/>
          </a:ln>
        </p:spPr>
      </p:pic>
      <p:pic>
        <p:nvPicPr>
          <p:cNvPr id="15" name="Picture 14" descr="grass rockfish_12307"/>
          <p:cNvPicPr>
            <a:picLocks noChangeAspect="1" noChangeArrowheads="1"/>
          </p:cNvPicPr>
          <p:nvPr/>
        </p:nvPicPr>
        <p:blipFill>
          <a:blip r:embed="rId4" cstate="print"/>
          <a:srcRect/>
          <a:stretch>
            <a:fillRect/>
          </a:stretch>
        </p:blipFill>
        <p:spPr bwMode="auto">
          <a:xfrm>
            <a:off x="789013" y="1506790"/>
            <a:ext cx="454510" cy="252958"/>
          </a:xfrm>
          <a:prstGeom prst="rect">
            <a:avLst/>
          </a:prstGeom>
          <a:noFill/>
          <a:ln w="9525">
            <a:noFill/>
            <a:miter lim="800000"/>
            <a:headEnd/>
            <a:tailEnd/>
          </a:ln>
        </p:spPr>
      </p:pic>
      <p:pic>
        <p:nvPicPr>
          <p:cNvPr id="16" name="Picture 15" descr="grass rockfish_12307"/>
          <p:cNvPicPr>
            <a:picLocks noChangeAspect="1" noChangeArrowheads="1"/>
          </p:cNvPicPr>
          <p:nvPr/>
        </p:nvPicPr>
        <p:blipFill>
          <a:blip r:embed="rId4" cstate="print"/>
          <a:srcRect/>
          <a:stretch>
            <a:fillRect/>
          </a:stretch>
        </p:blipFill>
        <p:spPr bwMode="auto">
          <a:xfrm>
            <a:off x="429269" y="1509886"/>
            <a:ext cx="454510" cy="252958"/>
          </a:xfrm>
          <a:prstGeom prst="rect">
            <a:avLst/>
          </a:prstGeom>
          <a:noFill/>
          <a:ln w="9525">
            <a:noFill/>
            <a:miter lim="800000"/>
            <a:headEnd/>
            <a:tailEnd/>
          </a:ln>
        </p:spPr>
      </p:pic>
      <p:pic>
        <p:nvPicPr>
          <p:cNvPr id="17" name="Picture 12" descr="grass rockfish_12307"/>
          <p:cNvPicPr>
            <a:picLocks noChangeAspect="1" noChangeArrowheads="1"/>
          </p:cNvPicPr>
          <p:nvPr/>
        </p:nvPicPr>
        <p:blipFill>
          <a:blip r:embed="rId4" cstate="print"/>
          <a:srcRect/>
          <a:stretch>
            <a:fillRect/>
          </a:stretch>
        </p:blipFill>
        <p:spPr bwMode="auto">
          <a:xfrm>
            <a:off x="-27404" y="1519748"/>
            <a:ext cx="454510" cy="252958"/>
          </a:xfrm>
          <a:prstGeom prst="rect">
            <a:avLst/>
          </a:prstGeom>
          <a:noFill/>
          <a:ln w="9525">
            <a:noFill/>
            <a:miter lim="800000"/>
            <a:headEnd/>
            <a:tailEnd/>
          </a:ln>
        </p:spPr>
      </p:pic>
      <p:pic>
        <p:nvPicPr>
          <p:cNvPr id="18" name="Picture 12" descr="grass rockfish_12307"/>
          <p:cNvPicPr>
            <a:picLocks noChangeAspect="1" noChangeArrowheads="1"/>
          </p:cNvPicPr>
          <p:nvPr/>
        </p:nvPicPr>
        <p:blipFill>
          <a:blip r:embed="rId4" cstate="print"/>
          <a:srcRect/>
          <a:stretch>
            <a:fillRect/>
          </a:stretch>
        </p:blipFill>
        <p:spPr bwMode="auto">
          <a:xfrm>
            <a:off x="361366" y="2076942"/>
            <a:ext cx="454510" cy="252958"/>
          </a:xfrm>
          <a:prstGeom prst="rect">
            <a:avLst/>
          </a:prstGeom>
          <a:noFill/>
          <a:ln w="9525">
            <a:noFill/>
            <a:miter lim="800000"/>
            <a:headEnd/>
            <a:tailEnd/>
          </a:ln>
        </p:spPr>
      </p:pic>
      <p:pic>
        <p:nvPicPr>
          <p:cNvPr id="24" name="Picture 4" descr="DCP_1315"/>
          <p:cNvPicPr>
            <a:picLocks noChangeAspect="1" noChangeArrowheads="1"/>
          </p:cNvPicPr>
          <p:nvPr/>
        </p:nvPicPr>
        <p:blipFill>
          <a:blip r:embed="rId5"/>
          <a:srcRect l="8120" t="36417" r="19193" b="30118"/>
          <a:stretch>
            <a:fillRect/>
          </a:stretch>
        </p:blipFill>
        <p:spPr bwMode="auto">
          <a:xfrm>
            <a:off x="6293058" y="5933839"/>
            <a:ext cx="1775364" cy="579385"/>
          </a:xfrm>
          <a:prstGeom prst="rect">
            <a:avLst/>
          </a:prstGeom>
          <a:noFill/>
          <a:ln w="9525">
            <a:noFill/>
            <a:miter lim="800000"/>
            <a:headEnd/>
            <a:tailEnd/>
          </a:ln>
          <a:effectLst/>
        </p:spPr>
      </p:pic>
      <p:pic>
        <p:nvPicPr>
          <p:cNvPr id="25" name="Picture 4" descr="DCP_1315"/>
          <p:cNvPicPr>
            <a:picLocks noChangeAspect="1" noChangeArrowheads="1"/>
          </p:cNvPicPr>
          <p:nvPr/>
        </p:nvPicPr>
        <p:blipFill>
          <a:blip r:embed="rId5"/>
          <a:srcRect l="8120" t="36417" r="19193" b="30118"/>
          <a:stretch>
            <a:fillRect/>
          </a:stretch>
        </p:blipFill>
        <p:spPr bwMode="auto">
          <a:xfrm>
            <a:off x="4450112" y="5933839"/>
            <a:ext cx="1775364" cy="579385"/>
          </a:xfrm>
          <a:prstGeom prst="rect">
            <a:avLst/>
          </a:prstGeom>
          <a:noFill/>
          <a:ln w="9525">
            <a:noFill/>
            <a:miter lim="800000"/>
            <a:headEnd/>
            <a:tailEnd/>
          </a:ln>
          <a:effectLst/>
        </p:spPr>
      </p:pic>
      <p:pic>
        <p:nvPicPr>
          <p:cNvPr id="26" name="Picture 4" descr="DCP_1315"/>
          <p:cNvPicPr>
            <a:picLocks noChangeAspect="1" noChangeArrowheads="1"/>
          </p:cNvPicPr>
          <p:nvPr/>
        </p:nvPicPr>
        <p:blipFill>
          <a:blip r:embed="rId5"/>
          <a:srcRect l="8120" t="36417" r="19193" b="30118"/>
          <a:stretch>
            <a:fillRect/>
          </a:stretch>
        </p:blipFill>
        <p:spPr bwMode="auto">
          <a:xfrm>
            <a:off x="2606511" y="5933839"/>
            <a:ext cx="1775364" cy="579385"/>
          </a:xfrm>
          <a:prstGeom prst="rect">
            <a:avLst/>
          </a:prstGeom>
          <a:noFill/>
          <a:ln w="9525">
            <a:noFill/>
            <a:miter lim="800000"/>
            <a:headEnd/>
            <a:tailEnd/>
          </a:ln>
          <a:effectLst/>
        </p:spPr>
      </p:pic>
      <p:pic>
        <p:nvPicPr>
          <p:cNvPr id="27" name="Picture 4" descr="DCP_1315"/>
          <p:cNvPicPr>
            <a:picLocks noChangeAspect="1" noChangeArrowheads="1"/>
          </p:cNvPicPr>
          <p:nvPr/>
        </p:nvPicPr>
        <p:blipFill>
          <a:blip r:embed="rId5"/>
          <a:srcRect l="8120" t="36417" r="19193" b="30118"/>
          <a:stretch>
            <a:fillRect/>
          </a:stretch>
        </p:blipFill>
        <p:spPr bwMode="auto">
          <a:xfrm>
            <a:off x="763095" y="5939976"/>
            <a:ext cx="1775364" cy="579385"/>
          </a:xfrm>
          <a:prstGeom prst="rect">
            <a:avLst/>
          </a:prstGeom>
          <a:noFill/>
          <a:ln w="9525">
            <a:noFill/>
            <a:miter lim="800000"/>
            <a:headEnd/>
            <a:tailEnd/>
          </a:ln>
          <a:effectLst/>
        </p:spPr>
      </p:pic>
      <p:sp>
        <p:nvSpPr>
          <p:cNvPr id="28" name="TextBox 27"/>
          <p:cNvSpPr txBox="1"/>
          <p:nvPr/>
        </p:nvSpPr>
        <p:spPr>
          <a:xfrm>
            <a:off x="616599" y="5322623"/>
            <a:ext cx="2312073" cy="461665"/>
          </a:xfrm>
          <a:prstGeom prst="rect">
            <a:avLst/>
          </a:prstGeom>
          <a:noFill/>
        </p:spPr>
        <p:txBody>
          <a:bodyPr wrap="square" rtlCol="0">
            <a:spAutoFit/>
          </a:bodyPr>
          <a:lstStyle/>
          <a:p>
            <a:r>
              <a:rPr lang="en-US" sz="2400" b="1" dirty="0" smtClean="0"/>
              <a:t>FISHING EFFORT</a:t>
            </a:r>
            <a:endParaRPr lang="en-US" sz="2400" b="1" dirty="0"/>
          </a:p>
        </p:txBody>
      </p:sp>
      <p:sp>
        <p:nvSpPr>
          <p:cNvPr id="22" name="TextBox 21"/>
          <p:cNvSpPr txBox="1"/>
          <p:nvPr/>
        </p:nvSpPr>
        <p:spPr>
          <a:xfrm>
            <a:off x="4351899" y="4327953"/>
            <a:ext cx="1349971" cy="461665"/>
          </a:xfrm>
          <a:prstGeom prst="rect">
            <a:avLst/>
          </a:prstGeom>
          <a:noFill/>
        </p:spPr>
        <p:txBody>
          <a:bodyPr wrap="square" rtlCol="0">
            <a:spAutoFit/>
          </a:bodyPr>
          <a:lstStyle/>
          <a:p>
            <a:pPr algn="ctr"/>
            <a:r>
              <a:rPr lang="en-US" sz="2400" b="1" dirty="0" smtClean="0"/>
              <a:t>Size</a:t>
            </a:r>
            <a:endParaRPr lang="en-US" sz="2400" b="1" dirty="0"/>
          </a:p>
        </p:txBody>
      </p:sp>
      <p:sp>
        <p:nvSpPr>
          <p:cNvPr id="23" name="TextBox 22"/>
          <p:cNvSpPr txBox="1"/>
          <p:nvPr/>
        </p:nvSpPr>
        <p:spPr>
          <a:xfrm rot="16200000">
            <a:off x="987552" y="2422453"/>
            <a:ext cx="1710386" cy="461665"/>
          </a:xfrm>
          <a:prstGeom prst="rect">
            <a:avLst/>
          </a:prstGeom>
          <a:noFill/>
        </p:spPr>
        <p:txBody>
          <a:bodyPr wrap="square" rtlCol="0">
            <a:spAutoFit/>
          </a:bodyPr>
          <a:lstStyle/>
          <a:p>
            <a:r>
              <a:rPr lang="en-US" sz="2400" b="1" dirty="0" smtClean="0"/>
              <a:t>Frequency</a:t>
            </a:r>
            <a:endParaRPr lang="en-US" sz="2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611912" y="901700"/>
            <a:ext cx="7532087" cy="4028432"/>
          </a:xfrm>
          <a:prstGeom prst="rect">
            <a:avLst/>
          </a:prstGeom>
        </p:spPr>
      </p:pic>
      <p:pic>
        <p:nvPicPr>
          <p:cNvPr id="25" name="Picture 12" descr="grass rockfish_12307"/>
          <p:cNvPicPr>
            <a:picLocks noChangeAspect="1" noChangeArrowheads="1"/>
          </p:cNvPicPr>
          <p:nvPr/>
        </p:nvPicPr>
        <p:blipFill>
          <a:blip r:embed="rId4" cstate="print"/>
          <a:srcRect/>
          <a:stretch>
            <a:fillRect/>
          </a:stretch>
        </p:blipFill>
        <p:spPr bwMode="auto">
          <a:xfrm>
            <a:off x="6673740" y="3932800"/>
            <a:ext cx="2386354" cy="1328129"/>
          </a:xfrm>
          <a:prstGeom prst="rect">
            <a:avLst/>
          </a:prstGeom>
          <a:noFill/>
          <a:ln w="9525">
            <a:noFill/>
            <a:miter lim="800000"/>
            <a:headEnd/>
            <a:tailEnd/>
          </a:ln>
        </p:spPr>
      </p:pic>
      <p:pic>
        <p:nvPicPr>
          <p:cNvPr id="26" name="Picture 12" descr="grass rockfish_12307"/>
          <p:cNvPicPr>
            <a:picLocks noChangeAspect="1" noChangeArrowheads="1"/>
          </p:cNvPicPr>
          <p:nvPr/>
        </p:nvPicPr>
        <p:blipFill>
          <a:blip r:embed="rId4" cstate="print"/>
          <a:srcRect/>
          <a:stretch>
            <a:fillRect/>
          </a:stretch>
        </p:blipFill>
        <p:spPr bwMode="auto">
          <a:xfrm>
            <a:off x="2320509" y="4340243"/>
            <a:ext cx="955793" cy="531948"/>
          </a:xfrm>
          <a:prstGeom prst="rect">
            <a:avLst/>
          </a:prstGeom>
          <a:noFill/>
          <a:ln w="9525">
            <a:noFill/>
            <a:miter lim="800000"/>
            <a:headEnd/>
            <a:tailEnd/>
          </a:ln>
        </p:spPr>
      </p:pic>
      <p:pic>
        <p:nvPicPr>
          <p:cNvPr id="27" name="Picture 12" descr="grass rockfish_12307"/>
          <p:cNvPicPr>
            <a:picLocks noChangeAspect="1" noChangeArrowheads="1"/>
          </p:cNvPicPr>
          <p:nvPr/>
        </p:nvPicPr>
        <p:blipFill>
          <a:blip r:embed="rId4" cstate="print"/>
          <a:srcRect/>
          <a:stretch>
            <a:fillRect/>
          </a:stretch>
        </p:blipFill>
        <p:spPr bwMode="auto">
          <a:xfrm>
            <a:off x="1251902" y="2643424"/>
            <a:ext cx="454510" cy="252958"/>
          </a:xfrm>
          <a:prstGeom prst="rect">
            <a:avLst/>
          </a:prstGeom>
          <a:noFill/>
          <a:ln w="9525">
            <a:noFill/>
            <a:miter lim="800000"/>
            <a:headEnd/>
            <a:tailEnd/>
          </a:ln>
        </p:spPr>
      </p:pic>
      <p:pic>
        <p:nvPicPr>
          <p:cNvPr id="28" name="Picture 12" descr="grass rockfish_12307"/>
          <p:cNvPicPr>
            <a:picLocks noChangeAspect="1" noChangeArrowheads="1"/>
          </p:cNvPicPr>
          <p:nvPr/>
        </p:nvPicPr>
        <p:blipFill>
          <a:blip r:embed="rId4" cstate="print"/>
          <a:srcRect/>
          <a:stretch>
            <a:fillRect/>
          </a:stretch>
        </p:blipFill>
        <p:spPr bwMode="auto">
          <a:xfrm>
            <a:off x="795229" y="2653286"/>
            <a:ext cx="454510" cy="252958"/>
          </a:xfrm>
          <a:prstGeom prst="rect">
            <a:avLst/>
          </a:prstGeom>
          <a:noFill/>
          <a:ln w="9525">
            <a:noFill/>
            <a:miter lim="800000"/>
            <a:headEnd/>
            <a:tailEnd/>
          </a:ln>
        </p:spPr>
      </p:pic>
      <p:pic>
        <p:nvPicPr>
          <p:cNvPr id="29" name="Picture 12" descr="grass rockfish_12307"/>
          <p:cNvPicPr>
            <a:picLocks noChangeAspect="1" noChangeArrowheads="1"/>
          </p:cNvPicPr>
          <p:nvPr/>
        </p:nvPicPr>
        <p:blipFill>
          <a:blip r:embed="rId4" cstate="print"/>
          <a:srcRect/>
          <a:stretch>
            <a:fillRect/>
          </a:stretch>
        </p:blipFill>
        <p:spPr bwMode="auto">
          <a:xfrm>
            <a:off x="1258645" y="3233300"/>
            <a:ext cx="454510" cy="252958"/>
          </a:xfrm>
          <a:prstGeom prst="rect">
            <a:avLst/>
          </a:prstGeom>
          <a:noFill/>
          <a:ln w="9525">
            <a:noFill/>
            <a:miter lim="800000"/>
            <a:headEnd/>
            <a:tailEnd/>
          </a:ln>
        </p:spPr>
      </p:pic>
      <p:pic>
        <p:nvPicPr>
          <p:cNvPr id="30" name="Picture 12" descr="grass rockfish_12307"/>
          <p:cNvPicPr>
            <a:picLocks noChangeAspect="1" noChangeArrowheads="1"/>
          </p:cNvPicPr>
          <p:nvPr/>
        </p:nvPicPr>
        <p:blipFill>
          <a:blip r:embed="rId4" cstate="print"/>
          <a:srcRect/>
          <a:stretch>
            <a:fillRect/>
          </a:stretch>
        </p:blipFill>
        <p:spPr bwMode="auto">
          <a:xfrm>
            <a:off x="1248794" y="2044260"/>
            <a:ext cx="454510" cy="252958"/>
          </a:xfrm>
          <a:prstGeom prst="rect">
            <a:avLst/>
          </a:prstGeom>
          <a:noFill/>
          <a:ln w="9525">
            <a:noFill/>
            <a:miter lim="800000"/>
            <a:headEnd/>
            <a:tailEnd/>
          </a:ln>
        </p:spPr>
      </p:pic>
      <p:pic>
        <p:nvPicPr>
          <p:cNvPr id="31" name="Picture 30" descr="grass rockfish_12307"/>
          <p:cNvPicPr>
            <a:picLocks noChangeAspect="1" noChangeArrowheads="1"/>
          </p:cNvPicPr>
          <p:nvPr/>
        </p:nvPicPr>
        <p:blipFill>
          <a:blip r:embed="rId4" cstate="print"/>
          <a:srcRect/>
          <a:stretch>
            <a:fillRect/>
          </a:stretch>
        </p:blipFill>
        <p:spPr bwMode="auto">
          <a:xfrm>
            <a:off x="792121" y="2054122"/>
            <a:ext cx="454510" cy="252958"/>
          </a:xfrm>
          <a:prstGeom prst="rect">
            <a:avLst/>
          </a:prstGeom>
          <a:noFill/>
          <a:ln w="9525">
            <a:noFill/>
            <a:miter lim="800000"/>
            <a:headEnd/>
            <a:tailEnd/>
          </a:ln>
        </p:spPr>
      </p:pic>
      <p:pic>
        <p:nvPicPr>
          <p:cNvPr id="32" name="Picture 12" descr="grass rockfish_12307"/>
          <p:cNvPicPr>
            <a:picLocks noChangeAspect="1" noChangeArrowheads="1"/>
          </p:cNvPicPr>
          <p:nvPr/>
        </p:nvPicPr>
        <p:blipFill>
          <a:blip r:embed="rId4" cstate="print"/>
          <a:srcRect/>
          <a:stretch>
            <a:fillRect/>
          </a:stretch>
        </p:blipFill>
        <p:spPr bwMode="auto">
          <a:xfrm>
            <a:off x="1245686" y="1496928"/>
            <a:ext cx="454510" cy="252958"/>
          </a:xfrm>
          <a:prstGeom prst="rect">
            <a:avLst/>
          </a:prstGeom>
          <a:noFill/>
          <a:ln w="9525">
            <a:noFill/>
            <a:miter lim="800000"/>
            <a:headEnd/>
            <a:tailEnd/>
          </a:ln>
        </p:spPr>
      </p:pic>
      <p:pic>
        <p:nvPicPr>
          <p:cNvPr id="33" name="Picture 32" descr="grass rockfish_12307"/>
          <p:cNvPicPr>
            <a:picLocks noChangeAspect="1" noChangeArrowheads="1"/>
          </p:cNvPicPr>
          <p:nvPr/>
        </p:nvPicPr>
        <p:blipFill>
          <a:blip r:embed="rId4" cstate="print"/>
          <a:srcRect/>
          <a:stretch>
            <a:fillRect/>
          </a:stretch>
        </p:blipFill>
        <p:spPr bwMode="auto">
          <a:xfrm>
            <a:off x="789013" y="1506790"/>
            <a:ext cx="454510" cy="252958"/>
          </a:xfrm>
          <a:prstGeom prst="rect">
            <a:avLst/>
          </a:prstGeom>
          <a:noFill/>
          <a:ln w="9525">
            <a:noFill/>
            <a:miter lim="800000"/>
            <a:headEnd/>
            <a:tailEnd/>
          </a:ln>
        </p:spPr>
      </p:pic>
      <p:pic>
        <p:nvPicPr>
          <p:cNvPr id="34" name="Picture 33" descr="grass rockfish_12307"/>
          <p:cNvPicPr>
            <a:picLocks noChangeAspect="1" noChangeArrowheads="1"/>
          </p:cNvPicPr>
          <p:nvPr/>
        </p:nvPicPr>
        <p:blipFill>
          <a:blip r:embed="rId4" cstate="print"/>
          <a:srcRect/>
          <a:stretch>
            <a:fillRect/>
          </a:stretch>
        </p:blipFill>
        <p:spPr bwMode="auto">
          <a:xfrm>
            <a:off x="429269" y="1509886"/>
            <a:ext cx="454510" cy="252958"/>
          </a:xfrm>
          <a:prstGeom prst="rect">
            <a:avLst/>
          </a:prstGeom>
          <a:noFill/>
          <a:ln w="9525">
            <a:noFill/>
            <a:miter lim="800000"/>
            <a:headEnd/>
            <a:tailEnd/>
          </a:ln>
        </p:spPr>
      </p:pic>
      <p:pic>
        <p:nvPicPr>
          <p:cNvPr id="35" name="Picture 12" descr="grass rockfish_12307"/>
          <p:cNvPicPr>
            <a:picLocks noChangeAspect="1" noChangeArrowheads="1"/>
          </p:cNvPicPr>
          <p:nvPr/>
        </p:nvPicPr>
        <p:blipFill>
          <a:blip r:embed="rId4" cstate="print"/>
          <a:srcRect/>
          <a:stretch>
            <a:fillRect/>
          </a:stretch>
        </p:blipFill>
        <p:spPr bwMode="auto">
          <a:xfrm>
            <a:off x="-27404" y="1519748"/>
            <a:ext cx="454510" cy="252958"/>
          </a:xfrm>
          <a:prstGeom prst="rect">
            <a:avLst/>
          </a:prstGeom>
          <a:noFill/>
          <a:ln w="9525">
            <a:noFill/>
            <a:miter lim="800000"/>
            <a:headEnd/>
            <a:tailEnd/>
          </a:ln>
        </p:spPr>
      </p:pic>
      <p:pic>
        <p:nvPicPr>
          <p:cNvPr id="36" name="Picture 12" descr="grass rockfish_12307"/>
          <p:cNvPicPr>
            <a:picLocks noChangeAspect="1" noChangeArrowheads="1"/>
          </p:cNvPicPr>
          <p:nvPr/>
        </p:nvPicPr>
        <p:blipFill>
          <a:blip r:embed="rId4" cstate="print"/>
          <a:srcRect/>
          <a:stretch>
            <a:fillRect/>
          </a:stretch>
        </p:blipFill>
        <p:spPr bwMode="auto">
          <a:xfrm>
            <a:off x="361366" y="2076942"/>
            <a:ext cx="454510" cy="252958"/>
          </a:xfrm>
          <a:prstGeom prst="rect">
            <a:avLst/>
          </a:prstGeom>
          <a:noFill/>
          <a:ln w="9525">
            <a:noFill/>
            <a:miter lim="800000"/>
            <a:headEnd/>
            <a:tailEnd/>
          </a:ln>
        </p:spPr>
      </p:pic>
      <p:pic>
        <p:nvPicPr>
          <p:cNvPr id="37" name="Picture 4" descr="DCP_1315"/>
          <p:cNvPicPr>
            <a:picLocks noChangeAspect="1" noChangeArrowheads="1"/>
          </p:cNvPicPr>
          <p:nvPr/>
        </p:nvPicPr>
        <p:blipFill>
          <a:blip r:embed="rId5"/>
          <a:srcRect l="8120" t="36417" r="19193" b="30118"/>
          <a:stretch>
            <a:fillRect/>
          </a:stretch>
        </p:blipFill>
        <p:spPr bwMode="auto">
          <a:xfrm>
            <a:off x="6293058" y="5933839"/>
            <a:ext cx="1775364" cy="579385"/>
          </a:xfrm>
          <a:prstGeom prst="rect">
            <a:avLst/>
          </a:prstGeom>
          <a:noFill/>
          <a:ln w="9525">
            <a:noFill/>
            <a:miter lim="800000"/>
            <a:headEnd/>
            <a:tailEnd/>
          </a:ln>
          <a:effectLst/>
        </p:spPr>
      </p:pic>
      <p:pic>
        <p:nvPicPr>
          <p:cNvPr id="38" name="Picture 4" descr="DCP_1315"/>
          <p:cNvPicPr>
            <a:picLocks noChangeAspect="1" noChangeArrowheads="1"/>
          </p:cNvPicPr>
          <p:nvPr/>
        </p:nvPicPr>
        <p:blipFill>
          <a:blip r:embed="rId5"/>
          <a:srcRect l="8120" t="36417" r="19193" b="30118"/>
          <a:stretch>
            <a:fillRect/>
          </a:stretch>
        </p:blipFill>
        <p:spPr bwMode="auto">
          <a:xfrm>
            <a:off x="4450112" y="5933839"/>
            <a:ext cx="1775364" cy="579385"/>
          </a:xfrm>
          <a:prstGeom prst="rect">
            <a:avLst/>
          </a:prstGeom>
          <a:noFill/>
          <a:ln w="9525">
            <a:noFill/>
            <a:miter lim="800000"/>
            <a:headEnd/>
            <a:tailEnd/>
          </a:ln>
          <a:effectLst/>
        </p:spPr>
      </p:pic>
      <p:pic>
        <p:nvPicPr>
          <p:cNvPr id="39" name="Picture 4" descr="DCP_1315"/>
          <p:cNvPicPr>
            <a:picLocks noChangeAspect="1" noChangeArrowheads="1"/>
          </p:cNvPicPr>
          <p:nvPr/>
        </p:nvPicPr>
        <p:blipFill>
          <a:blip r:embed="rId5"/>
          <a:srcRect l="8120" t="36417" r="19193" b="30118"/>
          <a:stretch>
            <a:fillRect/>
          </a:stretch>
        </p:blipFill>
        <p:spPr bwMode="auto">
          <a:xfrm>
            <a:off x="2606511" y="5933839"/>
            <a:ext cx="1775364" cy="579385"/>
          </a:xfrm>
          <a:prstGeom prst="rect">
            <a:avLst/>
          </a:prstGeom>
          <a:noFill/>
          <a:ln w="9525">
            <a:noFill/>
            <a:miter lim="800000"/>
            <a:headEnd/>
            <a:tailEnd/>
          </a:ln>
          <a:effectLst/>
        </p:spPr>
      </p:pic>
      <p:pic>
        <p:nvPicPr>
          <p:cNvPr id="40" name="Picture 4" descr="DCP_1315"/>
          <p:cNvPicPr>
            <a:picLocks noChangeAspect="1" noChangeArrowheads="1"/>
          </p:cNvPicPr>
          <p:nvPr/>
        </p:nvPicPr>
        <p:blipFill>
          <a:blip r:embed="rId5"/>
          <a:srcRect l="8120" t="36417" r="19193" b="30118"/>
          <a:stretch>
            <a:fillRect/>
          </a:stretch>
        </p:blipFill>
        <p:spPr bwMode="auto">
          <a:xfrm>
            <a:off x="763095" y="5939976"/>
            <a:ext cx="1775364" cy="579385"/>
          </a:xfrm>
          <a:prstGeom prst="rect">
            <a:avLst/>
          </a:prstGeom>
          <a:noFill/>
          <a:ln w="9525">
            <a:noFill/>
            <a:miter lim="800000"/>
            <a:headEnd/>
            <a:tailEnd/>
          </a:ln>
          <a:effectLst/>
        </p:spPr>
      </p:pic>
      <p:sp>
        <p:nvSpPr>
          <p:cNvPr id="41" name="TextBox 40"/>
          <p:cNvSpPr txBox="1"/>
          <p:nvPr/>
        </p:nvSpPr>
        <p:spPr>
          <a:xfrm>
            <a:off x="616599" y="5322623"/>
            <a:ext cx="2312073" cy="461665"/>
          </a:xfrm>
          <a:prstGeom prst="rect">
            <a:avLst/>
          </a:prstGeom>
          <a:noFill/>
        </p:spPr>
        <p:txBody>
          <a:bodyPr wrap="square" rtlCol="0">
            <a:spAutoFit/>
          </a:bodyPr>
          <a:lstStyle/>
          <a:p>
            <a:r>
              <a:rPr lang="en-US" sz="2400" b="1" dirty="0" smtClean="0"/>
              <a:t>FISHING EFFORT</a:t>
            </a:r>
            <a:endParaRPr lang="en-US" sz="2400" b="1" dirty="0"/>
          </a:p>
        </p:txBody>
      </p:sp>
      <p:sp>
        <p:nvSpPr>
          <p:cNvPr id="42" name="TextBox 41"/>
          <p:cNvSpPr txBox="1"/>
          <p:nvPr/>
        </p:nvSpPr>
        <p:spPr>
          <a:xfrm>
            <a:off x="4351899" y="4327953"/>
            <a:ext cx="1349971" cy="461665"/>
          </a:xfrm>
          <a:prstGeom prst="rect">
            <a:avLst/>
          </a:prstGeom>
          <a:noFill/>
        </p:spPr>
        <p:txBody>
          <a:bodyPr wrap="square" rtlCol="0">
            <a:spAutoFit/>
          </a:bodyPr>
          <a:lstStyle/>
          <a:p>
            <a:pPr algn="ctr"/>
            <a:r>
              <a:rPr lang="en-US" sz="2400" b="1" dirty="0" smtClean="0"/>
              <a:t>Size</a:t>
            </a:r>
            <a:endParaRPr lang="en-US" sz="2400" b="1" dirty="0"/>
          </a:p>
        </p:txBody>
      </p:sp>
      <p:sp>
        <p:nvSpPr>
          <p:cNvPr id="43" name="TextBox 42"/>
          <p:cNvSpPr txBox="1"/>
          <p:nvPr/>
        </p:nvSpPr>
        <p:spPr>
          <a:xfrm rot="16200000">
            <a:off x="987552" y="2422453"/>
            <a:ext cx="1710386" cy="461665"/>
          </a:xfrm>
          <a:prstGeom prst="rect">
            <a:avLst/>
          </a:prstGeom>
          <a:noFill/>
        </p:spPr>
        <p:txBody>
          <a:bodyPr wrap="square" rtlCol="0">
            <a:spAutoFit/>
          </a:bodyPr>
          <a:lstStyle/>
          <a:p>
            <a:r>
              <a:rPr lang="en-US" sz="2400" b="1" dirty="0" smtClean="0"/>
              <a:t>Frequency</a:t>
            </a:r>
            <a:endParaRPr lang="en-US" sz="2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11913" y="914399"/>
            <a:ext cx="7521064" cy="4003033"/>
          </a:xfrm>
          <a:prstGeom prst="rect">
            <a:avLst/>
          </a:prstGeom>
        </p:spPr>
      </p:pic>
      <p:pic>
        <p:nvPicPr>
          <p:cNvPr id="3" name="Picture 12" descr="grass rockfish_12307"/>
          <p:cNvPicPr>
            <a:picLocks noChangeAspect="1" noChangeArrowheads="1"/>
          </p:cNvPicPr>
          <p:nvPr/>
        </p:nvPicPr>
        <p:blipFill>
          <a:blip r:embed="rId4" cstate="print"/>
          <a:srcRect/>
          <a:stretch>
            <a:fillRect/>
          </a:stretch>
        </p:blipFill>
        <p:spPr bwMode="auto">
          <a:xfrm>
            <a:off x="6673740" y="3932800"/>
            <a:ext cx="2386354" cy="1328129"/>
          </a:xfrm>
          <a:prstGeom prst="rect">
            <a:avLst/>
          </a:prstGeom>
          <a:noFill/>
          <a:ln w="9525">
            <a:noFill/>
            <a:miter lim="800000"/>
            <a:headEnd/>
            <a:tailEnd/>
          </a:ln>
        </p:spPr>
      </p:pic>
      <p:pic>
        <p:nvPicPr>
          <p:cNvPr id="4" name="Picture 12" descr="grass rockfish_12307"/>
          <p:cNvPicPr>
            <a:picLocks noChangeAspect="1" noChangeArrowheads="1"/>
          </p:cNvPicPr>
          <p:nvPr/>
        </p:nvPicPr>
        <p:blipFill>
          <a:blip r:embed="rId4" cstate="print"/>
          <a:srcRect/>
          <a:stretch>
            <a:fillRect/>
          </a:stretch>
        </p:blipFill>
        <p:spPr bwMode="auto">
          <a:xfrm>
            <a:off x="2320509" y="4340243"/>
            <a:ext cx="955793" cy="531948"/>
          </a:xfrm>
          <a:prstGeom prst="rect">
            <a:avLst/>
          </a:prstGeom>
          <a:noFill/>
          <a:ln w="9525">
            <a:noFill/>
            <a:miter lim="800000"/>
            <a:headEnd/>
            <a:tailEnd/>
          </a:ln>
        </p:spPr>
      </p:pic>
      <p:pic>
        <p:nvPicPr>
          <p:cNvPr id="5" name="Picture 12" descr="grass rockfish_12307"/>
          <p:cNvPicPr>
            <a:picLocks noChangeAspect="1" noChangeArrowheads="1"/>
          </p:cNvPicPr>
          <p:nvPr/>
        </p:nvPicPr>
        <p:blipFill>
          <a:blip r:embed="rId4" cstate="print"/>
          <a:srcRect/>
          <a:stretch>
            <a:fillRect/>
          </a:stretch>
        </p:blipFill>
        <p:spPr bwMode="auto">
          <a:xfrm>
            <a:off x="1251902" y="2643424"/>
            <a:ext cx="454510" cy="252958"/>
          </a:xfrm>
          <a:prstGeom prst="rect">
            <a:avLst/>
          </a:prstGeom>
          <a:noFill/>
          <a:ln w="9525">
            <a:noFill/>
            <a:miter lim="800000"/>
            <a:headEnd/>
            <a:tailEnd/>
          </a:ln>
        </p:spPr>
      </p:pic>
      <p:pic>
        <p:nvPicPr>
          <p:cNvPr id="6" name="Picture 12" descr="grass rockfish_12307"/>
          <p:cNvPicPr>
            <a:picLocks noChangeAspect="1" noChangeArrowheads="1"/>
          </p:cNvPicPr>
          <p:nvPr/>
        </p:nvPicPr>
        <p:blipFill>
          <a:blip r:embed="rId4" cstate="print"/>
          <a:srcRect/>
          <a:stretch>
            <a:fillRect/>
          </a:stretch>
        </p:blipFill>
        <p:spPr bwMode="auto">
          <a:xfrm>
            <a:off x="795229" y="2653286"/>
            <a:ext cx="454510" cy="252958"/>
          </a:xfrm>
          <a:prstGeom prst="rect">
            <a:avLst/>
          </a:prstGeom>
          <a:noFill/>
          <a:ln w="9525">
            <a:noFill/>
            <a:miter lim="800000"/>
            <a:headEnd/>
            <a:tailEnd/>
          </a:ln>
        </p:spPr>
      </p:pic>
      <p:pic>
        <p:nvPicPr>
          <p:cNvPr id="7" name="Picture 12" descr="grass rockfish_12307"/>
          <p:cNvPicPr>
            <a:picLocks noChangeAspect="1" noChangeArrowheads="1"/>
          </p:cNvPicPr>
          <p:nvPr/>
        </p:nvPicPr>
        <p:blipFill>
          <a:blip r:embed="rId4" cstate="print"/>
          <a:srcRect/>
          <a:stretch>
            <a:fillRect/>
          </a:stretch>
        </p:blipFill>
        <p:spPr bwMode="auto">
          <a:xfrm>
            <a:off x="1258645" y="3233300"/>
            <a:ext cx="454510" cy="252958"/>
          </a:xfrm>
          <a:prstGeom prst="rect">
            <a:avLst/>
          </a:prstGeom>
          <a:noFill/>
          <a:ln w="9525">
            <a:noFill/>
            <a:miter lim="800000"/>
            <a:headEnd/>
            <a:tailEnd/>
          </a:ln>
        </p:spPr>
      </p:pic>
      <p:pic>
        <p:nvPicPr>
          <p:cNvPr id="8" name="Picture 12" descr="grass rockfish_12307"/>
          <p:cNvPicPr>
            <a:picLocks noChangeAspect="1" noChangeArrowheads="1"/>
          </p:cNvPicPr>
          <p:nvPr/>
        </p:nvPicPr>
        <p:blipFill>
          <a:blip r:embed="rId4" cstate="print"/>
          <a:srcRect/>
          <a:stretch>
            <a:fillRect/>
          </a:stretch>
        </p:blipFill>
        <p:spPr bwMode="auto">
          <a:xfrm>
            <a:off x="1248794" y="2044260"/>
            <a:ext cx="454510" cy="252958"/>
          </a:xfrm>
          <a:prstGeom prst="rect">
            <a:avLst/>
          </a:prstGeom>
          <a:noFill/>
          <a:ln w="9525">
            <a:noFill/>
            <a:miter lim="800000"/>
            <a:headEnd/>
            <a:tailEnd/>
          </a:ln>
        </p:spPr>
      </p:pic>
      <p:pic>
        <p:nvPicPr>
          <p:cNvPr id="9" name="Picture 8" descr="grass rockfish_12307"/>
          <p:cNvPicPr>
            <a:picLocks noChangeAspect="1" noChangeArrowheads="1"/>
          </p:cNvPicPr>
          <p:nvPr/>
        </p:nvPicPr>
        <p:blipFill>
          <a:blip r:embed="rId4" cstate="print"/>
          <a:srcRect/>
          <a:stretch>
            <a:fillRect/>
          </a:stretch>
        </p:blipFill>
        <p:spPr bwMode="auto">
          <a:xfrm>
            <a:off x="792121" y="2054122"/>
            <a:ext cx="454510" cy="252958"/>
          </a:xfrm>
          <a:prstGeom prst="rect">
            <a:avLst/>
          </a:prstGeom>
          <a:noFill/>
          <a:ln w="9525">
            <a:noFill/>
            <a:miter lim="800000"/>
            <a:headEnd/>
            <a:tailEnd/>
          </a:ln>
        </p:spPr>
      </p:pic>
      <p:pic>
        <p:nvPicPr>
          <p:cNvPr id="10" name="Picture 12" descr="grass rockfish_12307"/>
          <p:cNvPicPr>
            <a:picLocks noChangeAspect="1" noChangeArrowheads="1"/>
          </p:cNvPicPr>
          <p:nvPr/>
        </p:nvPicPr>
        <p:blipFill>
          <a:blip r:embed="rId4" cstate="print"/>
          <a:srcRect/>
          <a:stretch>
            <a:fillRect/>
          </a:stretch>
        </p:blipFill>
        <p:spPr bwMode="auto">
          <a:xfrm>
            <a:off x="1245686" y="1496928"/>
            <a:ext cx="454510" cy="252958"/>
          </a:xfrm>
          <a:prstGeom prst="rect">
            <a:avLst/>
          </a:prstGeom>
          <a:noFill/>
          <a:ln w="9525">
            <a:noFill/>
            <a:miter lim="800000"/>
            <a:headEnd/>
            <a:tailEnd/>
          </a:ln>
        </p:spPr>
      </p:pic>
      <p:pic>
        <p:nvPicPr>
          <p:cNvPr id="11" name="Picture 10" descr="grass rockfish_12307"/>
          <p:cNvPicPr>
            <a:picLocks noChangeAspect="1" noChangeArrowheads="1"/>
          </p:cNvPicPr>
          <p:nvPr/>
        </p:nvPicPr>
        <p:blipFill>
          <a:blip r:embed="rId4" cstate="print"/>
          <a:srcRect/>
          <a:stretch>
            <a:fillRect/>
          </a:stretch>
        </p:blipFill>
        <p:spPr bwMode="auto">
          <a:xfrm>
            <a:off x="789013" y="1506790"/>
            <a:ext cx="454510" cy="252958"/>
          </a:xfrm>
          <a:prstGeom prst="rect">
            <a:avLst/>
          </a:prstGeom>
          <a:noFill/>
          <a:ln w="9525">
            <a:noFill/>
            <a:miter lim="800000"/>
            <a:headEnd/>
            <a:tailEnd/>
          </a:ln>
        </p:spPr>
      </p:pic>
      <p:pic>
        <p:nvPicPr>
          <p:cNvPr id="12" name="Picture 11" descr="grass rockfish_12307"/>
          <p:cNvPicPr>
            <a:picLocks noChangeAspect="1" noChangeArrowheads="1"/>
          </p:cNvPicPr>
          <p:nvPr/>
        </p:nvPicPr>
        <p:blipFill>
          <a:blip r:embed="rId4" cstate="print"/>
          <a:srcRect/>
          <a:stretch>
            <a:fillRect/>
          </a:stretch>
        </p:blipFill>
        <p:spPr bwMode="auto">
          <a:xfrm>
            <a:off x="429269" y="1509886"/>
            <a:ext cx="454510" cy="252958"/>
          </a:xfrm>
          <a:prstGeom prst="rect">
            <a:avLst/>
          </a:prstGeom>
          <a:noFill/>
          <a:ln w="9525">
            <a:noFill/>
            <a:miter lim="800000"/>
            <a:headEnd/>
            <a:tailEnd/>
          </a:ln>
        </p:spPr>
      </p:pic>
      <p:pic>
        <p:nvPicPr>
          <p:cNvPr id="13" name="Picture 12" descr="grass rockfish_12307"/>
          <p:cNvPicPr>
            <a:picLocks noChangeAspect="1" noChangeArrowheads="1"/>
          </p:cNvPicPr>
          <p:nvPr/>
        </p:nvPicPr>
        <p:blipFill>
          <a:blip r:embed="rId4" cstate="print"/>
          <a:srcRect/>
          <a:stretch>
            <a:fillRect/>
          </a:stretch>
        </p:blipFill>
        <p:spPr bwMode="auto">
          <a:xfrm>
            <a:off x="-27404" y="1519748"/>
            <a:ext cx="454510" cy="252958"/>
          </a:xfrm>
          <a:prstGeom prst="rect">
            <a:avLst/>
          </a:prstGeom>
          <a:noFill/>
          <a:ln w="9525">
            <a:noFill/>
            <a:miter lim="800000"/>
            <a:headEnd/>
            <a:tailEnd/>
          </a:ln>
        </p:spPr>
      </p:pic>
      <p:pic>
        <p:nvPicPr>
          <p:cNvPr id="14" name="Picture 12" descr="grass rockfish_12307"/>
          <p:cNvPicPr>
            <a:picLocks noChangeAspect="1" noChangeArrowheads="1"/>
          </p:cNvPicPr>
          <p:nvPr/>
        </p:nvPicPr>
        <p:blipFill>
          <a:blip r:embed="rId4" cstate="print"/>
          <a:srcRect/>
          <a:stretch>
            <a:fillRect/>
          </a:stretch>
        </p:blipFill>
        <p:spPr bwMode="auto">
          <a:xfrm>
            <a:off x="361366" y="2076942"/>
            <a:ext cx="454510" cy="252958"/>
          </a:xfrm>
          <a:prstGeom prst="rect">
            <a:avLst/>
          </a:prstGeom>
          <a:noFill/>
          <a:ln w="9525">
            <a:noFill/>
            <a:miter lim="800000"/>
            <a:headEnd/>
            <a:tailEnd/>
          </a:ln>
        </p:spPr>
      </p:pic>
      <p:pic>
        <p:nvPicPr>
          <p:cNvPr id="15" name="Picture 4" descr="DCP_1315"/>
          <p:cNvPicPr>
            <a:picLocks noChangeAspect="1" noChangeArrowheads="1"/>
          </p:cNvPicPr>
          <p:nvPr/>
        </p:nvPicPr>
        <p:blipFill>
          <a:blip r:embed="rId5"/>
          <a:srcRect l="8120" t="36417" r="19193" b="30118"/>
          <a:stretch>
            <a:fillRect/>
          </a:stretch>
        </p:blipFill>
        <p:spPr bwMode="auto">
          <a:xfrm>
            <a:off x="6293058" y="5933839"/>
            <a:ext cx="1775364" cy="579385"/>
          </a:xfrm>
          <a:prstGeom prst="rect">
            <a:avLst/>
          </a:prstGeom>
          <a:noFill/>
          <a:ln w="9525">
            <a:noFill/>
            <a:miter lim="800000"/>
            <a:headEnd/>
            <a:tailEnd/>
          </a:ln>
          <a:effectLst/>
        </p:spPr>
      </p:pic>
      <p:pic>
        <p:nvPicPr>
          <p:cNvPr id="16" name="Picture 4" descr="DCP_1315"/>
          <p:cNvPicPr>
            <a:picLocks noChangeAspect="1" noChangeArrowheads="1"/>
          </p:cNvPicPr>
          <p:nvPr/>
        </p:nvPicPr>
        <p:blipFill>
          <a:blip r:embed="rId5"/>
          <a:srcRect l="8120" t="36417" r="19193" b="30118"/>
          <a:stretch>
            <a:fillRect/>
          </a:stretch>
        </p:blipFill>
        <p:spPr bwMode="auto">
          <a:xfrm>
            <a:off x="4450112" y="5933839"/>
            <a:ext cx="1775364" cy="579385"/>
          </a:xfrm>
          <a:prstGeom prst="rect">
            <a:avLst/>
          </a:prstGeom>
          <a:noFill/>
          <a:ln w="9525">
            <a:noFill/>
            <a:miter lim="800000"/>
            <a:headEnd/>
            <a:tailEnd/>
          </a:ln>
          <a:effectLst/>
        </p:spPr>
      </p:pic>
      <p:pic>
        <p:nvPicPr>
          <p:cNvPr id="17" name="Picture 4" descr="DCP_1315"/>
          <p:cNvPicPr>
            <a:picLocks noChangeAspect="1" noChangeArrowheads="1"/>
          </p:cNvPicPr>
          <p:nvPr/>
        </p:nvPicPr>
        <p:blipFill>
          <a:blip r:embed="rId5"/>
          <a:srcRect l="8120" t="36417" r="19193" b="30118"/>
          <a:stretch>
            <a:fillRect/>
          </a:stretch>
        </p:blipFill>
        <p:spPr bwMode="auto">
          <a:xfrm>
            <a:off x="2606511" y="5933839"/>
            <a:ext cx="1775364" cy="579385"/>
          </a:xfrm>
          <a:prstGeom prst="rect">
            <a:avLst/>
          </a:prstGeom>
          <a:noFill/>
          <a:ln w="9525">
            <a:noFill/>
            <a:miter lim="800000"/>
            <a:headEnd/>
            <a:tailEnd/>
          </a:ln>
          <a:effectLst/>
        </p:spPr>
      </p:pic>
      <p:pic>
        <p:nvPicPr>
          <p:cNvPr id="18" name="Picture 4" descr="DCP_1315"/>
          <p:cNvPicPr>
            <a:picLocks noChangeAspect="1" noChangeArrowheads="1"/>
          </p:cNvPicPr>
          <p:nvPr/>
        </p:nvPicPr>
        <p:blipFill>
          <a:blip r:embed="rId5"/>
          <a:srcRect l="8120" t="36417" r="19193" b="30118"/>
          <a:stretch>
            <a:fillRect/>
          </a:stretch>
        </p:blipFill>
        <p:spPr bwMode="auto">
          <a:xfrm>
            <a:off x="763095" y="5939976"/>
            <a:ext cx="1775364" cy="579385"/>
          </a:xfrm>
          <a:prstGeom prst="rect">
            <a:avLst/>
          </a:prstGeom>
          <a:noFill/>
          <a:ln w="9525">
            <a:noFill/>
            <a:miter lim="800000"/>
            <a:headEnd/>
            <a:tailEnd/>
          </a:ln>
          <a:effectLst/>
        </p:spPr>
      </p:pic>
      <p:sp>
        <p:nvSpPr>
          <p:cNvPr id="19" name="TextBox 18"/>
          <p:cNvSpPr txBox="1"/>
          <p:nvPr/>
        </p:nvSpPr>
        <p:spPr>
          <a:xfrm>
            <a:off x="616599" y="5322623"/>
            <a:ext cx="2312073" cy="461665"/>
          </a:xfrm>
          <a:prstGeom prst="rect">
            <a:avLst/>
          </a:prstGeom>
          <a:noFill/>
        </p:spPr>
        <p:txBody>
          <a:bodyPr wrap="square" rtlCol="0">
            <a:spAutoFit/>
          </a:bodyPr>
          <a:lstStyle/>
          <a:p>
            <a:r>
              <a:rPr lang="en-US" sz="2400" b="1" dirty="0" smtClean="0"/>
              <a:t>FISHING EFFORT</a:t>
            </a:r>
            <a:endParaRPr lang="en-US" sz="2400" b="1" dirty="0"/>
          </a:p>
        </p:txBody>
      </p:sp>
      <p:sp>
        <p:nvSpPr>
          <p:cNvPr id="20" name="TextBox 19"/>
          <p:cNvSpPr txBox="1"/>
          <p:nvPr/>
        </p:nvSpPr>
        <p:spPr>
          <a:xfrm>
            <a:off x="4351899" y="4327953"/>
            <a:ext cx="1349971" cy="461665"/>
          </a:xfrm>
          <a:prstGeom prst="rect">
            <a:avLst/>
          </a:prstGeom>
          <a:noFill/>
        </p:spPr>
        <p:txBody>
          <a:bodyPr wrap="square" rtlCol="0">
            <a:spAutoFit/>
          </a:bodyPr>
          <a:lstStyle/>
          <a:p>
            <a:pPr algn="ctr"/>
            <a:r>
              <a:rPr lang="en-US" sz="2400" b="1" dirty="0" smtClean="0"/>
              <a:t>Size</a:t>
            </a:r>
            <a:endParaRPr lang="en-US" sz="2400" b="1" dirty="0"/>
          </a:p>
        </p:txBody>
      </p:sp>
      <p:sp>
        <p:nvSpPr>
          <p:cNvPr id="21" name="TextBox 20"/>
          <p:cNvSpPr txBox="1"/>
          <p:nvPr/>
        </p:nvSpPr>
        <p:spPr>
          <a:xfrm rot="16200000">
            <a:off x="987552" y="2422453"/>
            <a:ext cx="1710386" cy="461665"/>
          </a:xfrm>
          <a:prstGeom prst="rect">
            <a:avLst/>
          </a:prstGeom>
          <a:noFill/>
        </p:spPr>
        <p:txBody>
          <a:bodyPr wrap="square" rtlCol="0">
            <a:spAutoFit/>
          </a:bodyPr>
          <a:lstStyle/>
          <a:p>
            <a:r>
              <a:rPr lang="en-US" sz="2400" b="1" dirty="0" smtClean="0"/>
              <a:t>Frequency</a:t>
            </a:r>
            <a:endParaRPr lang="en-US" sz="2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30711" y="901701"/>
            <a:ext cx="7502265" cy="4028432"/>
          </a:xfrm>
          <a:prstGeom prst="rect">
            <a:avLst/>
          </a:prstGeom>
        </p:spPr>
      </p:pic>
      <p:pic>
        <p:nvPicPr>
          <p:cNvPr id="3" name="Picture 12" descr="grass rockfish_12307"/>
          <p:cNvPicPr>
            <a:picLocks noChangeAspect="1" noChangeArrowheads="1"/>
          </p:cNvPicPr>
          <p:nvPr/>
        </p:nvPicPr>
        <p:blipFill>
          <a:blip r:embed="rId4" cstate="print"/>
          <a:srcRect/>
          <a:stretch>
            <a:fillRect/>
          </a:stretch>
        </p:blipFill>
        <p:spPr bwMode="auto">
          <a:xfrm>
            <a:off x="6673740" y="3932800"/>
            <a:ext cx="2386354" cy="1328129"/>
          </a:xfrm>
          <a:prstGeom prst="rect">
            <a:avLst/>
          </a:prstGeom>
          <a:noFill/>
          <a:ln w="9525">
            <a:noFill/>
            <a:miter lim="800000"/>
            <a:headEnd/>
            <a:tailEnd/>
          </a:ln>
        </p:spPr>
      </p:pic>
      <p:pic>
        <p:nvPicPr>
          <p:cNvPr id="4" name="Picture 12" descr="grass rockfish_12307"/>
          <p:cNvPicPr>
            <a:picLocks noChangeAspect="1" noChangeArrowheads="1"/>
          </p:cNvPicPr>
          <p:nvPr/>
        </p:nvPicPr>
        <p:blipFill>
          <a:blip r:embed="rId4" cstate="print"/>
          <a:srcRect/>
          <a:stretch>
            <a:fillRect/>
          </a:stretch>
        </p:blipFill>
        <p:spPr bwMode="auto">
          <a:xfrm>
            <a:off x="2320509" y="4340243"/>
            <a:ext cx="955793" cy="531948"/>
          </a:xfrm>
          <a:prstGeom prst="rect">
            <a:avLst/>
          </a:prstGeom>
          <a:noFill/>
          <a:ln w="9525">
            <a:noFill/>
            <a:miter lim="800000"/>
            <a:headEnd/>
            <a:tailEnd/>
          </a:ln>
        </p:spPr>
      </p:pic>
      <p:pic>
        <p:nvPicPr>
          <p:cNvPr id="5" name="Picture 12" descr="grass rockfish_12307"/>
          <p:cNvPicPr>
            <a:picLocks noChangeAspect="1" noChangeArrowheads="1"/>
          </p:cNvPicPr>
          <p:nvPr/>
        </p:nvPicPr>
        <p:blipFill>
          <a:blip r:embed="rId4" cstate="print"/>
          <a:srcRect/>
          <a:stretch>
            <a:fillRect/>
          </a:stretch>
        </p:blipFill>
        <p:spPr bwMode="auto">
          <a:xfrm>
            <a:off x="1251902" y="2643424"/>
            <a:ext cx="454510" cy="252958"/>
          </a:xfrm>
          <a:prstGeom prst="rect">
            <a:avLst/>
          </a:prstGeom>
          <a:noFill/>
          <a:ln w="9525">
            <a:noFill/>
            <a:miter lim="800000"/>
            <a:headEnd/>
            <a:tailEnd/>
          </a:ln>
        </p:spPr>
      </p:pic>
      <p:pic>
        <p:nvPicPr>
          <p:cNvPr id="6" name="Picture 12" descr="grass rockfish_12307"/>
          <p:cNvPicPr>
            <a:picLocks noChangeAspect="1" noChangeArrowheads="1"/>
          </p:cNvPicPr>
          <p:nvPr/>
        </p:nvPicPr>
        <p:blipFill>
          <a:blip r:embed="rId4" cstate="print"/>
          <a:srcRect/>
          <a:stretch>
            <a:fillRect/>
          </a:stretch>
        </p:blipFill>
        <p:spPr bwMode="auto">
          <a:xfrm>
            <a:off x="795229" y="2653286"/>
            <a:ext cx="454510" cy="252958"/>
          </a:xfrm>
          <a:prstGeom prst="rect">
            <a:avLst/>
          </a:prstGeom>
          <a:noFill/>
          <a:ln w="9525">
            <a:noFill/>
            <a:miter lim="800000"/>
            <a:headEnd/>
            <a:tailEnd/>
          </a:ln>
        </p:spPr>
      </p:pic>
      <p:pic>
        <p:nvPicPr>
          <p:cNvPr id="7" name="Picture 12" descr="grass rockfish_12307"/>
          <p:cNvPicPr>
            <a:picLocks noChangeAspect="1" noChangeArrowheads="1"/>
          </p:cNvPicPr>
          <p:nvPr/>
        </p:nvPicPr>
        <p:blipFill>
          <a:blip r:embed="rId4" cstate="print"/>
          <a:srcRect/>
          <a:stretch>
            <a:fillRect/>
          </a:stretch>
        </p:blipFill>
        <p:spPr bwMode="auto">
          <a:xfrm>
            <a:off x="1258645" y="3233300"/>
            <a:ext cx="454510" cy="252958"/>
          </a:xfrm>
          <a:prstGeom prst="rect">
            <a:avLst/>
          </a:prstGeom>
          <a:noFill/>
          <a:ln w="9525">
            <a:noFill/>
            <a:miter lim="800000"/>
            <a:headEnd/>
            <a:tailEnd/>
          </a:ln>
        </p:spPr>
      </p:pic>
      <p:pic>
        <p:nvPicPr>
          <p:cNvPr id="8" name="Picture 12" descr="grass rockfish_12307"/>
          <p:cNvPicPr>
            <a:picLocks noChangeAspect="1" noChangeArrowheads="1"/>
          </p:cNvPicPr>
          <p:nvPr/>
        </p:nvPicPr>
        <p:blipFill>
          <a:blip r:embed="rId4" cstate="print"/>
          <a:srcRect/>
          <a:stretch>
            <a:fillRect/>
          </a:stretch>
        </p:blipFill>
        <p:spPr bwMode="auto">
          <a:xfrm>
            <a:off x="1248794" y="2044260"/>
            <a:ext cx="454510" cy="252958"/>
          </a:xfrm>
          <a:prstGeom prst="rect">
            <a:avLst/>
          </a:prstGeom>
          <a:noFill/>
          <a:ln w="9525">
            <a:noFill/>
            <a:miter lim="800000"/>
            <a:headEnd/>
            <a:tailEnd/>
          </a:ln>
        </p:spPr>
      </p:pic>
      <p:pic>
        <p:nvPicPr>
          <p:cNvPr id="9" name="Picture 8" descr="grass rockfish_12307"/>
          <p:cNvPicPr>
            <a:picLocks noChangeAspect="1" noChangeArrowheads="1"/>
          </p:cNvPicPr>
          <p:nvPr/>
        </p:nvPicPr>
        <p:blipFill>
          <a:blip r:embed="rId4" cstate="print"/>
          <a:srcRect/>
          <a:stretch>
            <a:fillRect/>
          </a:stretch>
        </p:blipFill>
        <p:spPr bwMode="auto">
          <a:xfrm>
            <a:off x="792121" y="2054122"/>
            <a:ext cx="454510" cy="252958"/>
          </a:xfrm>
          <a:prstGeom prst="rect">
            <a:avLst/>
          </a:prstGeom>
          <a:noFill/>
          <a:ln w="9525">
            <a:noFill/>
            <a:miter lim="800000"/>
            <a:headEnd/>
            <a:tailEnd/>
          </a:ln>
        </p:spPr>
      </p:pic>
      <p:pic>
        <p:nvPicPr>
          <p:cNvPr id="10" name="Picture 12" descr="grass rockfish_12307"/>
          <p:cNvPicPr>
            <a:picLocks noChangeAspect="1" noChangeArrowheads="1"/>
          </p:cNvPicPr>
          <p:nvPr/>
        </p:nvPicPr>
        <p:blipFill>
          <a:blip r:embed="rId4" cstate="print"/>
          <a:srcRect/>
          <a:stretch>
            <a:fillRect/>
          </a:stretch>
        </p:blipFill>
        <p:spPr bwMode="auto">
          <a:xfrm>
            <a:off x="1245686" y="1496928"/>
            <a:ext cx="454510" cy="252958"/>
          </a:xfrm>
          <a:prstGeom prst="rect">
            <a:avLst/>
          </a:prstGeom>
          <a:noFill/>
          <a:ln w="9525">
            <a:noFill/>
            <a:miter lim="800000"/>
            <a:headEnd/>
            <a:tailEnd/>
          </a:ln>
        </p:spPr>
      </p:pic>
      <p:pic>
        <p:nvPicPr>
          <p:cNvPr id="11" name="Picture 10" descr="grass rockfish_12307"/>
          <p:cNvPicPr>
            <a:picLocks noChangeAspect="1" noChangeArrowheads="1"/>
          </p:cNvPicPr>
          <p:nvPr/>
        </p:nvPicPr>
        <p:blipFill>
          <a:blip r:embed="rId4" cstate="print"/>
          <a:srcRect/>
          <a:stretch>
            <a:fillRect/>
          </a:stretch>
        </p:blipFill>
        <p:spPr bwMode="auto">
          <a:xfrm>
            <a:off x="789013" y="1506790"/>
            <a:ext cx="454510" cy="252958"/>
          </a:xfrm>
          <a:prstGeom prst="rect">
            <a:avLst/>
          </a:prstGeom>
          <a:noFill/>
          <a:ln w="9525">
            <a:noFill/>
            <a:miter lim="800000"/>
            <a:headEnd/>
            <a:tailEnd/>
          </a:ln>
        </p:spPr>
      </p:pic>
      <p:pic>
        <p:nvPicPr>
          <p:cNvPr id="12" name="Picture 11" descr="grass rockfish_12307"/>
          <p:cNvPicPr>
            <a:picLocks noChangeAspect="1" noChangeArrowheads="1"/>
          </p:cNvPicPr>
          <p:nvPr/>
        </p:nvPicPr>
        <p:blipFill>
          <a:blip r:embed="rId4" cstate="print"/>
          <a:srcRect/>
          <a:stretch>
            <a:fillRect/>
          </a:stretch>
        </p:blipFill>
        <p:spPr bwMode="auto">
          <a:xfrm>
            <a:off x="429269" y="1509886"/>
            <a:ext cx="454510" cy="252958"/>
          </a:xfrm>
          <a:prstGeom prst="rect">
            <a:avLst/>
          </a:prstGeom>
          <a:noFill/>
          <a:ln w="9525">
            <a:noFill/>
            <a:miter lim="800000"/>
            <a:headEnd/>
            <a:tailEnd/>
          </a:ln>
        </p:spPr>
      </p:pic>
      <p:pic>
        <p:nvPicPr>
          <p:cNvPr id="13" name="Picture 12" descr="grass rockfish_12307"/>
          <p:cNvPicPr>
            <a:picLocks noChangeAspect="1" noChangeArrowheads="1"/>
          </p:cNvPicPr>
          <p:nvPr/>
        </p:nvPicPr>
        <p:blipFill>
          <a:blip r:embed="rId4" cstate="print"/>
          <a:srcRect/>
          <a:stretch>
            <a:fillRect/>
          </a:stretch>
        </p:blipFill>
        <p:spPr bwMode="auto">
          <a:xfrm>
            <a:off x="-27404" y="1519748"/>
            <a:ext cx="454510" cy="252958"/>
          </a:xfrm>
          <a:prstGeom prst="rect">
            <a:avLst/>
          </a:prstGeom>
          <a:noFill/>
          <a:ln w="9525">
            <a:noFill/>
            <a:miter lim="800000"/>
            <a:headEnd/>
            <a:tailEnd/>
          </a:ln>
        </p:spPr>
      </p:pic>
      <p:pic>
        <p:nvPicPr>
          <p:cNvPr id="14" name="Picture 12" descr="grass rockfish_12307"/>
          <p:cNvPicPr>
            <a:picLocks noChangeAspect="1" noChangeArrowheads="1"/>
          </p:cNvPicPr>
          <p:nvPr/>
        </p:nvPicPr>
        <p:blipFill>
          <a:blip r:embed="rId4" cstate="print"/>
          <a:srcRect/>
          <a:stretch>
            <a:fillRect/>
          </a:stretch>
        </p:blipFill>
        <p:spPr bwMode="auto">
          <a:xfrm>
            <a:off x="361366" y="2076942"/>
            <a:ext cx="454510" cy="252958"/>
          </a:xfrm>
          <a:prstGeom prst="rect">
            <a:avLst/>
          </a:prstGeom>
          <a:noFill/>
          <a:ln w="9525">
            <a:noFill/>
            <a:miter lim="800000"/>
            <a:headEnd/>
            <a:tailEnd/>
          </a:ln>
        </p:spPr>
      </p:pic>
      <p:pic>
        <p:nvPicPr>
          <p:cNvPr id="15" name="Picture 4" descr="DCP_1315"/>
          <p:cNvPicPr>
            <a:picLocks noChangeAspect="1" noChangeArrowheads="1"/>
          </p:cNvPicPr>
          <p:nvPr/>
        </p:nvPicPr>
        <p:blipFill>
          <a:blip r:embed="rId5"/>
          <a:srcRect l="8120" t="36417" r="19193" b="30118"/>
          <a:stretch>
            <a:fillRect/>
          </a:stretch>
        </p:blipFill>
        <p:spPr bwMode="auto">
          <a:xfrm>
            <a:off x="6293058" y="5933839"/>
            <a:ext cx="1775364" cy="579385"/>
          </a:xfrm>
          <a:prstGeom prst="rect">
            <a:avLst/>
          </a:prstGeom>
          <a:noFill/>
          <a:ln w="9525">
            <a:noFill/>
            <a:miter lim="800000"/>
            <a:headEnd/>
            <a:tailEnd/>
          </a:ln>
          <a:effectLst/>
        </p:spPr>
      </p:pic>
      <p:pic>
        <p:nvPicPr>
          <p:cNvPr id="16" name="Picture 4" descr="DCP_1315"/>
          <p:cNvPicPr>
            <a:picLocks noChangeAspect="1" noChangeArrowheads="1"/>
          </p:cNvPicPr>
          <p:nvPr/>
        </p:nvPicPr>
        <p:blipFill>
          <a:blip r:embed="rId5"/>
          <a:srcRect l="8120" t="36417" r="19193" b="30118"/>
          <a:stretch>
            <a:fillRect/>
          </a:stretch>
        </p:blipFill>
        <p:spPr bwMode="auto">
          <a:xfrm>
            <a:off x="4450112" y="5933839"/>
            <a:ext cx="1775364" cy="579385"/>
          </a:xfrm>
          <a:prstGeom prst="rect">
            <a:avLst/>
          </a:prstGeom>
          <a:noFill/>
          <a:ln w="9525">
            <a:noFill/>
            <a:miter lim="800000"/>
            <a:headEnd/>
            <a:tailEnd/>
          </a:ln>
          <a:effectLst/>
        </p:spPr>
      </p:pic>
      <p:pic>
        <p:nvPicPr>
          <p:cNvPr id="17" name="Picture 4" descr="DCP_1315"/>
          <p:cNvPicPr>
            <a:picLocks noChangeAspect="1" noChangeArrowheads="1"/>
          </p:cNvPicPr>
          <p:nvPr/>
        </p:nvPicPr>
        <p:blipFill>
          <a:blip r:embed="rId5"/>
          <a:srcRect l="8120" t="36417" r="19193" b="30118"/>
          <a:stretch>
            <a:fillRect/>
          </a:stretch>
        </p:blipFill>
        <p:spPr bwMode="auto">
          <a:xfrm>
            <a:off x="2606511" y="5933839"/>
            <a:ext cx="1775364" cy="579385"/>
          </a:xfrm>
          <a:prstGeom prst="rect">
            <a:avLst/>
          </a:prstGeom>
          <a:noFill/>
          <a:ln w="9525">
            <a:noFill/>
            <a:miter lim="800000"/>
            <a:headEnd/>
            <a:tailEnd/>
          </a:ln>
          <a:effectLst/>
        </p:spPr>
      </p:pic>
      <p:pic>
        <p:nvPicPr>
          <p:cNvPr id="18" name="Picture 4" descr="DCP_1315"/>
          <p:cNvPicPr>
            <a:picLocks noChangeAspect="1" noChangeArrowheads="1"/>
          </p:cNvPicPr>
          <p:nvPr/>
        </p:nvPicPr>
        <p:blipFill>
          <a:blip r:embed="rId5"/>
          <a:srcRect l="8120" t="36417" r="19193" b="30118"/>
          <a:stretch>
            <a:fillRect/>
          </a:stretch>
        </p:blipFill>
        <p:spPr bwMode="auto">
          <a:xfrm>
            <a:off x="763095" y="5939976"/>
            <a:ext cx="1775364" cy="579385"/>
          </a:xfrm>
          <a:prstGeom prst="rect">
            <a:avLst/>
          </a:prstGeom>
          <a:noFill/>
          <a:ln w="9525">
            <a:noFill/>
            <a:miter lim="800000"/>
            <a:headEnd/>
            <a:tailEnd/>
          </a:ln>
          <a:effectLst/>
        </p:spPr>
      </p:pic>
      <p:sp>
        <p:nvSpPr>
          <p:cNvPr id="19" name="TextBox 18"/>
          <p:cNvSpPr txBox="1"/>
          <p:nvPr/>
        </p:nvSpPr>
        <p:spPr>
          <a:xfrm>
            <a:off x="616599" y="5322623"/>
            <a:ext cx="2312073" cy="461665"/>
          </a:xfrm>
          <a:prstGeom prst="rect">
            <a:avLst/>
          </a:prstGeom>
          <a:noFill/>
        </p:spPr>
        <p:txBody>
          <a:bodyPr wrap="square" rtlCol="0">
            <a:spAutoFit/>
          </a:bodyPr>
          <a:lstStyle/>
          <a:p>
            <a:r>
              <a:rPr lang="en-US" sz="2400" b="1" dirty="0" smtClean="0"/>
              <a:t>FISHING EFFORT</a:t>
            </a:r>
            <a:endParaRPr lang="en-US" sz="2400" b="1" dirty="0"/>
          </a:p>
        </p:txBody>
      </p:sp>
      <p:sp>
        <p:nvSpPr>
          <p:cNvPr id="20" name="TextBox 19"/>
          <p:cNvSpPr txBox="1"/>
          <p:nvPr/>
        </p:nvSpPr>
        <p:spPr>
          <a:xfrm>
            <a:off x="4351899" y="4327953"/>
            <a:ext cx="1349971" cy="461665"/>
          </a:xfrm>
          <a:prstGeom prst="rect">
            <a:avLst/>
          </a:prstGeom>
          <a:noFill/>
        </p:spPr>
        <p:txBody>
          <a:bodyPr wrap="square" rtlCol="0">
            <a:spAutoFit/>
          </a:bodyPr>
          <a:lstStyle/>
          <a:p>
            <a:pPr algn="ctr"/>
            <a:r>
              <a:rPr lang="en-US" sz="2400" b="1" dirty="0" smtClean="0"/>
              <a:t>Size</a:t>
            </a:r>
            <a:endParaRPr lang="en-US" sz="2400" b="1" dirty="0"/>
          </a:p>
        </p:txBody>
      </p:sp>
      <p:sp>
        <p:nvSpPr>
          <p:cNvPr id="21" name="TextBox 20"/>
          <p:cNvSpPr txBox="1"/>
          <p:nvPr/>
        </p:nvSpPr>
        <p:spPr>
          <a:xfrm rot="16200000">
            <a:off x="987552" y="2422453"/>
            <a:ext cx="1710386" cy="461665"/>
          </a:xfrm>
          <a:prstGeom prst="rect">
            <a:avLst/>
          </a:prstGeom>
          <a:noFill/>
        </p:spPr>
        <p:txBody>
          <a:bodyPr wrap="square" rtlCol="0">
            <a:spAutoFit/>
          </a:bodyPr>
          <a:lstStyle/>
          <a:p>
            <a:r>
              <a:rPr lang="en-US" sz="2400" b="1" dirty="0" smtClean="0"/>
              <a:t>Frequency</a:t>
            </a:r>
            <a:endParaRPr lang="en-US" sz="2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1598</TotalTime>
  <Words>2031</Words>
  <Application>Microsoft Macintosh PowerPoint</Application>
  <PresentationFormat>On-screen Show (4:3)</PresentationFormat>
  <Paragraphs>237</Paragraphs>
  <Slides>19</Slides>
  <Notes>19</Notes>
  <HiddenSlides>0</HiddenSlides>
  <MMClips>0</MMClips>
  <ScaleCrop>false</ScaleCrop>
  <HeadingPairs>
    <vt:vector size="4" baseType="variant">
      <vt:variant>
        <vt:lpstr>Design Template</vt:lpstr>
      </vt:variant>
      <vt:variant>
        <vt:i4>1</vt:i4>
      </vt:variant>
      <vt:variant>
        <vt:lpstr>Slide Titles</vt:lpstr>
      </vt:variant>
      <vt:variant>
        <vt:i4>19</vt:i4>
      </vt:variant>
    </vt:vector>
  </HeadingPairs>
  <TitlesOfParts>
    <vt:vector size="20" baseType="lpstr">
      <vt:lpstr>Office Theme</vt:lpstr>
      <vt:lpstr>New Assessment techniques for small-scale fisheries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What can Fishing Communities do?</vt:lpstr>
      <vt:lpstr>The End</vt:lpstr>
    </vt:vector>
  </TitlesOfParts>
  <Company>ucsb bren school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Jeremy Prince</dc:creator>
  <cp:lastModifiedBy>Jeremy Prince</cp:lastModifiedBy>
  <cp:revision>39</cp:revision>
  <dcterms:created xsi:type="dcterms:W3CDTF">2012-11-15T10:58:13Z</dcterms:created>
  <dcterms:modified xsi:type="dcterms:W3CDTF">2012-11-15T12:38:05Z</dcterms:modified>
</cp:coreProperties>
</file>