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63" r:id="rId2"/>
    <p:sldId id="262" r:id="rId3"/>
    <p:sldId id="257" r:id="rId4"/>
    <p:sldId id="258" r:id="rId5"/>
    <p:sldId id="259" r:id="rId6"/>
    <p:sldId id="269" r:id="rId7"/>
    <p:sldId id="266" r:id="rId8"/>
    <p:sldId id="267" r:id="rId9"/>
    <p:sldId id="268" r:id="rId10"/>
    <p:sldId id="264" r:id="rId11"/>
    <p:sldId id="265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DEC98D-E20B-9440-B7B9-C66F87BA327E}">
          <p14:sldIdLst>
            <p14:sldId id="263"/>
            <p14:sldId id="262"/>
            <p14:sldId id="257"/>
            <p14:sldId id="258"/>
            <p14:sldId id="259"/>
            <p14:sldId id="269"/>
            <p14:sldId id="266"/>
            <p14:sldId id="267"/>
            <p14:sldId id="268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8/28/14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8/28/14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RAM Legacy </a:t>
            </a:r>
          </a:p>
          <a:p>
            <a:pPr lvl="1"/>
            <a:r>
              <a:rPr lang="en-US" dirty="0" err="1" smtClean="0"/>
              <a:t>Rdata</a:t>
            </a:r>
            <a:r>
              <a:rPr lang="en-US" dirty="0" smtClean="0"/>
              <a:t> object received from Ray 7/23/14</a:t>
            </a:r>
          </a:p>
          <a:p>
            <a:pPr lvl="1"/>
            <a:r>
              <a:rPr lang="en-US" dirty="0" smtClean="0"/>
              <a:t>436 stock assessments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FAO SOFIA dataset</a:t>
            </a:r>
          </a:p>
          <a:p>
            <a:pPr lvl="1"/>
            <a:r>
              <a:rPr lang="en-US" dirty="0" smtClean="0"/>
              <a:t>2000-2009</a:t>
            </a:r>
          </a:p>
          <a:p>
            <a:pPr lvl="1"/>
            <a:r>
              <a:rPr lang="en-US" dirty="0" smtClean="0"/>
              <a:t>566 “qualitative” stock assessments</a:t>
            </a:r>
          </a:p>
          <a:p>
            <a:pPr lvl="1"/>
            <a:endParaRPr lang="en-US" dirty="0"/>
          </a:p>
          <a:p>
            <a:r>
              <a:rPr lang="en-US" dirty="0" smtClean="0"/>
              <a:t>FAO Capture Dataset</a:t>
            </a:r>
          </a:p>
          <a:p>
            <a:pPr lvl="1"/>
            <a:r>
              <a:rPr lang="en-US" dirty="0" smtClean="0"/>
              <a:t>1950-2011</a:t>
            </a:r>
          </a:p>
          <a:p>
            <a:pPr lvl="1"/>
            <a:r>
              <a:rPr lang="en-US" dirty="0" smtClean="0"/>
              <a:t>20,268 catch histories</a:t>
            </a:r>
            <a:endParaRPr lang="en-US" dirty="0"/>
          </a:p>
        </p:txBody>
      </p:sp>
      <p:pic>
        <p:nvPicPr>
          <p:cNvPr id="5" name="Content Placeholder 4" descr="Database_Percent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9" b="-4219"/>
          <a:stretch>
            <a:fillRect/>
          </a:stretch>
        </p:blipFill>
        <p:spPr>
          <a:xfrm>
            <a:off x="4114800" y="1417638"/>
            <a:ext cx="4233068" cy="4590288"/>
          </a:xfrm>
        </p:spPr>
      </p:pic>
    </p:spTree>
    <p:extLst>
      <p:ext uri="{BB962C8B-B14F-4D97-AF65-F5344CB8AC3E}">
        <p14:creationId xmlns:p14="http://schemas.microsoft.com/office/powerpoint/2010/main" val="2302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17"/>
            <a:ext cx="7620000" cy="583506"/>
          </a:xfrm>
        </p:spPr>
        <p:txBody>
          <a:bodyPr/>
          <a:lstStyle/>
          <a:p>
            <a:r>
              <a:rPr lang="en-US" sz="2800" dirty="0" smtClean="0"/>
              <a:t>ISSCAAP Species </a:t>
            </a:r>
            <a:r>
              <a:rPr lang="en-US" sz="2800" dirty="0" smtClean="0"/>
              <a:t>Categories (after filtering)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42903"/>
              </p:ext>
            </p:extLst>
          </p:nvPr>
        </p:nvGraphicFramePr>
        <p:xfrm>
          <a:off x="457200" y="742056"/>
          <a:ext cx="7620000" cy="567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Fisheries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NEI Fisheries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NEI Percent Catch</a:t>
                      </a:r>
                      <a:endParaRPr lang="en-US" dirty="0"/>
                    </a:p>
                  </a:txBody>
                  <a:tcPr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Abalones, winkles, conchs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Carps, barbels and other cyprinids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Clams, cockles, arkshells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Cods, hakes, haddocks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Crabs, sea-spiders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Flounders, halibuts, soles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Herrings, sardines, anchovies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Horseshoe crabs and other arachnoids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#N/A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#N/A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 crabs, squat-lobsters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#N/A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#N/A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Lobsters, spiny-rock lobsters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Marine fishes not identified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 aquatic invertebrates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 coastal fishes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63%</a:t>
                      </a:r>
                    </a:p>
                  </a:txBody>
                  <a:tcPr marL="12700" marR="12700" marT="12700" marB="0" anchor="ctr"/>
                </a:tc>
              </a:tr>
              <a:tr h="378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demersal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fishes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28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164761"/>
              </p:ext>
            </p:extLst>
          </p:nvPr>
        </p:nvGraphicFramePr>
        <p:xfrm>
          <a:off x="457200" y="673405"/>
          <a:ext cx="7620000" cy="5971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diadromous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fishes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 marine crustaceans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 marine molluscs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 pelagic fishes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Mussels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Oysters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Salmons,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trouts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smelts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Scallops, pectens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Sea-urchins and other echinoderms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Sharks, rays, chimaeras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Shrimps, prawns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Squids, cuttlefishes, octopuses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Sturgeons, paddlefishes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Tilapias and other cichlids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Tunas, bonitos, billfishes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917"/>
            <a:ext cx="7620000" cy="583506"/>
          </a:xfrm>
        </p:spPr>
        <p:txBody>
          <a:bodyPr/>
          <a:lstStyle/>
          <a:p>
            <a:r>
              <a:rPr lang="en-US" sz="2800" dirty="0" smtClean="0"/>
              <a:t>ISSCAAP Species </a:t>
            </a:r>
            <a:r>
              <a:rPr lang="en-US" sz="2800" dirty="0" smtClean="0"/>
              <a:t>Categories (after filtering)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326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Objective</a:t>
            </a:r>
            <a:r>
              <a:rPr lang="en-US" dirty="0" smtClean="0"/>
              <a:t>: Identify and remove FAO stocks that overlap with RAM stocks</a:t>
            </a:r>
          </a:p>
          <a:p>
            <a:endParaRPr lang="en-US" u="sng" dirty="0" smtClean="0"/>
          </a:p>
          <a:p>
            <a:r>
              <a:rPr lang="en-US" u="sng" dirty="0" smtClean="0"/>
              <a:t>Methodology:</a:t>
            </a:r>
            <a:r>
              <a:rPr lang="en-US" dirty="0" smtClean="0"/>
              <a:t> 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dirty="0" smtClean="0"/>
              <a:t>FAO regions manually assigned to RAM stocks based on “</a:t>
            </a:r>
            <a:r>
              <a:rPr lang="en-US" dirty="0" err="1" smtClean="0"/>
              <a:t>areaname</a:t>
            </a:r>
            <a:r>
              <a:rPr lang="en-US" dirty="0" smtClean="0"/>
              <a:t>” RAM variable. 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dirty="0"/>
              <a:t>RAM stock assigned all possible FAO </a:t>
            </a:r>
            <a:r>
              <a:rPr lang="en-US" dirty="0" smtClean="0"/>
              <a:t>regions when a single FAO region cannot be identified (e.g., multiple regions surrounding country, multinational stocks)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en-US" dirty="0" smtClean="0"/>
              <a:t>Look for FAO stocks that match RAM stocks at the Country, Species, and FAO region levels</a:t>
            </a:r>
          </a:p>
          <a:p>
            <a:pPr marL="1234440" lvl="2" indent="-457200">
              <a:buFont typeface="+mj-lt"/>
              <a:buAutoNum type="arabicPeriod"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94513"/>
            <a:ext cx="7620000" cy="856982"/>
          </a:xfrm>
        </p:spPr>
        <p:txBody>
          <a:bodyPr/>
          <a:lstStyle/>
          <a:p>
            <a:r>
              <a:rPr lang="en-US" dirty="0" smtClean="0"/>
              <a:t>Overlap ID Results (raw data)</a:t>
            </a:r>
            <a:endParaRPr lang="en-US" dirty="0"/>
          </a:p>
        </p:txBody>
      </p:sp>
      <p:pic>
        <p:nvPicPr>
          <p:cNvPr id="5" name="Picture Placeholder 4" descr="OverlapTest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0" y="1132750"/>
            <a:ext cx="8439874" cy="5315675"/>
          </a:xfrm>
        </p:spPr>
      </p:pic>
    </p:spTree>
    <p:extLst>
      <p:ext uri="{BB962C8B-B14F-4D97-AF65-F5344CB8AC3E}">
        <p14:creationId xmlns:p14="http://schemas.microsoft.com/office/powerpoint/2010/main" val="74516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0" y="19403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tered_Nei_Summary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6" y="23217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8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60"/>
            <a:ext cx="7620000" cy="720261"/>
          </a:xfrm>
        </p:spPr>
        <p:txBody>
          <a:bodyPr/>
          <a:lstStyle/>
          <a:p>
            <a:r>
              <a:rPr lang="en-US" dirty="0" smtClean="0"/>
              <a:t>NEIs within FAO</a:t>
            </a:r>
            <a:endParaRPr lang="en-US" dirty="0"/>
          </a:p>
        </p:txBody>
      </p:sp>
      <p:pic>
        <p:nvPicPr>
          <p:cNvPr id="4" name="Picture 3" descr="FAO_Specific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32" y="814720"/>
            <a:ext cx="6757869" cy="58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55" y="148745"/>
            <a:ext cx="7620000" cy="503444"/>
          </a:xfrm>
        </p:spPr>
        <p:txBody>
          <a:bodyPr/>
          <a:lstStyle/>
          <a:p>
            <a:r>
              <a:rPr lang="en-US" dirty="0" smtClean="0"/>
              <a:t>NEI for Countries of Interest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846024"/>
              </p:ext>
            </p:extLst>
          </p:nvPr>
        </p:nvGraphicFramePr>
        <p:xfrm>
          <a:off x="377115" y="982336"/>
          <a:ext cx="7620000" cy="56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Catch 2011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Fisheries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 NEI Catch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350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Myanmar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3,277,102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Palau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926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Viet Nam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695,284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9,773,304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Mexico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551,084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Denmark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485,859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Croatia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6,404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Italy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85,667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Latvia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108,948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Indonesia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3,593,564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Poland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118,767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1,408,896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361,938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8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55" y="148745"/>
            <a:ext cx="7620000" cy="503444"/>
          </a:xfrm>
        </p:spPr>
        <p:txBody>
          <a:bodyPr/>
          <a:lstStyle/>
          <a:p>
            <a:r>
              <a:rPr lang="en-US" dirty="0" smtClean="0"/>
              <a:t>NEI for Countries of Interest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875981"/>
              </p:ext>
            </p:extLst>
          </p:nvPr>
        </p:nvGraphicFramePr>
        <p:xfrm>
          <a:off x="377115" y="982336"/>
          <a:ext cx="7620000" cy="56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Catch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(MT)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Fisheries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 NEI Catch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Lithuania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72,331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Nauru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575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Cyprus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946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49,724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119,924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832,408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7,048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Canada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292,025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Solomon Islands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50,924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Germany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218,287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Tuvalu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7,566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Belgium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20,496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Slovenia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848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Malta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1,577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515974"/>
              </p:ext>
            </p:extLst>
          </p:nvPr>
        </p:nvGraphicFramePr>
        <p:xfrm>
          <a:off x="377115" y="465780"/>
          <a:ext cx="7620000" cy="606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Catch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(MT)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Fisheries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 NEI Catch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Portugal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147,307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370,527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Papua New Guinea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184,583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385,010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Kingdom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307,191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Romania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2,941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Kiribati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63,987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Slovakia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1,935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Netherlands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154,896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Bulgaria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5,379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72,270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Ireland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96,196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Czech Republic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3,840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Finland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153,210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24,092,044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06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961</TotalTime>
  <Words>703</Words>
  <Application>Microsoft Macintosh PowerPoint</Application>
  <PresentationFormat>On-screen Show (4:3)</PresentationFormat>
  <Paragraphs>335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Data Sources </vt:lpstr>
      <vt:lpstr>Overlap Identification</vt:lpstr>
      <vt:lpstr>Overlap ID Results (raw data)</vt:lpstr>
      <vt:lpstr>PowerPoint Presentation</vt:lpstr>
      <vt:lpstr>PowerPoint Presentation</vt:lpstr>
      <vt:lpstr>NEIs within FAO</vt:lpstr>
      <vt:lpstr>NEI for Countries of Interest</vt:lpstr>
      <vt:lpstr>NEI for Countries of Interest</vt:lpstr>
      <vt:lpstr>PowerPoint Presentation</vt:lpstr>
      <vt:lpstr>ISSCAAP Species Categories (after filtering)</vt:lpstr>
      <vt:lpstr>ISSCAAP Species Categories (after filtering)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Clavelle</dc:creator>
  <cp:lastModifiedBy>Tyler Clavelle</cp:lastModifiedBy>
  <cp:revision>17</cp:revision>
  <dcterms:created xsi:type="dcterms:W3CDTF">2014-08-19T17:20:46Z</dcterms:created>
  <dcterms:modified xsi:type="dcterms:W3CDTF">2014-08-28T19:48:32Z</dcterms:modified>
</cp:coreProperties>
</file>