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3" r:id="rId7"/>
    <p:sldId id="265" r:id="rId8"/>
    <p:sldId id="267" r:id="rId9"/>
    <p:sldId id="268" r:id="rId10"/>
    <p:sldId id="26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32" autoAdjust="0"/>
  </p:normalViewPr>
  <p:slideViewPr>
    <p:cSldViewPr>
      <p:cViewPr varScale="1">
        <p:scale>
          <a:sx n="72" d="100"/>
          <a:sy n="72" d="100"/>
        </p:scale>
        <p:origin x="-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D95A23-999E-4AD0-99A5-DFFD6728704E}" type="datetimeFigureOut">
              <a:rPr lang="en-US" smtClean="0"/>
              <a:t>8/28/2014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5639F-C07D-4151-A913-5D7D62FC466E}" type="slidenum">
              <a:rPr lang="en-US" smtClean="0"/>
              <a:t>‹#›</a:t>
            </a:fld>
            <a:endParaRPr lang="en-US"/>
          </a:p>
        </p:txBody>
      </p:sp>
    </p:spTree>
    <p:extLst>
      <p:ext uri="{BB962C8B-B14F-4D97-AF65-F5344CB8AC3E}">
        <p14:creationId xmlns:p14="http://schemas.microsoft.com/office/powerpoint/2010/main" val="3175065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logical </a:t>
            </a:r>
            <a:r>
              <a:rPr lang="en-US" baseline="0" dirty="0" err="1" smtClean="0"/>
              <a:t>rebuttle</a:t>
            </a:r>
            <a:r>
              <a:rPr lang="en-US" baseline="0" dirty="0" smtClean="0"/>
              <a:t> to the reason the methods aren’t able to predict the statuses is that the RAM stocks don’t behave like the simulated population.  However, the validity of the concept of MSY requires that these models are correct. </a:t>
            </a:r>
          </a:p>
          <a:p>
            <a:endParaRPr lang="en-US" baseline="0" dirty="0" smtClean="0"/>
          </a:p>
        </p:txBody>
      </p:sp>
      <p:sp>
        <p:nvSpPr>
          <p:cNvPr id="4" name="Slide Number Placeholder 3"/>
          <p:cNvSpPr>
            <a:spLocks noGrp="1"/>
          </p:cNvSpPr>
          <p:nvPr>
            <p:ph type="sldNum" sz="quarter" idx="10"/>
          </p:nvPr>
        </p:nvSpPr>
        <p:spPr/>
        <p:txBody>
          <a:bodyPr/>
          <a:lstStyle/>
          <a:p>
            <a:fld id="{C4B5639F-C07D-4151-A913-5D7D62FC466E}" type="slidenum">
              <a:rPr lang="en-US" smtClean="0"/>
              <a:t>6</a:t>
            </a:fld>
            <a:endParaRPr lang="en-US"/>
          </a:p>
        </p:txBody>
      </p:sp>
    </p:spTree>
    <p:extLst>
      <p:ext uri="{BB962C8B-B14F-4D97-AF65-F5344CB8AC3E}">
        <p14:creationId xmlns:p14="http://schemas.microsoft.com/office/powerpoint/2010/main" val="361624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114941-5C25-4F66-A533-61E98523F63A}"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266760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14941-5C25-4F66-A533-61E98523F63A}"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63442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14941-5C25-4F66-A533-61E98523F63A}"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33561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114941-5C25-4F66-A533-61E98523F63A}"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378296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14941-5C25-4F66-A533-61E98523F63A}" type="datetimeFigureOut">
              <a:rPr lang="en-US" smtClean="0"/>
              <a:t>8/28/2014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358799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114941-5C25-4F66-A533-61E98523F63A}"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1180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114941-5C25-4F66-A533-61E98523F63A}" type="datetimeFigureOut">
              <a:rPr lang="en-US" smtClean="0"/>
              <a:t>8/28/2014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92687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114941-5C25-4F66-A533-61E98523F63A}" type="datetimeFigureOut">
              <a:rPr lang="en-US" smtClean="0"/>
              <a:t>8/28/2014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11250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14941-5C25-4F66-A533-61E98523F63A}" type="datetimeFigureOut">
              <a:rPr lang="en-US" smtClean="0"/>
              <a:t>8/28/2014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342287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14941-5C25-4F66-A533-61E98523F63A}"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318368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114941-5C25-4F66-A533-61E98523F63A}" type="datetimeFigureOut">
              <a:rPr lang="en-US" smtClean="0"/>
              <a:t>8/28/2014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7F08BD-6FB9-4C15-A704-67ECEF65D02F}" type="slidenum">
              <a:rPr lang="en-US" smtClean="0"/>
              <a:t>‹#›</a:t>
            </a:fld>
            <a:endParaRPr lang="en-US"/>
          </a:p>
        </p:txBody>
      </p:sp>
    </p:spTree>
    <p:extLst>
      <p:ext uri="{BB962C8B-B14F-4D97-AF65-F5344CB8AC3E}">
        <p14:creationId xmlns:p14="http://schemas.microsoft.com/office/powerpoint/2010/main" val="155570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14941-5C25-4F66-A533-61E98523F63A}" type="datetimeFigureOut">
              <a:rPr lang="en-US" smtClean="0"/>
              <a:t>8/28/2014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F08BD-6FB9-4C15-A704-67ECEF65D02F}" type="slidenum">
              <a:rPr lang="en-US" smtClean="0"/>
              <a:t>‹#›</a:t>
            </a:fld>
            <a:endParaRPr lang="en-US"/>
          </a:p>
        </p:txBody>
      </p:sp>
    </p:spTree>
    <p:extLst>
      <p:ext uri="{BB962C8B-B14F-4D97-AF65-F5344CB8AC3E}">
        <p14:creationId xmlns:p14="http://schemas.microsoft.com/office/powerpoint/2010/main" val="42729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43000" y="76200"/>
            <a:ext cx="6400800" cy="6320155"/>
          </a:xfrm>
          <a:prstGeom prst="rect">
            <a:avLst/>
          </a:prstGeom>
        </p:spPr>
      </p:pic>
    </p:spTree>
    <p:extLst>
      <p:ext uri="{BB962C8B-B14F-4D97-AF65-F5344CB8AC3E}">
        <p14:creationId xmlns:p14="http://schemas.microsoft.com/office/powerpoint/2010/main" val="286221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6400800"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155074712"/>
              </p:ext>
            </p:extLst>
          </p:nvPr>
        </p:nvGraphicFramePr>
        <p:xfrm>
          <a:off x="6515100" y="228601"/>
          <a:ext cx="2628900" cy="6084617"/>
        </p:xfrm>
        <a:graphic>
          <a:graphicData uri="http://schemas.openxmlformats.org/drawingml/2006/table">
            <a:tbl>
              <a:tblPr firstRow="1" bandRow="1">
                <a:tableStyleId>{5C22544A-7EE6-4342-B048-85BDC9FD1C3A}</a:tableStyleId>
              </a:tblPr>
              <a:tblGrid>
                <a:gridCol w="1314450"/>
                <a:gridCol w="1314450"/>
              </a:tblGrid>
              <a:tr h="609599">
                <a:tc>
                  <a:txBody>
                    <a:bodyPr/>
                    <a:lstStyle/>
                    <a:p>
                      <a:pPr algn="ctr"/>
                      <a:r>
                        <a:rPr lang="en-US" sz="1200" dirty="0" smtClean="0">
                          <a:solidFill>
                            <a:sysClr val="windowText" lastClr="000000"/>
                          </a:solidFill>
                        </a:rPr>
                        <a:t>Estimated</a:t>
                      </a:r>
                      <a:r>
                        <a:rPr lang="en-US" sz="1200" baseline="0" dirty="0" smtClean="0">
                          <a:solidFill>
                            <a:sysClr val="windowText" lastClr="000000"/>
                          </a:solidFill>
                        </a:rPr>
                        <a:t> status</a:t>
                      </a:r>
                      <a:endParaRPr lang="en-US" sz="1200" dirty="0">
                        <a:solidFill>
                          <a:sysClr val="windowText" lastClr="000000"/>
                        </a:solidFill>
                      </a:endParaRPr>
                    </a:p>
                  </a:txBody>
                  <a:tcPr>
                    <a:noFill/>
                  </a:tcPr>
                </a:tc>
                <a:tc>
                  <a:txBody>
                    <a:bodyPr/>
                    <a:lstStyle/>
                    <a:p>
                      <a:pPr algn="ctr"/>
                      <a:r>
                        <a:rPr lang="en-US" sz="1200" dirty="0" smtClean="0">
                          <a:solidFill>
                            <a:sysClr val="windowText" lastClr="000000"/>
                          </a:solidFill>
                        </a:rPr>
                        <a:t>True</a:t>
                      </a:r>
                      <a:r>
                        <a:rPr lang="en-US" sz="1200" baseline="0" dirty="0" smtClean="0">
                          <a:solidFill>
                            <a:sysClr val="windowText" lastClr="000000"/>
                          </a:solidFill>
                        </a:rPr>
                        <a:t> status</a:t>
                      </a:r>
                      <a:endParaRPr lang="en-US" sz="1200" dirty="0"/>
                    </a:p>
                  </a:txBody>
                  <a:tcPr>
                    <a:noFill/>
                  </a:tcPr>
                </a:tc>
              </a:tr>
              <a:tr h="870609">
                <a:tc>
                  <a:txBody>
                    <a:bodyPr/>
                    <a:lstStyle/>
                    <a:p>
                      <a:pPr algn="ctr"/>
                      <a:r>
                        <a:rPr lang="en-US" dirty="0" smtClean="0"/>
                        <a:t>.73</a:t>
                      </a:r>
                    </a:p>
                  </a:txBody>
                  <a:tcPr>
                    <a:noFill/>
                  </a:tcPr>
                </a:tc>
                <a:tc>
                  <a:txBody>
                    <a:bodyPr/>
                    <a:lstStyle/>
                    <a:p>
                      <a:pPr algn="ctr"/>
                      <a:r>
                        <a:rPr lang="en-US" dirty="0" smtClean="0"/>
                        <a:t>.51</a:t>
                      </a:r>
                      <a:endParaRPr lang="en-US" dirty="0"/>
                    </a:p>
                  </a:txBody>
                  <a:tcPr>
                    <a:noFill/>
                  </a:tcPr>
                </a:tc>
              </a:tr>
              <a:tr h="870609">
                <a:tc>
                  <a:txBody>
                    <a:bodyPr/>
                    <a:lstStyle/>
                    <a:p>
                      <a:pPr algn="ctr"/>
                      <a:r>
                        <a:rPr lang="en-US" dirty="0" smtClean="0"/>
                        <a:t>.61</a:t>
                      </a:r>
                      <a:endParaRPr lang="en-US" dirty="0"/>
                    </a:p>
                  </a:txBody>
                  <a:tcPr>
                    <a:noFill/>
                  </a:tcPr>
                </a:tc>
                <a:tc>
                  <a:txBody>
                    <a:bodyPr/>
                    <a:lstStyle/>
                    <a:p>
                      <a:pPr algn="ctr"/>
                      <a:r>
                        <a:rPr lang="en-US" dirty="0" smtClean="0"/>
                        <a:t>.34</a:t>
                      </a:r>
                      <a:endParaRPr lang="en-US" dirty="0"/>
                    </a:p>
                  </a:txBody>
                  <a:tcPr>
                    <a:noFill/>
                  </a:tcPr>
                </a:tc>
              </a:tr>
              <a:tr h="1078182">
                <a:tc>
                  <a:txBody>
                    <a:bodyPr/>
                    <a:lstStyle/>
                    <a:p>
                      <a:pPr algn="ctr"/>
                      <a:r>
                        <a:rPr lang="en-US" dirty="0" smtClean="0"/>
                        <a:t>.73</a:t>
                      </a:r>
                      <a:endParaRPr lang="en-US" dirty="0"/>
                    </a:p>
                  </a:txBody>
                  <a:tcPr>
                    <a:noFill/>
                  </a:tcPr>
                </a:tc>
                <a:tc>
                  <a:txBody>
                    <a:bodyPr/>
                    <a:lstStyle/>
                    <a:p>
                      <a:pPr algn="ctr"/>
                      <a:r>
                        <a:rPr lang="en-US" dirty="0" smtClean="0"/>
                        <a:t>.68</a:t>
                      </a:r>
                      <a:endParaRPr lang="en-US" dirty="0"/>
                    </a:p>
                  </a:txBody>
                  <a:tcPr>
                    <a:noFill/>
                  </a:tcPr>
                </a:tc>
              </a:tr>
              <a:tr h="914400">
                <a:tc>
                  <a:txBody>
                    <a:bodyPr/>
                    <a:lstStyle/>
                    <a:p>
                      <a:pPr algn="ctr"/>
                      <a:r>
                        <a:rPr lang="en-US" dirty="0" smtClean="0"/>
                        <a:t>1.81</a:t>
                      </a:r>
                      <a:endParaRPr lang="en-US" dirty="0"/>
                    </a:p>
                  </a:txBody>
                  <a:tcPr>
                    <a:noFill/>
                  </a:tcPr>
                </a:tc>
                <a:tc>
                  <a:txBody>
                    <a:bodyPr/>
                    <a:lstStyle/>
                    <a:p>
                      <a:pPr algn="ctr"/>
                      <a:r>
                        <a:rPr lang="en-US" dirty="0" smtClean="0"/>
                        <a:t>.72</a:t>
                      </a:r>
                    </a:p>
                    <a:p>
                      <a:pPr algn="ctr"/>
                      <a:endParaRPr lang="en-US" dirty="0"/>
                    </a:p>
                  </a:txBody>
                  <a:tcPr>
                    <a:noFill/>
                  </a:tcPr>
                </a:tc>
              </a:tr>
              <a:tr h="870609">
                <a:tc>
                  <a:txBody>
                    <a:bodyPr/>
                    <a:lstStyle/>
                    <a:p>
                      <a:pPr algn="ctr"/>
                      <a:r>
                        <a:rPr lang="en-US" dirty="0" smtClean="0"/>
                        <a:t>.85</a:t>
                      </a:r>
                      <a:endParaRPr lang="en-US" dirty="0"/>
                    </a:p>
                  </a:txBody>
                  <a:tcPr>
                    <a:noFill/>
                  </a:tcPr>
                </a:tc>
                <a:tc>
                  <a:txBody>
                    <a:bodyPr/>
                    <a:lstStyle/>
                    <a:p>
                      <a:pPr algn="ctr"/>
                      <a:r>
                        <a:rPr lang="en-US" dirty="0" smtClean="0"/>
                        <a:t>.44</a:t>
                      </a:r>
                      <a:endParaRPr lang="en-US" dirty="0"/>
                    </a:p>
                  </a:txBody>
                  <a:tcPr>
                    <a:noFill/>
                  </a:tcPr>
                </a:tc>
              </a:tr>
              <a:tr h="870609">
                <a:tc>
                  <a:txBody>
                    <a:bodyPr/>
                    <a:lstStyle/>
                    <a:p>
                      <a:pPr algn="ctr"/>
                      <a:r>
                        <a:rPr lang="en-US" dirty="0" smtClean="0"/>
                        <a:t>1.35</a:t>
                      </a:r>
                      <a:endParaRPr lang="en-US" dirty="0"/>
                    </a:p>
                  </a:txBody>
                  <a:tcPr>
                    <a:noFill/>
                  </a:tcPr>
                </a:tc>
                <a:tc>
                  <a:txBody>
                    <a:bodyPr/>
                    <a:lstStyle/>
                    <a:p>
                      <a:pPr algn="ctr"/>
                      <a:r>
                        <a:rPr lang="en-US" dirty="0" smtClean="0"/>
                        <a:t>.44</a:t>
                      </a:r>
                      <a:endParaRPr lang="en-US" dirty="0"/>
                    </a:p>
                  </a:txBody>
                  <a:tcPr>
                    <a:noFill/>
                  </a:tcPr>
                </a:tc>
              </a:tr>
            </a:tbl>
          </a:graphicData>
        </a:graphic>
      </p:graphicFrame>
    </p:spTree>
    <p:extLst>
      <p:ext uri="{BB962C8B-B14F-4D97-AF65-F5344CB8AC3E}">
        <p14:creationId xmlns:p14="http://schemas.microsoft.com/office/powerpoint/2010/main" val="3689465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r>
              <a:rPr lang="en-US" dirty="0"/>
              <a:t>Challenges of catch-based methods</a:t>
            </a:r>
          </a:p>
          <a:p>
            <a:pPr lvl="1"/>
            <a:r>
              <a:rPr lang="en-US" dirty="0"/>
              <a:t>Technical efficiency</a:t>
            </a:r>
          </a:p>
          <a:p>
            <a:pPr lvl="1"/>
            <a:r>
              <a:rPr lang="en-US" dirty="0"/>
              <a:t>Trophic interactions</a:t>
            </a:r>
          </a:p>
          <a:p>
            <a:pPr lvl="1"/>
            <a:r>
              <a:rPr lang="en-US" dirty="0"/>
              <a:t>Environment – </a:t>
            </a:r>
            <a:r>
              <a:rPr lang="en-US" dirty="0" err="1"/>
              <a:t>MSwhy</a:t>
            </a:r>
            <a:r>
              <a:rPr lang="en-US" dirty="0"/>
              <a:t> are we still using this??? (c)</a:t>
            </a:r>
          </a:p>
          <a:p>
            <a:r>
              <a:rPr lang="en-US" dirty="0" err="1"/>
              <a:t>RAMiness</a:t>
            </a:r>
            <a:endParaRPr lang="en-US" dirty="0"/>
          </a:p>
          <a:p>
            <a:pPr lvl="1"/>
            <a:r>
              <a:rPr lang="en-US" dirty="0" smtClean="0"/>
              <a:t>Time series similarity between the fisheries</a:t>
            </a:r>
            <a:endParaRPr lang="en-US" dirty="0"/>
          </a:p>
        </p:txBody>
      </p:sp>
    </p:spTree>
    <p:extLst>
      <p:ext uri="{BB962C8B-B14F-4D97-AF65-F5344CB8AC3E}">
        <p14:creationId xmlns:p14="http://schemas.microsoft.com/office/powerpoint/2010/main" val="3994818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156845"/>
            <a:ext cx="6477000" cy="6396355"/>
          </a:xfrm>
          <a:prstGeom prst="rect">
            <a:avLst/>
          </a:prstGeom>
        </p:spPr>
      </p:pic>
    </p:spTree>
    <p:extLst>
      <p:ext uri="{BB962C8B-B14F-4D97-AF65-F5344CB8AC3E}">
        <p14:creationId xmlns:p14="http://schemas.microsoft.com/office/powerpoint/2010/main" val="207923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52600" y="381000"/>
            <a:ext cx="5715000" cy="5562600"/>
          </a:xfrm>
          <a:prstGeom prst="rect">
            <a:avLst/>
          </a:prstGeom>
        </p:spPr>
      </p:pic>
    </p:spTree>
    <p:extLst>
      <p:ext uri="{BB962C8B-B14F-4D97-AF65-F5344CB8AC3E}">
        <p14:creationId xmlns:p14="http://schemas.microsoft.com/office/powerpoint/2010/main" val="4035607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9855035"/>
              </p:ext>
            </p:extLst>
          </p:nvPr>
        </p:nvGraphicFramePr>
        <p:xfrm>
          <a:off x="457201" y="304800"/>
          <a:ext cx="7848598" cy="6322300"/>
        </p:xfrm>
        <a:graphic>
          <a:graphicData uri="http://schemas.openxmlformats.org/drawingml/2006/table">
            <a:tbl>
              <a:tblPr/>
              <a:tblGrid>
                <a:gridCol w="2533144"/>
                <a:gridCol w="885909"/>
                <a:gridCol w="885909"/>
                <a:gridCol w="885909"/>
                <a:gridCol w="885909"/>
                <a:gridCol w="885909"/>
                <a:gridCol w="885909"/>
              </a:tblGrid>
              <a:tr h="234696">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Mod6</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Inverse age</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-0.037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0.041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0.049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0.018</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Scaled catch 4 years ago</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-0.139</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-0.13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-0.096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-0.101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-0.118</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Scaled catch 3 years ago</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-0.02</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Scaled catch 2 years ago</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0.034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0.044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0.153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0.136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0.136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0.136</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Scaled catch 1 years ago</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0.253</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0.287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0.426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0.416</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0.426</a:t>
                      </a:r>
                    </a:p>
                  </a:txBody>
                  <a:tcPr marL="9052" marR="9052" marT="9052"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Calibri"/>
                        </a:rPr>
                        <a:t>0.437</a:t>
                      </a:r>
                    </a:p>
                  </a:txBody>
                  <a:tcPr marL="9052" marR="9052" marT="9052" marB="0" anchor="b">
                    <a:lnL>
                      <a:noFill/>
                    </a:lnL>
                    <a:lnR>
                      <a:noFill/>
                    </a:lnR>
                    <a:lnT>
                      <a:noFill/>
                    </a:lnT>
                    <a:lnB>
                      <a:noFill/>
                    </a:lnB>
                    <a:solidFill>
                      <a:schemeClr val="accent2"/>
                    </a:solidFill>
                  </a:tcPr>
                </a:tc>
              </a:tr>
              <a:tr h="234696">
                <a:tc>
                  <a:txBody>
                    <a:bodyPr/>
                    <a:lstStyle/>
                    <a:p>
                      <a:pPr algn="ctr" fontAlgn="b"/>
                      <a:r>
                        <a:rPr lang="en-US" sz="1600" b="0" i="0" u="none" strike="noStrike">
                          <a:solidFill>
                            <a:srgbClr val="000000"/>
                          </a:solidFill>
                          <a:effectLst/>
                          <a:latin typeface="Calibri"/>
                        </a:rPr>
                        <a:t>Scaled catch current</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0.255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0.137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-0.474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-0.372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-0.393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-0.475</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Years to max catch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0.011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0.011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0.005</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Initial slope of catch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-0.039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0.021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0.128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0.108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0.106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0.171</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maximum catch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mean scaled catch</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0.978</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0.763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-0.473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-0.263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-0.357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-0.24</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Von Bert K</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0.378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0.818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1.292</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0.984</a:t>
                      </a: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Temperature</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0.002</a:t>
                      </a: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Geographic distribution</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Max length</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-0.003</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-0.003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-0.003</a:t>
                      </a:r>
                    </a:p>
                  </a:txBody>
                  <a:tcPr marL="9052" marR="9052" marT="9052" marB="0" anchor="b">
                    <a:lnL>
                      <a:noFill/>
                    </a:lnL>
                    <a:lnR>
                      <a:noFill/>
                    </a:lnR>
                    <a:lnT>
                      <a:noFill/>
                    </a:lnT>
                    <a:lnB>
                      <a:noFill/>
                    </a:lnB>
                  </a:tcPr>
                </a:tc>
                <a:tc>
                  <a:txBody>
                    <a:bodyPr/>
                    <a:lstStyle/>
                    <a:p>
                      <a:pPr algn="ctr" fontAlgn="b"/>
                      <a:r>
                        <a:rPr lang="en-US" sz="1600" b="0" i="0" u="none" strike="noStrike" dirty="0" smtClean="0">
                          <a:solidFill>
                            <a:srgbClr val="000000"/>
                          </a:solidFill>
                          <a:effectLst/>
                          <a:latin typeface="Calibri"/>
                        </a:rPr>
                        <a:t>-0.003</a:t>
                      </a:r>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-0.003</a:t>
                      </a:r>
                    </a:p>
                  </a:txBody>
                  <a:tcPr marL="9052" marR="9052" marT="9052" marB="0" anchor="b">
                    <a:lnL>
                      <a:noFill/>
                    </a:lnL>
                    <a:lnR>
                      <a:noFill/>
                    </a:lnR>
                    <a:lnT>
                      <a:noFill/>
                    </a:lnT>
                    <a:lnB>
                      <a:noFill/>
                    </a:lnB>
                    <a:noFill/>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Age at maturity</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-0.025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-0.003</a:t>
                      </a: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c>
                  <a:txBody>
                    <a:bodyPr/>
                    <a:lstStyle/>
                    <a:p>
                      <a:pPr algn="ctr" fontAlgn="b"/>
                      <a:endParaRPr lang="en-US" sz="1600" b="0" i="0" u="none" strike="noStrike" dirty="0">
                        <a:solidFill>
                          <a:srgbClr val="000000"/>
                        </a:solidFill>
                        <a:effectLst/>
                        <a:latin typeface="Calibri"/>
                      </a:endParaRP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Running harvest ratio</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0.705</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0.794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1.231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1.165</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1.184</a:t>
                      </a:r>
                    </a:p>
                  </a:txBody>
                  <a:tcPr marL="9052" marR="9052" marT="9052"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Calibri"/>
                        </a:rPr>
                        <a:t>1.167</a:t>
                      </a:r>
                    </a:p>
                  </a:txBody>
                  <a:tcPr marL="9052" marR="9052" marT="9052" marB="0" anchor="b">
                    <a:lnL>
                      <a:noFill/>
                    </a:lnL>
                    <a:lnR>
                      <a:noFill/>
                    </a:lnR>
                    <a:lnT>
                      <a:noFill/>
                    </a:lnT>
                    <a:lnB>
                      <a:noFill/>
                    </a:lnB>
                    <a:solidFill>
                      <a:schemeClr val="accent2"/>
                    </a:solidFill>
                  </a:tcPr>
                </a:tc>
              </a:tr>
              <a:tr h="234696">
                <a:tc>
                  <a:txBody>
                    <a:bodyPr/>
                    <a:lstStyle/>
                    <a:p>
                      <a:pPr algn="ctr" fontAlgn="b"/>
                      <a:r>
                        <a:rPr lang="en-US" sz="1600" b="0" i="0" u="none" strike="noStrike">
                          <a:solidFill>
                            <a:srgbClr val="000000"/>
                          </a:solidFill>
                          <a:effectLst/>
                          <a:latin typeface="Calibri"/>
                        </a:rPr>
                        <a:t>Current year</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-0.062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-0.041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0.039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0.047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0.016</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Cods</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0.242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0.297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0.331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0.379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Misc. coastal fish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0.124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0.153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-0.951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-0.71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-0.618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-0.476</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Misc. demersal fish</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1.015</a:t>
                      </a:r>
                    </a:p>
                  </a:txBody>
                  <a:tcPr marL="9052" marR="9052" marT="9052" marB="0" anchor="b">
                    <a:lnL>
                      <a:noFill/>
                    </a:lnL>
                    <a:lnR>
                      <a:noFill/>
                    </a:lnR>
                    <a:lnT>
                      <a:noFill/>
                    </a:lnT>
                    <a:lnB>
                      <a:noFill/>
                    </a:lnB>
                    <a:solidFill>
                      <a:schemeClr val="accent2"/>
                    </a:solidFill>
                  </a:tcPr>
                </a:tc>
                <a:tc>
                  <a:txBody>
                    <a:bodyPr/>
                    <a:lstStyle/>
                    <a:p>
                      <a:pPr algn="ctr" fontAlgn="b"/>
                      <a:r>
                        <a:rPr lang="en-US" sz="1600" b="0" i="0" u="none" strike="noStrike">
                          <a:solidFill>
                            <a:srgbClr val="000000"/>
                          </a:solidFill>
                          <a:effectLst/>
                          <a:latin typeface="Calibri"/>
                        </a:rPr>
                        <a:t>0.932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0.815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0.796</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0.755</a:t>
                      </a:r>
                    </a:p>
                  </a:txBody>
                  <a:tcPr marL="9052" marR="9052" marT="9052"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Calibri"/>
                        </a:rPr>
                        <a:t>0.671</a:t>
                      </a:r>
                    </a:p>
                  </a:txBody>
                  <a:tcPr marL="9052" marR="9052" marT="9052" marB="0" anchor="b">
                    <a:lnL>
                      <a:noFill/>
                    </a:lnL>
                    <a:lnR>
                      <a:noFill/>
                    </a:lnR>
                    <a:lnT>
                      <a:noFill/>
                    </a:lnT>
                    <a:lnB>
                      <a:noFill/>
                    </a:lnB>
                    <a:solidFill>
                      <a:schemeClr val="accent2"/>
                    </a:solidFill>
                  </a:tcPr>
                </a:tc>
              </a:tr>
              <a:tr h="234696">
                <a:tc>
                  <a:txBody>
                    <a:bodyPr/>
                    <a:lstStyle/>
                    <a:p>
                      <a:pPr algn="ctr" fontAlgn="b"/>
                      <a:r>
                        <a:rPr lang="en-US" sz="1600" b="0" i="0" u="none" strike="noStrike">
                          <a:solidFill>
                            <a:srgbClr val="000000"/>
                          </a:solidFill>
                          <a:effectLst/>
                          <a:latin typeface="Calibri"/>
                        </a:rPr>
                        <a:t>Herrings sardines anchovies</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-0.106</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-0.075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-0.238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-0.102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0.058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0.093</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Tuna bonito billfish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0.314</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0.641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0.818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0.785</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0.943</a:t>
                      </a:r>
                    </a:p>
                  </a:txBody>
                  <a:tcPr marL="9052" marR="9052" marT="9052" marB="0" anchor="b">
                    <a:lnL>
                      <a:noFill/>
                    </a:lnL>
                    <a:lnR>
                      <a:noFill/>
                    </a:lnR>
                    <a:lnT>
                      <a:noFill/>
                    </a:lnT>
                    <a:lnB>
                      <a:noFill/>
                    </a:lnB>
                    <a:noFill/>
                  </a:tcPr>
                </a:tc>
                <a:tc>
                  <a:txBody>
                    <a:bodyPr/>
                    <a:lstStyle/>
                    <a:p>
                      <a:pPr algn="ctr" fontAlgn="b"/>
                      <a:r>
                        <a:rPr lang="en-US" sz="1600" b="0" i="0" u="none" strike="noStrike">
                          <a:solidFill>
                            <a:srgbClr val="000000"/>
                          </a:solidFill>
                          <a:effectLst/>
                          <a:latin typeface="Calibri"/>
                        </a:rPr>
                        <a:t>0.255</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Misc pelagic fish</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-0.003</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0.395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0.288</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0.437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0.492</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0.402</a:t>
                      </a:r>
                    </a:p>
                  </a:txBody>
                  <a:tcPr marL="9052" marR="9052" marT="9052" marB="0" anchor="b">
                    <a:lnL>
                      <a:noFill/>
                    </a:lnL>
                    <a:lnR>
                      <a:noFill/>
                    </a:lnR>
                    <a:lnT>
                      <a:noFill/>
                    </a:lnT>
                    <a:lnB>
                      <a:noFill/>
                    </a:lnB>
                  </a:tcPr>
                </a:tc>
              </a:tr>
              <a:tr h="234696">
                <a:tc>
                  <a:txBody>
                    <a:bodyPr/>
                    <a:lstStyle/>
                    <a:p>
                      <a:pPr algn="ctr" fontAlgn="b"/>
                      <a:r>
                        <a:rPr lang="en-US" sz="1600" b="0" i="0" u="none" strike="noStrike">
                          <a:solidFill>
                            <a:srgbClr val="000000"/>
                          </a:solidFill>
                          <a:effectLst/>
                          <a:latin typeface="Calibri"/>
                        </a:rPr>
                        <a:t>Constant</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123.799</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80.707</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-112.955</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-78.581</a:t>
                      </a:r>
                    </a:p>
                  </a:txBody>
                  <a:tcPr marL="9052" marR="9052" marT="9052"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-95.563</a:t>
                      </a:r>
                    </a:p>
                  </a:txBody>
                  <a:tcPr marL="9052" marR="9052" marT="9052"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a:rPr>
                        <a:t>-32.489</a:t>
                      </a:r>
                    </a:p>
                  </a:txBody>
                  <a:tcPr marL="9052" marR="9052" marT="9052" marB="0" anchor="b">
                    <a:lnL>
                      <a:noFill/>
                    </a:lnL>
                    <a:lnR>
                      <a:noFill/>
                    </a:lnR>
                    <a:lnT>
                      <a:noFill/>
                    </a:lnT>
                    <a:lnB>
                      <a:noFill/>
                    </a:lnB>
                  </a:tcPr>
                </a:tc>
              </a:tr>
            </a:tbl>
          </a:graphicData>
        </a:graphic>
      </p:graphicFrame>
    </p:spTree>
    <p:extLst>
      <p:ext uri="{BB962C8B-B14F-4D97-AF65-F5344CB8AC3E}">
        <p14:creationId xmlns:p14="http://schemas.microsoft.com/office/powerpoint/2010/main" val="3426644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Regression interpretation (model </a:t>
            </a:r>
            <a:r>
              <a:rPr lang="en-US" u="sng" dirty="0" smtClean="0"/>
              <a:t>6)</a:t>
            </a:r>
            <a:endParaRPr lang="en-US" u="sng" dirty="0"/>
          </a:p>
        </p:txBody>
      </p:sp>
      <p:sp>
        <p:nvSpPr>
          <p:cNvPr id="3" name="Content Placeholder 2"/>
          <p:cNvSpPr>
            <a:spLocks noGrp="1"/>
          </p:cNvSpPr>
          <p:nvPr>
            <p:ph idx="1"/>
          </p:nvPr>
        </p:nvSpPr>
        <p:spPr/>
        <p:txBody>
          <a:bodyPr>
            <a:normAutofit/>
          </a:bodyPr>
          <a:lstStyle/>
          <a:p>
            <a:r>
              <a:rPr lang="en-US" dirty="0" smtClean="0"/>
              <a:t>↑ Catch[t-1] </a:t>
            </a:r>
          </a:p>
          <a:p>
            <a:pPr lvl="1"/>
            <a:r>
              <a:rPr lang="en-US" dirty="0" smtClean="0"/>
              <a:t>↑status</a:t>
            </a:r>
          </a:p>
          <a:p>
            <a:pPr lvl="1"/>
            <a:endParaRPr lang="en-US" dirty="0" smtClean="0"/>
          </a:p>
          <a:p>
            <a:r>
              <a:rPr lang="en-US" dirty="0" smtClean="0"/>
              <a:t>↑ Catch[t]/max(Catch[1:(t-1)]) </a:t>
            </a:r>
          </a:p>
          <a:p>
            <a:pPr lvl="1"/>
            <a:r>
              <a:rPr lang="en-US" dirty="0" smtClean="0"/>
              <a:t>↑ status</a:t>
            </a:r>
          </a:p>
          <a:p>
            <a:pPr lvl="1"/>
            <a:endParaRPr lang="en-US" dirty="0" smtClean="0"/>
          </a:p>
          <a:p>
            <a:r>
              <a:rPr lang="en-US" dirty="0" smtClean="0"/>
              <a:t>Demersal fish </a:t>
            </a:r>
          </a:p>
          <a:p>
            <a:pPr lvl="1"/>
            <a:r>
              <a:rPr lang="en-US" dirty="0" smtClean="0"/>
              <a:t>↑ status.</a:t>
            </a:r>
          </a:p>
          <a:p>
            <a:endParaRPr lang="en-US" dirty="0"/>
          </a:p>
          <a:p>
            <a:endParaRPr lang="en-US" dirty="0" smtClean="0"/>
          </a:p>
          <a:p>
            <a:endParaRPr lang="en-US" dirty="0"/>
          </a:p>
        </p:txBody>
      </p:sp>
    </p:spTree>
    <p:extLst>
      <p:ext uri="{BB962C8B-B14F-4D97-AF65-F5344CB8AC3E}">
        <p14:creationId xmlns:p14="http://schemas.microsoft.com/office/powerpoint/2010/main" val="2716913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 known populations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𝐵</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𝑟𝐵</m:t>
                          </m:r>
                        </m:e>
                        <m:sub>
                          <m:r>
                            <a:rPr lang="en-US" b="0" i="1" smtClean="0">
                              <a:latin typeface="Cambria Math"/>
                            </a:rPr>
                            <m:t>𝑡</m:t>
                          </m:r>
                        </m:sub>
                      </m:sSub>
                      <m:d>
                        <m:dPr>
                          <m:ctrlPr>
                            <a:rPr lang="en-US" b="0" i="1" smtClean="0">
                              <a:latin typeface="Cambria Math"/>
                            </a:rPr>
                          </m:ctrlPr>
                        </m:dPr>
                        <m:e>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𝐵</m:t>
                                  </m:r>
                                </m:e>
                                <m:sub>
                                  <m:r>
                                    <a:rPr lang="en-US" b="0" i="1" smtClean="0">
                                      <a:latin typeface="Cambria Math"/>
                                    </a:rPr>
                                    <m:t>𝑡</m:t>
                                  </m:r>
                                </m:sub>
                              </m:sSub>
                            </m:num>
                            <m:den>
                              <m:r>
                                <a:rPr lang="en-US" b="0" i="1" smtClean="0">
                                  <a:latin typeface="Cambria Math"/>
                                </a:rPr>
                                <m:t>𝐾</m:t>
                              </m:r>
                            </m:den>
                          </m:f>
                        </m:e>
                      </m:d>
                      <m:r>
                        <a:rPr lang="en-US" b="0" i="1" smtClean="0">
                          <a:latin typeface="Cambria Math"/>
                        </a:rPr>
                        <m:t>−</m:t>
                      </m:r>
                      <m:sSub>
                        <m:sSubPr>
                          <m:ctrlPr>
                            <a:rPr lang="en-US" b="0" i="1" smtClean="0">
                              <a:latin typeface="Cambria Math"/>
                            </a:rPr>
                          </m:ctrlPr>
                        </m:sSubPr>
                        <m:e>
                          <m:r>
                            <a:rPr lang="en-US" b="0" i="1" smtClean="0">
                              <a:latin typeface="Cambria Math"/>
                            </a:rPr>
                            <m:t>𝐶</m:t>
                          </m:r>
                        </m:e>
                        <m:sub>
                          <m:r>
                            <a:rPr lang="en-US" b="0" i="1" smtClean="0">
                              <a:latin typeface="Cambria Math"/>
                            </a:rPr>
                            <m:t>𝑡</m:t>
                          </m:r>
                        </m:sub>
                      </m:sSub>
                    </m:oMath>
                  </m:oMathPara>
                </a14:m>
                <a:endParaRPr lang="en-US" b="0"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𝑡</m:t>
                          </m:r>
                          <m:r>
                            <a:rPr lang="en-US" b="0" i="1" smtClean="0">
                              <a:latin typeface="Cambria Math"/>
                            </a:rPr>
                            <m:t>+1</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𝐶</m:t>
                              </m:r>
                            </m:e>
                            <m:sub>
                              <m:r>
                                <a:rPr lang="en-US" b="0" i="1" smtClean="0">
                                  <a:latin typeface="Cambria Math"/>
                                </a:rPr>
                                <m:t>𝑡</m:t>
                              </m:r>
                            </m:sub>
                          </m:sSub>
                        </m:num>
                        <m:den>
                          <m:sSub>
                            <m:sSubPr>
                              <m:ctrlPr>
                                <a:rPr lang="en-US" b="0" i="1" smtClean="0">
                                  <a:latin typeface="Cambria Math"/>
                                </a:rPr>
                              </m:ctrlPr>
                            </m:sSubPr>
                            <m:e>
                              <m:r>
                                <a:rPr lang="en-US" b="0" i="1" smtClean="0">
                                  <a:latin typeface="Cambria Math"/>
                                </a:rPr>
                                <m:t>𝐵</m:t>
                              </m:r>
                            </m:e>
                            <m:sub>
                              <m:r>
                                <a:rPr lang="en-US" b="0" i="1" smtClean="0">
                                  <a:latin typeface="Cambria Math"/>
                                </a:rPr>
                                <m:t>𝑡</m:t>
                              </m:r>
                            </m:sub>
                          </m:sSub>
                        </m:den>
                      </m:f>
                      <m:r>
                        <a:rPr lang="en-US" b="0" i="1" smtClean="0">
                          <a:latin typeface="Cambria Math"/>
                        </a:rPr>
                        <m:t> </m:t>
                      </m:r>
                      <m:sSup>
                        <m:sSupPr>
                          <m:ctrlPr>
                            <a:rPr lang="en-US" b="0" i="1" smtClean="0">
                              <a:latin typeface="Cambria Math"/>
                            </a:rPr>
                          </m:ctrlPr>
                        </m:sSupPr>
                        <m:e>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𝐵</m:t>
                                  </m:r>
                                </m:e>
                                <m:sub>
                                  <m:r>
                                    <a:rPr lang="en-US" i="1">
                                      <a:latin typeface="Cambria Math"/>
                                    </a:rPr>
                                    <m:t>𝑡</m:t>
                                  </m:r>
                                </m:sub>
                              </m:sSub>
                            </m:num>
                            <m:den>
                              <m:f>
                                <m:fPr>
                                  <m:ctrlPr>
                                    <a:rPr lang="en-US" i="1">
                                      <a:latin typeface="Cambria Math"/>
                                    </a:rPr>
                                  </m:ctrlPr>
                                </m:fPr>
                                <m:num>
                                  <m:r>
                                    <a:rPr lang="en-US" i="1">
                                      <a:latin typeface="Cambria Math"/>
                                    </a:rPr>
                                    <m:t>𝑎</m:t>
                                  </m:r>
                                  <m:sSub>
                                    <m:sSubPr>
                                      <m:ctrlPr>
                                        <a:rPr lang="en-US" i="1">
                                          <a:latin typeface="Cambria Math"/>
                                        </a:rPr>
                                      </m:ctrlPr>
                                    </m:sSubPr>
                                    <m:e>
                                      <m:r>
                                        <a:rPr lang="en-US" i="1">
                                          <a:latin typeface="Cambria Math"/>
                                        </a:rPr>
                                        <m:t>𝐵</m:t>
                                      </m:r>
                                    </m:e>
                                    <m:sub>
                                      <m:r>
                                        <a:rPr lang="en-US" i="1">
                                          <a:latin typeface="Cambria Math"/>
                                        </a:rPr>
                                        <m:t>0</m:t>
                                      </m:r>
                                    </m:sub>
                                  </m:sSub>
                                </m:num>
                                <m:den>
                                  <m:r>
                                    <a:rPr lang="en-US" i="1">
                                      <a:latin typeface="Cambria Math"/>
                                    </a:rPr>
                                    <m:t>2</m:t>
                                  </m:r>
                                </m:den>
                              </m:f>
                            </m:den>
                          </m:f>
                          <m:r>
                            <a:rPr lang="en-US" i="1">
                              <a:latin typeface="Cambria Math"/>
                            </a:rPr>
                            <m:t>)</m:t>
                          </m:r>
                        </m:e>
                        <m:sup>
                          <m:r>
                            <a:rPr lang="en-US" b="0" i="1" smtClean="0">
                              <a:latin typeface="Cambria Math"/>
                            </a:rPr>
                            <m:t>𝑥</m:t>
                          </m:r>
                        </m:sup>
                      </m:sSup>
                      <m:sSub>
                        <m:sSubPr>
                          <m:ctrlPr>
                            <a:rPr lang="en-US" b="0" i="1" smtClean="0">
                              <a:latin typeface="Cambria Math"/>
                            </a:rPr>
                          </m:ctrlPr>
                        </m:sSubPr>
                        <m:e>
                          <m:r>
                            <a:rPr lang="en-US" b="0" i="1" smtClean="0">
                              <a:latin typeface="Cambria Math"/>
                            </a:rPr>
                            <m:t>𝐵</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8818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591"/>
            <a:ext cx="6286500"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476746012"/>
              </p:ext>
            </p:extLst>
          </p:nvPr>
        </p:nvGraphicFramePr>
        <p:xfrm>
          <a:off x="6515100" y="228601"/>
          <a:ext cx="2628900" cy="6084617"/>
        </p:xfrm>
        <a:graphic>
          <a:graphicData uri="http://schemas.openxmlformats.org/drawingml/2006/table">
            <a:tbl>
              <a:tblPr firstRow="1" bandRow="1">
                <a:tableStyleId>{5C22544A-7EE6-4342-B048-85BDC9FD1C3A}</a:tableStyleId>
              </a:tblPr>
              <a:tblGrid>
                <a:gridCol w="1314450"/>
                <a:gridCol w="1314450"/>
              </a:tblGrid>
              <a:tr h="609599">
                <a:tc>
                  <a:txBody>
                    <a:bodyPr/>
                    <a:lstStyle/>
                    <a:p>
                      <a:pPr algn="ctr"/>
                      <a:r>
                        <a:rPr lang="en-US" sz="1200" dirty="0" smtClean="0">
                          <a:solidFill>
                            <a:sysClr val="windowText" lastClr="000000"/>
                          </a:solidFill>
                        </a:rPr>
                        <a:t>Estimated</a:t>
                      </a:r>
                      <a:r>
                        <a:rPr lang="en-US" sz="1200" baseline="0" dirty="0" smtClean="0">
                          <a:solidFill>
                            <a:sysClr val="windowText" lastClr="000000"/>
                          </a:solidFill>
                        </a:rPr>
                        <a:t> status</a:t>
                      </a:r>
                      <a:endParaRPr lang="en-US" sz="1200" dirty="0">
                        <a:solidFill>
                          <a:sysClr val="windowText" lastClr="000000"/>
                        </a:solidFill>
                      </a:endParaRPr>
                    </a:p>
                  </a:txBody>
                  <a:tcPr>
                    <a:noFill/>
                  </a:tcPr>
                </a:tc>
                <a:tc>
                  <a:txBody>
                    <a:bodyPr/>
                    <a:lstStyle/>
                    <a:p>
                      <a:pPr algn="ctr"/>
                      <a:r>
                        <a:rPr lang="en-US" sz="1200" dirty="0" smtClean="0">
                          <a:solidFill>
                            <a:sysClr val="windowText" lastClr="000000"/>
                          </a:solidFill>
                        </a:rPr>
                        <a:t>True</a:t>
                      </a:r>
                      <a:r>
                        <a:rPr lang="en-US" sz="1200" baseline="0" dirty="0" smtClean="0">
                          <a:solidFill>
                            <a:sysClr val="windowText" lastClr="000000"/>
                          </a:solidFill>
                        </a:rPr>
                        <a:t> status</a:t>
                      </a:r>
                      <a:endParaRPr lang="en-US" sz="1200" dirty="0"/>
                    </a:p>
                  </a:txBody>
                  <a:tcPr>
                    <a:noFill/>
                  </a:tcPr>
                </a:tc>
              </a:tr>
              <a:tr h="870609">
                <a:tc>
                  <a:txBody>
                    <a:bodyPr/>
                    <a:lstStyle/>
                    <a:p>
                      <a:pPr algn="ctr"/>
                      <a:r>
                        <a:rPr lang="en-US" dirty="0" smtClean="0"/>
                        <a:t>1.37</a:t>
                      </a:r>
                    </a:p>
                  </a:txBody>
                  <a:tcPr>
                    <a:noFill/>
                  </a:tcPr>
                </a:tc>
                <a:tc>
                  <a:txBody>
                    <a:bodyPr/>
                    <a:lstStyle/>
                    <a:p>
                      <a:pPr algn="ctr"/>
                      <a:r>
                        <a:rPr lang="en-US" dirty="0" smtClean="0"/>
                        <a:t>.98</a:t>
                      </a:r>
                      <a:endParaRPr lang="en-US" dirty="0"/>
                    </a:p>
                  </a:txBody>
                  <a:tcPr>
                    <a:noFill/>
                  </a:tcPr>
                </a:tc>
              </a:tr>
              <a:tr h="870609">
                <a:tc>
                  <a:txBody>
                    <a:bodyPr/>
                    <a:lstStyle/>
                    <a:p>
                      <a:pPr algn="ctr"/>
                      <a:r>
                        <a:rPr lang="en-US" dirty="0" smtClean="0"/>
                        <a:t>1.23</a:t>
                      </a:r>
                      <a:endParaRPr lang="en-US" dirty="0"/>
                    </a:p>
                  </a:txBody>
                  <a:tcPr>
                    <a:noFill/>
                  </a:tcPr>
                </a:tc>
                <a:tc>
                  <a:txBody>
                    <a:bodyPr/>
                    <a:lstStyle/>
                    <a:p>
                      <a:pPr algn="ctr"/>
                      <a:r>
                        <a:rPr lang="en-US" dirty="0" smtClean="0"/>
                        <a:t>.89</a:t>
                      </a:r>
                      <a:endParaRPr lang="en-US" dirty="0"/>
                    </a:p>
                  </a:txBody>
                  <a:tcPr>
                    <a:noFill/>
                  </a:tcPr>
                </a:tc>
              </a:tr>
              <a:tr h="1078182">
                <a:tc>
                  <a:txBody>
                    <a:bodyPr/>
                    <a:lstStyle/>
                    <a:p>
                      <a:pPr algn="ctr"/>
                      <a:r>
                        <a:rPr lang="en-US" dirty="0" smtClean="0"/>
                        <a:t>1.29</a:t>
                      </a:r>
                      <a:endParaRPr lang="en-US" dirty="0"/>
                    </a:p>
                  </a:txBody>
                  <a:tcPr>
                    <a:noFill/>
                  </a:tcPr>
                </a:tc>
                <a:tc>
                  <a:txBody>
                    <a:bodyPr/>
                    <a:lstStyle/>
                    <a:p>
                      <a:pPr algn="ctr"/>
                      <a:r>
                        <a:rPr lang="en-US" dirty="0" smtClean="0"/>
                        <a:t>1.02</a:t>
                      </a:r>
                      <a:endParaRPr lang="en-US" dirty="0"/>
                    </a:p>
                  </a:txBody>
                  <a:tcPr>
                    <a:noFill/>
                  </a:tcPr>
                </a:tc>
              </a:tr>
              <a:tr h="914400">
                <a:tc>
                  <a:txBody>
                    <a:bodyPr/>
                    <a:lstStyle/>
                    <a:p>
                      <a:pPr algn="ctr"/>
                      <a:r>
                        <a:rPr lang="en-US" dirty="0" smtClean="0"/>
                        <a:t>1.75</a:t>
                      </a:r>
                      <a:endParaRPr lang="en-US" dirty="0"/>
                    </a:p>
                  </a:txBody>
                  <a:tcPr>
                    <a:noFill/>
                  </a:tcPr>
                </a:tc>
                <a:tc>
                  <a:txBody>
                    <a:bodyPr/>
                    <a:lstStyle/>
                    <a:p>
                      <a:pPr algn="ctr"/>
                      <a:r>
                        <a:rPr lang="en-US" dirty="0" smtClean="0"/>
                        <a:t>1.03</a:t>
                      </a:r>
                    </a:p>
                    <a:p>
                      <a:pPr algn="ctr"/>
                      <a:endParaRPr lang="en-US" dirty="0"/>
                    </a:p>
                  </a:txBody>
                  <a:tcPr>
                    <a:noFill/>
                  </a:tcPr>
                </a:tc>
              </a:tr>
              <a:tr h="870609">
                <a:tc>
                  <a:txBody>
                    <a:bodyPr/>
                    <a:lstStyle/>
                    <a:p>
                      <a:pPr algn="ctr"/>
                      <a:r>
                        <a:rPr lang="en-US" dirty="0" smtClean="0"/>
                        <a:t>1.41</a:t>
                      </a:r>
                      <a:endParaRPr lang="en-US" dirty="0"/>
                    </a:p>
                  </a:txBody>
                  <a:tcPr>
                    <a:noFill/>
                  </a:tcPr>
                </a:tc>
                <a:tc>
                  <a:txBody>
                    <a:bodyPr/>
                    <a:lstStyle/>
                    <a:p>
                      <a:pPr algn="ctr"/>
                      <a:r>
                        <a:rPr lang="en-US" dirty="0" smtClean="0"/>
                        <a:t>1.01</a:t>
                      </a:r>
                      <a:endParaRPr lang="en-US" dirty="0"/>
                    </a:p>
                  </a:txBody>
                  <a:tcPr>
                    <a:noFill/>
                  </a:tcPr>
                </a:tc>
              </a:tr>
              <a:tr h="870609">
                <a:tc>
                  <a:txBody>
                    <a:bodyPr/>
                    <a:lstStyle/>
                    <a:p>
                      <a:pPr algn="ctr"/>
                      <a:r>
                        <a:rPr lang="en-US" dirty="0" smtClean="0"/>
                        <a:t>2.22</a:t>
                      </a:r>
                      <a:endParaRPr lang="en-US" dirty="0"/>
                    </a:p>
                  </a:txBody>
                  <a:tcPr>
                    <a:noFill/>
                  </a:tcPr>
                </a:tc>
                <a:tc>
                  <a:txBody>
                    <a:bodyPr/>
                    <a:lstStyle/>
                    <a:p>
                      <a:pPr algn="ctr"/>
                      <a:r>
                        <a:rPr lang="en-US" dirty="0" smtClean="0"/>
                        <a:t>1.01</a:t>
                      </a:r>
                      <a:endParaRPr lang="en-US" dirty="0"/>
                    </a:p>
                  </a:txBody>
                  <a:tcPr>
                    <a:noFill/>
                  </a:tcPr>
                </a:tc>
              </a:tr>
            </a:tbl>
          </a:graphicData>
        </a:graphic>
      </p:graphicFrame>
    </p:spTree>
    <p:extLst>
      <p:ext uri="{BB962C8B-B14F-4D97-AF65-F5344CB8AC3E}">
        <p14:creationId xmlns:p14="http://schemas.microsoft.com/office/powerpoint/2010/main" val="50856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5725"/>
            <a:ext cx="6248400"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1481990588"/>
              </p:ext>
            </p:extLst>
          </p:nvPr>
        </p:nvGraphicFramePr>
        <p:xfrm>
          <a:off x="6515100" y="228601"/>
          <a:ext cx="2628900" cy="6084617"/>
        </p:xfrm>
        <a:graphic>
          <a:graphicData uri="http://schemas.openxmlformats.org/drawingml/2006/table">
            <a:tbl>
              <a:tblPr firstRow="1" bandRow="1">
                <a:tableStyleId>{5C22544A-7EE6-4342-B048-85BDC9FD1C3A}</a:tableStyleId>
              </a:tblPr>
              <a:tblGrid>
                <a:gridCol w="1314450"/>
                <a:gridCol w="1314450"/>
              </a:tblGrid>
              <a:tr h="609599">
                <a:tc>
                  <a:txBody>
                    <a:bodyPr/>
                    <a:lstStyle/>
                    <a:p>
                      <a:pPr algn="ctr"/>
                      <a:r>
                        <a:rPr lang="en-US" sz="1200" dirty="0" smtClean="0">
                          <a:solidFill>
                            <a:sysClr val="windowText" lastClr="000000"/>
                          </a:solidFill>
                        </a:rPr>
                        <a:t>Estimated</a:t>
                      </a:r>
                      <a:r>
                        <a:rPr lang="en-US" sz="1200" baseline="0" dirty="0" smtClean="0">
                          <a:solidFill>
                            <a:sysClr val="windowText" lastClr="000000"/>
                          </a:solidFill>
                        </a:rPr>
                        <a:t> status</a:t>
                      </a:r>
                      <a:endParaRPr lang="en-US" sz="1200" dirty="0">
                        <a:solidFill>
                          <a:sysClr val="windowText" lastClr="000000"/>
                        </a:solidFill>
                      </a:endParaRPr>
                    </a:p>
                  </a:txBody>
                  <a:tcPr>
                    <a:noFill/>
                  </a:tcPr>
                </a:tc>
                <a:tc>
                  <a:txBody>
                    <a:bodyPr/>
                    <a:lstStyle/>
                    <a:p>
                      <a:pPr algn="ctr"/>
                      <a:r>
                        <a:rPr lang="en-US" sz="1200" dirty="0" smtClean="0">
                          <a:solidFill>
                            <a:sysClr val="windowText" lastClr="000000"/>
                          </a:solidFill>
                        </a:rPr>
                        <a:t>True</a:t>
                      </a:r>
                      <a:r>
                        <a:rPr lang="en-US" sz="1200" baseline="0" dirty="0" smtClean="0">
                          <a:solidFill>
                            <a:sysClr val="windowText" lastClr="000000"/>
                          </a:solidFill>
                        </a:rPr>
                        <a:t> status</a:t>
                      </a:r>
                      <a:endParaRPr lang="en-US" sz="1200" dirty="0"/>
                    </a:p>
                  </a:txBody>
                  <a:tcPr>
                    <a:noFill/>
                  </a:tcPr>
                </a:tc>
              </a:tr>
              <a:tr h="870609">
                <a:tc>
                  <a:txBody>
                    <a:bodyPr/>
                    <a:lstStyle/>
                    <a:p>
                      <a:pPr algn="ctr"/>
                      <a:r>
                        <a:rPr lang="en-US" dirty="0" smtClean="0"/>
                        <a:t>1.01</a:t>
                      </a:r>
                    </a:p>
                  </a:txBody>
                  <a:tcPr>
                    <a:noFill/>
                  </a:tcPr>
                </a:tc>
                <a:tc>
                  <a:txBody>
                    <a:bodyPr/>
                    <a:lstStyle/>
                    <a:p>
                      <a:pPr algn="ctr"/>
                      <a:r>
                        <a:rPr lang="en-US" dirty="0" smtClean="0"/>
                        <a:t>.98</a:t>
                      </a:r>
                      <a:endParaRPr lang="en-US" dirty="0"/>
                    </a:p>
                  </a:txBody>
                  <a:tcPr>
                    <a:noFill/>
                  </a:tcPr>
                </a:tc>
              </a:tr>
              <a:tr h="870609">
                <a:tc>
                  <a:txBody>
                    <a:bodyPr/>
                    <a:lstStyle/>
                    <a:p>
                      <a:pPr algn="ctr"/>
                      <a:r>
                        <a:rPr lang="en-US" dirty="0" smtClean="0"/>
                        <a:t>.91</a:t>
                      </a:r>
                      <a:endParaRPr lang="en-US" dirty="0"/>
                    </a:p>
                  </a:txBody>
                  <a:tcPr>
                    <a:noFill/>
                  </a:tcPr>
                </a:tc>
                <a:tc>
                  <a:txBody>
                    <a:bodyPr/>
                    <a:lstStyle/>
                    <a:p>
                      <a:pPr algn="ctr"/>
                      <a:r>
                        <a:rPr lang="en-US" dirty="0" smtClean="0"/>
                        <a:t>.89</a:t>
                      </a:r>
                      <a:endParaRPr lang="en-US" dirty="0"/>
                    </a:p>
                  </a:txBody>
                  <a:tcPr>
                    <a:noFill/>
                  </a:tcPr>
                </a:tc>
              </a:tr>
              <a:tr h="1078182">
                <a:tc>
                  <a:txBody>
                    <a:bodyPr/>
                    <a:lstStyle/>
                    <a:p>
                      <a:pPr algn="ctr"/>
                      <a:r>
                        <a:rPr lang="en-US" dirty="0" smtClean="0"/>
                        <a:t>.95</a:t>
                      </a:r>
                      <a:endParaRPr lang="en-US" dirty="0"/>
                    </a:p>
                  </a:txBody>
                  <a:tcPr>
                    <a:noFill/>
                  </a:tcPr>
                </a:tc>
                <a:tc>
                  <a:txBody>
                    <a:bodyPr/>
                    <a:lstStyle/>
                    <a:p>
                      <a:pPr algn="ctr"/>
                      <a:r>
                        <a:rPr lang="en-US" dirty="0" smtClean="0"/>
                        <a:t>1.02</a:t>
                      </a:r>
                      <a:endParaRPr lang="en-US" dirty="0"/>
                    </a:p>
                  </a:txBody>
                  <a:tcPr>
                    <a:noFill/>
                  </a:tcPr>
                </a:tc>
              </a:tr>
              <a:tr h="914400">
                <a:tc>
                  <a:txBody>
                    <a:bodyPr/>
                    <a:lstStyle/>
                    <a:p>
                      <a:pPr algn="ctr"/>
                      <a:r>
                        <a:rPr lang="en-US" dirty="0" smtClean="0"/>
                        <a:t>1.29</a:t>
                      </a:r>
                      <a:endParaRPr lang="en-US" dirty="0"/>
                    </a:p>
                  </a:txBody>
                  <a:tcPr>
                    <a:noFill/>
                  </a:tcPr>
                </a:tc>
                <a:tc>
                  <a:txBody>
                    <a:bodyPr/>
                    <a:lstStyle/>
                    <a:p>
                      <a:pPr algn="ctr"/>
                      <a:r>
                        <a:rPr lang="en-US" dirty="0" smtClean="0"/>
                        <a:t>1.03</a:t>
                      </a:r>
                    </a:p>
                    <a:p>
                      <a:pPr algn="ctr"/>
                      <a:endParaRPr lang="en-US" dirty="0"/>
                    </a:p>
                  </a:txBody>
                  <a:tcPr>
                    <a:noFill/>
                  </a:tcPr>
                </a:tc>
              </a:tr>
              <a:tr h="870609">
                <a:tc>
                  <a:txBody>
                    <a:bodyPr/>
                    <a:lstStyle/>
                    <a:p>
                      <a:pPr algn="ctr"/>
                      <a:r>
                        <a:rPr lang="en-US" dirty="0" smtClean="0"/>
                        <a:t>1.04</a:t>
                      </a:r>
                      <a:endParaRPr lang="en-US" dirty="0"/>
                    </a:p>
                  </a:txBody>
                  <a:tcPr>
                    <a:noFill/>
                  </a:tcPr>
                </a:tc>
                <a:tc>
                  <a:txBody>
                    <a:bodyPr/>
                    <a:lstStyle/>
                    <a:p>
                      <a:pPr algn="ctr"/>
                      <a:r>
                        <a:rPr lang="en-US" dirty="0" smtClean="0"/>
                        <a:t>1.01</a:t>
                      </a:r>
                      <a:endParaRPr lang="en-US" dirty="0"/>
                    </a:p>
                  </a:txBody>
                  <a:tcPr>
                    <a:noFill/>
                  </a:tcPr>
                </a:tc>
              </a:tr>
              <a:tr h="870609">
                <a:tc>
                  <a:txBody>
                    <a:bodyPr/>
                    <a:lstStyle/>
                    <a:p>
                      <a:pPr algn="ctr"/>
                      <a:r>
                        <a:rPr lang="en-US" dirty="0" smtClean="0"/>
                        <a:t>1.63</a:t>
                      </a:r>
                      <a:endParaRPr lang="en-US" dirty="0"/>
                    </a:p>
                  </a:txBody>
                  <a:tcPr>
                    <a:noFill/>
                  </a:tcPr>
                </a:tc>
                <a:tc>
                  <a:txBody>
                    <a:bodyPr/>
                    <a:lstStyle/>
                    <a:p>
                      <a:pPr algn="ctr"/>
                      <a:r>
                        <a:rPr lang="en-US" dirty="0" smtClean="0"/>
                        <a:t>1.01</a:t>
                      </a:r>
                      <a:endParaRPr lang="en-US" dirty="0"/>
                    </a:p>
                  </a:txBody>
                  <a:tcPr>
                    <a:noFill/>
                  </a:tcPr>
                </a:tc>
              </a:tr>
            </a:tbl>
          </a:graphicData>
        </a:graphic>
      </p:graphicFrame>
    </p:spTree>
    <p:extLst>
      <p:ext uri="{BB962C8B-B14F-4D97-AF65-F5344CB8AC3E}">
        <p14:creationId xmlns:p14="http://schemas.microsoft.com/office/powerpoint/2010/main" val="1290422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6400800"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141059391"/>
              </p:ext>
            </p:extLst>
          </p:nvPr>
        </p:nvGraphicFramePr>
        <p:xfrm>
          <a:off x="6515100" y="228601"/>
          <a:ext cx="2628900" cy="6084617"/>
        </p:xfrm>
        <a:graphic>
          <a:graphicData uri="http://schemas.openxmlformats.org/drawingml/2006/table">
            <a:tbl>
              <a:tblPr firstRow="1" bandRow="1">
                <a:tableStyleId>{5C22544A-7EE6-4342-B048-85BDC9FD1C3A}</a:tableStyleId>
              </a:tblPr>
              <a:tblGrid>
                <a:gridCol w="1314450"/>
                <a:gridCol w="1314450"/>
              </a:tblGrid>
              <a:tr h="609599">
                <a:tc>
                  <a:txBody>
                    <a:bodyPr/>
                    <a:lstStyle/>
                    <a:p>
                      <a:pPr algn="ctr"/>
                      <a:r>
                        <a:rPr lang="en-US" sz="1200" dirty="0" smtClean="0">
                          <a:solidFill>
                            <a:sysClr val="windowText" lastClr="000000"/>
                          </a:solidFill>
                        </a:rPr>
                        <a:t>Estimated</a:t>
                      </a:r>
                      <a:r>
                        <a:rPr lang="en-US" sz="1200" baseline="0" dirty="0" smtClean="0">
                          <a:solidFill>
                            <a:sysClr val="windowText" lastClr="000000"/>
                          </a:solidFill>
                        </a:rPr>
                        <a:t> status</a:t>
                      </a:r>
                      <a:endParaRPr lang="en-US" sz="1200" dirty="0">
                        <a:solidFill>
                          <a:sysClr val="windowText" lastClr="000000"/>
                        </a:solidFill>
                      </a:endParaRPr>
                    </a:p>
                  </a:txBody>
                  <a:tcPr>
                    <a:noFill/>
                  </a:tcPr>
                </a:tc>
                <a:tc>
                  <a:txBody>
                    <a:bodyPr/>
                    <a:lstStyle/>
                    <a:p>
                      <a:pPr algn="ctr"/>
                      <a:r>
                        <a:rPr lang="en-US" sz="1200" dirty="0" smtClean="0">
                          <a:solidFill>
                            <a:sysClr val="windowText" lastClr="000000"/>
                          </a:solidFill>
                        </a:rPr>
                        <a:t>True</a:t>
                      </a:r>
                      <a:r>
                        <a:rPr lang="en-US" sz="1200" baseline="0" dirty="0" smtClean="0">
                          <a:solidFill>
                            <a:sysClr val="windowText" lastClr="000000"/>
                          </a:solidFill>
                        </a:rPr>
                        <a:t> status</a:t>
                      </a:r>
                      <a:endParaRPr lang="en-US" sz="1200" dirty="0"/>
                    </a:p>
                  </a:txBody>
                  <a:tcPr>
                    <a:noFill/>
                  </a:tcPr>
                </a:tc>
              </a:tr>
              <a:tr h="870609">
                <a:tc>
                  <a:txBody>
                    <a:bodyPr/>
                    <a:lstStyle/>
                    <a:p>
                      <a:pPr algn="ctr"/>
                      <a:r>
                        <a:rPr lang="en-US" dirty="0" smtClean="0"/>
                        <a:t>.98</a:t>
                      </a:r>
                    </a:p>
                  </a:txBody>
                  <a:tcPr>
                    <a:noFill/>
                  </a:tcPr>
                </a:tc>
                <a:tc>
                  <a:txBody>
                    <a:bodyPr/>
                    <a:lstStyle/>
                    <a:p>
                      <a:pPr algn="ctr"/>
                      <a:r>
                        <a:rPr lang="en-US" dirty="0" smtClean="0"/>
                        <a:t>.51</a:t>
                      </a:r>
                      <a:endParaRPr lang="en-US" dirty="0"/>
                    </a:p>
                  </a:txBody>
                  <a:tcPr>
                    <a:noFill/>
                  </a:tcPr>
                </a:tc>
              </a:tr>
              <a:tr h="870609">
                <a:tc>
                  <a:txBody>
                    <a:bodyPr/>
                    <a:lstStyle/>
                    <a:p>
                      <a:pPr algn="ctr"/>
                      <a:r>
                        <a:rPr lang="en-US" dirty="0" smtClean="0"/>
                        <a:t>.83</a:t>
                      </a:r>
                      <a:endParaRPr lang="en-US" dirty="0"/>
                    </a:p>
                  </a:txBody>
                  <a:tcPr>
                    <a:noFill/>
                  </a:tcPr>
                </a:tc>
                <a:tc>
                  <a:txBody>
                    <a:bodyPr/>
                    <a:lstStyle/>
                    <a:p>
                      <a:pPr algn="ctr"/>
                      <a:r>
                        <a:rPr lang="en-US" dirty="0" smtClean="0"/>
                        <a:t>.34</a:t>
                      </a:r>
                      <a:endParaRPr lang="en-US" dirty="0"/>
                    </a:p>
                  </a:txBody>
                  <a:tcPr>
                    <a:noFill/>
                  </a:tcPr>
                </a:tc>
              </a:tr>
              <a:tr h="1078182">
                <a:tc>
                  <a:txBody>
                    <a:bodyPr/>
                    <a:lstStyle/>
                    <a:p>
                      <a:pPr algn="ctr"/>
                      <a:r>
                        <a:rPr lang="en-US" dirty="0" smtClean="0"/>
                        <a:t>.99</a:t>
                      </a:r>
                      <a:endParaRPr lang="en-US" dirty="0"/>
                    </a:p>
                  </a:txBody>
                  <a:tcPr>
                    <a:noFill/>
                  </a:tcPr>
                </a:tc>
                <a:tc>
                  <a:txBody>
                    <a:bodyPr/>
                    <a:lstStyle/>
                    <a:p>
                      <a:pPr algn="ctr"/>
                      <a:r>
                        <a:rPr lang="en-US" dirty="0" smtClean="0"/>
                        <a:t>.68</a:t>
                      </a:r>
                      <a:endParaRPr lang="en-US" dirty="0"/>
                    </a:p>
                  </a:txBody>
                  <a:tcPr>
                    <a:noFill/>
                  </a:tcPr>
                </a:tc>
              </a:tr>
              <a:tr h="914400">
                <a:tc>
                  <a:txBody>
                    <a:bodyPr/>
                    <a:lstStyle/>
                    <a:p>
                      <a:pPr algn="ctr"/>
                      <a:r>
                        <a:rPr lang="en-US" dirty="0" smtClean="0"/>
                        <a:t>2.45</a:t>
                      </a:r>
                      <a:endParaRPr lang="en-US" dirty="0"/>
                    </a:p>
                  </a:txBody>
                  <a:tcPr>
                    <a:noFill/>
                  </a:tcPr>
                </a:tc>
                <a:tc>
                  <a:txBody>
                    <a:bodyPr/>
                    <a:lstStyle/>
                    <a:p>
                      <a:pPr algn="ctr"/>
                      <a:r>
                        <a:rPr lang="en-US" dirty="0" smtClean="0"/>
                        <a:t>.72</a:t>
                      </a:r>
                    </a:p>
                    <a:p>
                      <a:pPr algn="ctr"/>
                      <a:endParaRPr lang="en-US" dirty="0"/>
                    </a:p>
                  </a:txBody>
                  <a:tcPr>
                    <a:noFill/>
                  </a:tcPr>
                </a:tc>
              </a:tr>
              <a:tr h="870609">
                <a:tc>
                  <a:txBody>
                    <a:bodyPr/>
                    <a:lstStyle/>
                    <a:p>
                      <a:pPr algn="ctr"/>
                      <a:r>
                        <a:rPr lang="en-US" dirty="0" smtClean="0"/>
                        <a:t>1.15</a:t>
                      </a:r>
                      <a:endParaRPr lang="en-US" dirty="0"/>
                    </a:p>
                  </a:txBody>
                  <a:tcPr>
                    <a:noFill/>
                  </a:tcPr>
                </a:tc>
                <a:tc>
                  <a:txBody>
                    <a:bodyPr/>
                    <a:lstStyle/>
                    <a:p>
                      <a:pPr algn="ctr"/>
                      <a:r>
                        <a:rPr lang="en-US" dirty="0" smtClean="0"/>
                        <a:t>.44</a:t>
                      </a:r>
                      <a:endParaRPr lang="en-US" dirty="0"/>
                    </a:p>
                  </a:txBody>
                  <a:tcPr>
                    <a:noFill/>
                  </a:tcPr>
                </a:tc>
              </a:tr>
              <a:tr h="870609">
                <a:tc>
                  <a:txBody>
                    <a:bodyPr/>
                    <a:lstStyle/>
                    <a:p>
                      <a:pPr algn="ctr"/>
                      <a:r>
                        <a:rPr lang="en-US" dirty="0" smtClean="0"/>
                        <a:t>1.83</a:t>
                      </a:r>
                      <a:endParaRPr lang="en-US" dirty="0"/>
                    </a:p>
                  </a:txBody>
                  <a:tcPr>
                    <a:noFill/>
                  </a:tcPr>
                </a:tc>
                <a:tc>
                  <a:txBody>
                    <a:bodyPr/>
                    <a:lstStyle/>
                    <a:p>
                      <a:pPr algn="ctr"/>
                      <a:r>
                        <a:rPr lang="en-US" dirty="0" smtClean="0"/>
                        <a:t>.44</a:t>
                      </a:r>
                      <a:endParaRPr lang="en-US" dirty="0"/>
                    </a:p>
                  </a:txBody>
                  <a:tcPr>
                    <a:noFill/>
                  </a:tcPr>
                </a:tc>
              </a:tr>
            </a:tbl>
          </a:graphicData>
        </a:graphic>
      </p:graphicFrame>
    </p:spTree>
    <p:extLst>
      <p:ext uri="{BB962C8B-B14F-4D97-AF65-F5344CB8AC3E}">
        <p14:creationId xmlns:p14="http://schemas.microsoft.com/office/powerpoint/2010/main" val="1057981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505</Words>
  <Application>Microsoft Office PowerPoint</Application>
  <PresentationFormat>On-screen Show (4:3)</PresentationFormat>
  <Paragraphs>237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Regression interpretation (model 6)</vt:lpstr>
      <vt:lpstr>Simulate known populations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dc:creator>
  <cp:lastModifiedBy>Cody</cp:lastModifiedBy>
  <cp:revision>23</cp:revision>
  <dcterms:created xsi:type="dcterms:W3CDTF">2014-08-27T19:53:39Z</dcterms:created>
  <dcterms:modified xsi:type="dcterms:W3CDTF">2014-08-28T19:52:29Z</dcterms:modified>
</cp:coreProperties>
</file>