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5" r:id="rId7"/>
    <p:sldId id="284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FFA1-5CC6-48EE-B899-295478C2E5E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8AC5B-A3F7-46ED-9CED-14BA937C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</a:t>
            </a:r>
            <a:r>
              <a:rPr lang="en-US" baseline="0" dirty="0"/>
              <a:t> age – 0:1 where 1 is the maximum age at 1.3* asymptotic length</a:t>
            </a:r>
          </a:p>
          <a:p>
            <a:r>
              <a:rPr lang="en-US" baseline="0" dirty="0"/>
              <a:t>Length at relative age is a function of how fast the fish grows to asymptotic length based on the MK ratio.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C96C-B98A-4211-BAC3-3F0A2FD70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</a:t>
            </a:r>
            <a:r>
              <a:rPr lang="en-US" baseline="0" dirty="0"/>
              <a:t> age – 0:1 where 1 is the maximum age at 1.3* asymptotic length</a:t>
            </a:r>
          </a:p>
          <a:p>
            <a:r>
              <a:rPr lang="en-US" baseline="0" dirty="0"/>
              <a:t>Length at relative age is a function of how fast the fish grows to asymptotic length based on the MK ratio.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C96C-B98A-4211-BAC3-3F0A2FD702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one or two to compare – short vs. longer</a:t>
            </a:r>
          </a:p>
          <a:p>
            <a:r>
              <a:rPr lang="en-US" dirty="0"/>
              <a:t>Focus</a:t>
            </a:r>
            <a:r>
              <a:rPr lang="en-US" baseline="0" dirty="0"/>
              <a:t> on most interesting of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C96C-B98A-4211-BAC3-3F0A2FD702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one or two to compare – short vs. longer</a:t>
            </a:r>
          </a:p>
          <a:p>
            <a:r>
              <a:rPr lang="en-US" dirty="0"/>
              <a:t>Focus</a:t>
            </a:r>
            <a:r>
              <a:rPr lang="en-US" baseline="0" dirty="0"/>
              <a:t> on most interesting of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C96C-B98A-4211-BAC3-3F0A2FD702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2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" panose="020B0504020202030204" pitchFamily="34" charset="0"/>
              </a:rPr>
              <a:t>Length composition data for short-lived fish should be collected throughout the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504020202030204" pitchFamily="34" charset="0"/>
              </a:rPr>
              <a:t>LIME: run on less than annual time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504020202030204" pitchFamily="34" charset="0"/>
              </a:rPr>
              <a:t>LB-SPR : pool together to mimic continuous data collection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C96C-B98A-4211-BAC3-3F0A2FD702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CD17-7DD3-4EA7-9B2F-FFD6C76F59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44EA-B227-40CA-9402-51B049C6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merrillrudd/LIME/LIME_examples/demo" TargetMode="External"/><Relationship Id="rId2" Type="http://schemas.openxmlformats.org/officeDocument/2006/relationships/hyperlink" Target="https://www.github.com/merrillrudd/L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AE31-68EA-4B85-9118-A96918CE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119" y="1130601"/>
            <a:ext cx="1101398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Length-based Integrated Mixed Effects (LIME) method overview and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CDC49-64BB-40CF-A6AA-9B95F41A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589"/>
            <a:ext cx="9144000" cy="1655762"/>
          </a:xfrm>
        </p:spPr>
        <p:txBody>
          <a:bodyPr/>
          <a:lstStyle/>
          <a:p>
            <a:r>
              <a:rPr lang="en-US" dirty="0"/>
              <a:t>Merrill Rudd</a:t>
            </a:r>
          </a:p>
          <a:p>
            <a:r>
              <a:rPr lang="en-US" dirty="0"/>
              <a:t>April 18, 2018</a:t>
            </a:r>
          </a:p>
        </p:txBody>
      </p:sp>
    </p:spTree>
    <p:extLst>
      <p:ext uri="{BB962C8B-B14F-4D97-AF65-F5344CB8AC3E}">
        <p14:creationId xmlns:p14="http://schemas.microsoft.com/office/powerpoint/2010/main" val="36061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3ED7-B2E6-4B9C-97AF-9A993DD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73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Helvetica" panose="020B0504020202030204" pitchFamily="34" charset="0"/>
              </a:rPr>
              <a:t>Motivation to develop LIME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129029-8E1D-4DDF-B7F7-3AFDC4812F0C}"/>
              </a:ext>
            </a:extLst>
          </p:cNvPr>
          <p:cNvSpPr txBox="1">
            <a:spLocks/>
          </p:cNvSpPr>
          <p:nvPr/>
        </p:nvSpPr>
        <p:spPr>
          <a:xfrm>
            <a:off x="6250577" y="1252628"/>
            <a:ext cx="5738949" cy="1444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First steps towards improvement: Length-based Integrated Mixed Effects (LIME) assessment</a:t>
            </a:r>
          </a:p>
        </p:txBody>
      </p:sp>
      <p:pic>
        <p:nvPicPr>
          <p:cNvPr id="1026" name="Picture 2" descr="Image result for green check mark">
            <a:extLst>
              <a:ext uri="{FF2B5EF4-FFF2-40B4-BE49-F238E27FC236}">
                <a16:creationId xmlns:a16="http://schemas.microsoft.com/office/drawing/2014/main" id="{DB4EE240-49E4-4A0D-AACE-27AB58B2D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80" y="3176813"/>
            <a:ext cx="505659" cy="3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een check mark">
            <a:extLst>
              <a:ext uri="{FF2B5EF4-FFF2-40B4-BE49-F238E27FC236}">
                <a16:creationId xmlns:a16="http://schemas.microsoft.com/office/drawing/2014/main" id="{17B5E6E1-6BC5-432D-A629-1243494A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80" y="3921803"/>
            <a:ext cx="505659" cy="3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5968C53-2243-44AD-9499-EDCF52721532}"/>
              </a:ext>
            </a:extLst>
          </p:cNvPr>
          <p:cNvSpPr/>
          <p:nvPr/>
        </p:nvSpPr>
        <p:spPr>
          <a:xfrm>
            <a:off x="6204860" y="4565323"/>
            <a:ext cx="505659" cy="678706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02FF983-3350-47CE-BD85-7E292C29FE00}"/>
              </a:ext>
            </a:extLst>
          </p:cNvPr>
          <p:cNvSpPr/>
          <p:nvPr/>
        </p:nvSpPr>
        <p:spPr>
          <a:xfrm>
            <a:off x="6204860" y="5310313"/>
            <a:ext cx="505659" cy="678706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BEA41-9D48-46B9-B24C-3C97E1789501}"/>
              </a:ext>
            </a:extLst>
          </p:cNvPr>
          <p:cNvSpPr/>
          <p:nvPr/>
        </p:nvSpPr>
        <p:spPr>
          <a:xfrm>
            <a:off x="6111037" y="915739"/>
            <a:ext cx="6018028" cy="543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06A58E-F87E-41EC-BCA3-33B964B99061}"/>
              </a:ext>
            </a:extLst>
          </p:cNvPr>
          <p:cNvSpPr/>
          <p:nvPr/>
        </p:nvSpPr>
        <p:spPr>
          <a:xfrm>
            <a:off x="626303" y="1833771"/>
            <a:ext cx="4777947" cy="1073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Total catch and age data are too difficult and/or expensive to collect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E97E0-93E6-4FC1-A338-2A331A22AD7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404250" y="2370732"/>
            <a:ext cx="111387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A6328-344B-460E-8390-4228FD99EFD0}"/>
              </a:ext>
            </a:extLst>
          </p:cNvPr>
          <p:cNvSpPr txBox="1"/>
          <p:nvPr/>
        </p:nvSpPr>
        <p:spPr>
          <a:xfrm>
            <a:off x="626303" y="1130739"/>
            <a:ext cx="453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504020202030204" pitchFamily="34" charset="0"/>
              </a:rPr>
              <a:t>Issue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65CB-F945-4102-BA81-00D009ADC8CB}"/>
              </a:ext>
            </a:extLst>
          </p:cNvPr>
          <p:cNvSpPr txBox="1"/>
          <p:nvPr/>
        </p:nvSpPr>
        <p:spPr>
          <a:xfrm>
            <a:off x="9749708" y="1193354"/>
            <a:ext cx="453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504020202030204" pitchFamily="34" charset="0"/>
              </a:rPr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EBA02-9C3F-4C1E-8258-796F05AC330A}"/>
              </a:ext>
            </a:extLst>
          </p:cNvPr>
          <p:cNvSpPr/>
          <p:nvPr/>
        </p:nvSpPr>
        <p:spPr>
          <a:xfrm>
            <a:off x="6563843" y="1833771"/>
            <a:ext cx="4777947" cy="1073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Length-based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Fit to length data instead of age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9AC815-236C-4D3B-B713-F4025D45D7A0}"/>
              </a:ext>
            </a:extLst>
          </p:cNvPr>
          <p:cNvSpPr/>
          <p:nvPr/>
        </p:nvSpPr>
        <p:spPr>
          <a:xfrm>
            <a:off x="626303" y="3303560"/>
            <a:ext cx="4777947" cy="1073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Most data-limited methods are meant to be discarded with data improvements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A249C2-E536-42AF-B2F9-CB67064197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04250" y="3840522"/>
            <a:ext cx="11138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ABCCB-C0E4-40DE-82A0-25609A528862}"/>
              </a:ext>
            </a:extLst>
          </p:cNvPr>
          <p:cNvSpPr/>
          <p:nvPr/>
        </p:nvSpPr>
        <p:spPr>
          <a:xfrm>
            <a:off x="6563843" y="3076265"/>
            <a:ext cx="4777947" cy="1528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Integrated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Fit to multiple years of length data, catch and abundance index if or when available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E192B8-54F7-4D07-845A-85B41B3E0C1D}"/>
              </a:ext>
            </a:extLst>
          </p:cNvPr>
          <p:cNvSpPr/>
          <p:nvPr/>
        </p:nvSpPr>
        <p:spPr>
          <a:xfrm>
            <a:off x="625802" y="4904676"/>
            <a:ext cx="4777947" cy="1073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length-based methods assume equilibrium conditions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6031EE-BBE2-44D9-A317-2BBD83C952AB}"/>
              </a:ext>
            </a:extLst>
          </p:cNvPr>
          <p:cNvCxnSpPr>
            <a:cxnSpLocks/>
          </p:cNvCxnSpPr>
          <p:nvPr/>
        </p:nvCxnSpPr>
        <p:spPr>
          <a:xfrm>
            <a:off x="5404250" y="5446759"/>
            <a:ext cx="11138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BE8263A-94F8-4431-834A-E29EE7E49E41}"/>
              </a:ext>
            </a:extLst>
          </p:cNvPr>
          <p:cNvSpPr/>
          <p:nvPr/>
        </p:nvSpPr>
        <p:spPr>
          <a:xfrm>
            <a:off x="6563842" y="4873895"/>
            <a:ext cx="4777947" cy="1134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Mixed effects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Treat time-varying recruitment as a random effect</a:t>
            </a:r>
          </a:p>
        </p:txBody>
      </p:sp>
    </p:spTree>
    <p:extLst>
      <p:ext uri="{BB962C8B-B14F-4D97-AF65-F5344CB8AC3E}">
        <p14:creationId xmlns:p14="http://schemas.microsoft.com/office/powerpoint/2010/main" val="1696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612673" y="3289610"/>
            <a:ext cx="5196468" cy="2843561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tx1"/>
                </a:solidFill>
                <a:latin typeface="Helvetica" panose="020B0504020202030204" pitchFamily="34" charset="0"/>
              </a:rPr>
              <a:t>Derives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125" y="664885"/>
            <a:ext cx="3016821" cy="21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>
                <a:latin typeface="Helvetica" panose="020B0504020202030204" pitchFamily="34" charset="0"/>
              </a:rPr>
              <a:t>Biological Inputs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Natural mortality </a:t>
            </a:r>
            <a:r>
              <a:rPr lang="en-US" sz="2200" i="1" dirty="0">
                <a:latin typeface="Helvetica" panose="020B0504020202030204" pitchFamily="34" charset="0"/>
              </a:rPr>
              <a:t>M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Growth coefficient </a:t>
            </a:r>
            <a:r>
              <a:rPr lang="en-US" sz="2200" i="1" dirty="0">
                <a:latin typeface="Helvetica" panose="020B0504020202030204" pitchFamily="34" charset="0"/>
              </a:rPr>
              <a:t>k</a:t>
            </a:r>
            <a:endParaRPr lang="en-US" sz="2200" dirty="0">
              <a:latin typeface="Helvetica" panose="020B0504020202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Asymptotic length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Weight-at-age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Length at maturity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1" y="0"/>
            <a:ext cx="12192000" cy="625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504020202030204" pitchFamily="34" charset="0"/>
              </a:rPr>
              <a:t>Length-based Integrated Mixed Effects (LIME) overview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79904" y="664885"/>
            <a:ext cx="3784993" cy="246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>
                <a:latin typeface="Helvetica" panose="020B0504020202030204" pitchFamily="34" charset="0"/>
              </a:rPr>
              <a:t>Estimates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Annual fishing mortality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Length at 50% and 95% selectivity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Recruitment variation</a:t>
            </a: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Helvetica" panose="020B0504020202030204" pitchFamily="34" charset="0"/>
              </a:rPr>
              <a:t>Dirichlet</a:t>
            </a:r>
            <a:r>
              <a:rPr lang="en-US" sz="2200" dirty="0">
                <a:latin typeface="Helvetica" panose="020B0504020202030204" pitchFamily="34" charset="0"/>
              </a:rPr>
              <a:t>-multinomial parameter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60264" y="648866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Rudd and Thorson 2017, CJFAS</a:t>
            </a:r>
          </a:p>
        </p:txBody>
      </p:sp>
      <p:cxnSp>
        <p:nvCxnSpPr>
          <p:cNvPr id="3" name="Straight Arrow Connector 2"/>
          <p:cNvCxnSpPr>
            <a:stCxn id="5" idx="2"/>
            <a:endCxn id="27" idx="0"/>
          </p:cNvCxnSpPr>
          <p:nvPr/>
        </p:nvCxnSpPr>
        <p:spPr>
          <a:xfrm>
            <a:off x="1658536" y="2819710"/>
            <a:ext cx="1763102" cy="628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38" idx="0"/>
          </p:cNvCxnSpPr>
          <p:nvPr/>
        </p:nvCxnSpPr>
        <p:spPr>
          <a:xfrm flipH="1">
            <a:off x="9210907" y="3133493"/>
            <a:ext cx="761494" cy="1561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15747" y="664885"/>
            <a:ext cx="3090380" cy="2146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>
                <a:latin typeface="Helvetica" panose="020B0504020202030204" pitchFamily="34" charset="0"/>
              </a:rPr>
              <a:t>Fit to data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Length composition data (min. 1 year)</a:t>
            </a:r>
          </a:p>
          <a:p>
            <a:r>
              <a:rPr lang="en-US" sz="2200" b="1" dirty="0">
                <a:latin typeface="Helvetica" panose="020B0504020202030204" pitchFamily="34" charset="0"/>
              </a:rPr>
              <a:t>Optional: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Catch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" panose="020B0504020202030204" pitchFamily="34" charset="0"/>
              </a:rPr>
              <a:t>Abundance index</a:t>
            </a:r>
          </a:p>
        </p:txBody>
      </p:sp>
      <p:cxnSp>
        <p:nvCxnSpPr>
          <p:cNvPr id="58" name="Straight Arrow Connector 57"/>
          <p:cNvCxnSpPr>
            <a:stCxn id="27" idx="0"/>
            <a:endCxn id="57" idx="2"/>
          </p:cNvCxnSpPr>
          <p:nvPr/>
        </p:nvCxnSpPr>
        <p:spPr>
          <a:xfrm flipV="1">
            <a:off x="3421638" y="2811690"/>
            <a:ext cx="1939299" cy="6370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7" idx="3"/>
            <a:endCxn id="23" idx="1"/>
          </p:cNvCxnSpPr>
          <p:nvPr/>
        </p:nvCxnSpPr>
        <p:spPr>
          <a:xfrm>
            <a:off x="6906127" y="1738288"/>
            <a:ext cx="1173777" cy="1609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>
          <a:xfrm>
            <a:off x="9448800" y="6077571"/>
            <a:ext cx="2743200" cy="365125"/>
          </a:xfrm>
        </p:spPr>
        <p:txBody>
          <a:bodyPr/>
          <a:lstStyle/>
          <a:p>
            <a:fld id="{C4945829-2DC3-4DDE-AA3F-4B681A41452D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6678331" y="3739376"/>
            <a:ext cx="1796596" cy="38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6656028" y="4898318"/>
            <a:ext cx="1830050" cy="4208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6689482" y="5695680"/>
            <a:ext cx="1796596" cy="38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08018" y="3711493"/>
            <a:ext cx="3423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Spawning potential ratio</a:t>
            </a:r>
          </a:p>
          <a:p>
            <a:pPr algn="ctr"/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7754" y="5709418"/>
            <a:ext cx="3423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95% confidence intervals</a:t>
            </a:r>
          </a:p>
          <a:p>
            <a:pPr algn="ctr"/>
            <a:endParaRPr lang="en-US" sz="2200" dirty="0"/>
          </a:p>
        </p:txBody>
      </p:sp>
      <p:sp>
        <p:nvSpPr>
          <p:cNvPr id="61" name="TextBox 60"/>
          <p:cNvSpPr txBox="1"/>
          <p:nvPr/>
        </p:nvSpPr>
        <p:spPr>
          <a:xfrm>
            <a:off x="8422885" y="4835906"/>
            <a:ext cx="342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Outputs of age-structured model</a:t>
            </a:r>
          </a:p>
          <a:p>
            <a:pPr algn="ctr"/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69713" y="4119485"/>
                <a:ext cx="3131627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Eggs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recruit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Fished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Eggs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recruit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Unfished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13" y="4119485"/>
                <a:ext cx="3131627" cy="600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617023" y="3448693"/>
            <a:ext cx="5609229" cy="3150358"/>
            <a:chOff x="617023" y="3448693"/>
            <a:chExt cx="5609229" cy="3150358"/>
          </a:xfrm>
        </p:grpSpPr>
        <p:grpSp>
          <p:nvGrpSpPr>
            <p:cNvPr id="50" name="Group 49"/>
            <p:cNvGrpSpPr/>
            <p:nvPr/>
          </p:nvGrpSpPr>
          <p:grpSpPr>
            <a:xfrm>
              <a:off x="617023" y="3448693"/>
              <a:ext cx="5609229" cy="3150358"/>
              <a:chOff x="617023" y="3448693"/>
              <a:chExt cx="5609229" cy="315035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17023" y="3448693"/>
                <a:ext cx="5609229" cy="31503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b="1" dirty="0">
                    <a:latin typeface="Helvetica" panose="020B0504020202030204" pitchFamily="34" charset="0"/>
                  </a:rPr>
                  <a:t>Dynamic age-structured model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034" y="3923457"/>
                <a:ext cx="5190766" cy="2629743"/>
              </a:xfrm>
              <a:prstGeom prst="rect">
                <a:avLst/>
              </a:prstGeom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1485900" y="4552950"/>
              <a:ext cx="838200" cy="3429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86100" y="5238750"/>
              <a:ext cx="685800" cy="3238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81250" y="4895850"/>
              <a:ext cx="685800" cy="3238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29050" y="5562600"/>
              <a:ext cx="685800" cy="3238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52950" y="5867400"/>
              <a:ext cx="685800" cy="3238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95900" y="6210300"/>
              <a:ext cx="704850" cy="3429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3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3" grpId="0" animBg="1"/>
      <p:bldP spid="31" grpId="0" animBg="1"/>
      <p:bldP spid="32" grpId="0" animBg="1"/>
      <p:bldP spid="33" grpId="0" animBg="1"/>
      <p:bldP spid="41" grpId="0"/>
      <p:bldP spid="56" grpId="0"/>
      <p:bldP spid="61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 txBox="1">
            <a:spLocks/>
          </p:cNvSpPr>
          <p:nvPr/>
        </p:nvSpPr>
        <p:spPr>
          <a:xfrm>
            <a:off x="1" y="0"/>
            <a:ext cx="12192000" cy="625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504020202030204" pitchFamily="34" charset="0"/>
              </a:rPr>
              <a:t>Length-based Integrated Mixed Effects (LIME) overview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60264" y="648866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Rudd and Thorson 2018, CJFAS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66" y="1887977"/>
            <a:ext cx="7572583" cy="28837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50124" y="1965280"/>
            <a:ext cx="473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504020202030204" pitchFamily="34" charset="0"/>
              </a:rPr>
              <a:t>Recruitment each year ~ Lognormal(</a:t>
            </a:r>
            <a:r>
              <a:rPr lang="en-US" sz="2000" b="1" dirty="0">
                <a:solidFill>
                  <a:schemeClr val="accent4"/>
                </a:solidFill>
                <a:latin typeface="Helvetica" panose="020B0504020202030204" pitchFamily="34" charset="0"/>
              </a:rPr>
              <a:t>expectation</a:t>
            </a:r>
            <a:r>
              <a:rPr lang="en-US" sz="2000" dirty="0">
                <a:latin typeface="Helvetica" panose="020B0504020202030204" pitchFamily="34" charset="0"/>
              </a:rPr>
              <a:t>, </a:t>
            </a:r>
            <a:r>
              <a:rPr lang="en-US" sz="2000" b="1" dirty="0">
                <a:solidFill>
                  <a:schemeClr val="accent5"/>
                </a:solidFill>
                <a:latin typeface="Helvetica" panose="020B0504020202030204" pitchFamily="34" charset="0"/>
              </a:rPr>
              <a:t>variation</a:t>
            </a:r>
            <a:r>
              <a:rPr lang="en-US" sz="2000" dirty="0">
                <a:latin typeface="Helvetica" panose="020B0504020202030204" pitchFamily="34" charset="0"/>
              </a:rPr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48669" y="2197291"/>
            <a:ext cx="2074460" cy="3411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-431824" y="1753096"/>
            <a:ext cx="5681746" cy="3201114"/>
            <a:chOff x="5422267" y="3349776"/>
            <a:chExt cx="4093102" cy="254461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3949" y="4228051"/>
              <a:ext cx="1497698" cy="139103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377" y="4228053"/>
              <a:ext cx="1510572" cy="1391030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5422267" y="3349776"/>
              <a:ext cx="2632793" cy="2544618"/>
              <a:chOff x="3259773" y="3687774"/>
              <a:chExt cx="1946067" cy="23738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259773" y="5787754"/>
                <a:ext cx="1946067" cy="27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Spawning Biomass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6200000">
                <a:off x="2676769" y="4562475"/>
                <a:ext cx="1946067" cy="1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Recruitment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970226" y="5600804"/>
              <a:ext cx="2545143" cy="29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Likelihood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493949" y="5167593"/>
              <a:ext cx="1165859" cy="352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7527397" y="4228052"/>
              <a:ext cx="2" cy="139103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itle 3"/>
          <p:cNvSpPr txBox="1">
            <a:spLocks/>
          </p:cNvSpPr>
          <p:nvPr/>
        </p:nvSpPr>
        <p:spPr>
          <a:xfrm>
            <a:off x="1992573" y="684664"/>
            <a:ext cx="12187451" cy="6391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Helvetica" panose="020B0504020202030204" pitchFamily="34" charset="0"/>
              </a:rPr>
              <a:t>How is this different from other methods?</a:t>
            </a: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247934" y="1369327"/>
            <a:ext cx="12187451" cy="6391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Helvetica" panose="020B0504020202030204" pitchFamily="34" charset="0"/>
              </a:rPr>
              <a:t>1) Recruitment as a random effect</a:t>
            </a:r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222913" y="5090615"/>
            <a:ext cx="12187451" cy="15149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Helvetica" panose="020B0504020202030204" pitchFamily="34" charset="0"/>
              </a:rPr>
              <a:t>2) Does not require catch data</a:t>
            </a:r>
          </a:p>
          <a:p>
            <a:r>
              <a:rPr lang="en-US" sz="2900" dirty="0">
                <a:latin typeface="Helvetica" panose="020B0504020202030204" pitchFamily="34" charset="0"/>
              </a:rPr>
              <a:t>* But can fit to an abundance index and catch data if available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>
          <a:xfrm>
            <a:off x="9104870" y="6188075"/>
            <a:ext cx="2743200" cy="365125"/>
          </a:xfrm>
        </p:spPr>
        <p:txBody>
          <a:bodyPr/>
          <a:lstStyle/>
          <a:p>
            <a:fld id="{C4945829-2DC3-4DDE-AA3F-4B681A4145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3ED7-B2E6-4B9C-97AF-9A993DD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73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Helvetica" panose="020B0504020202030204" pitchFamily="34" charset="0"/>
              </a:rPr>
              <a:t>Continuing to address issues in length-based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0A2D-F86E-4C25-965C-89EDF3F0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1253330"/>
            <a:ext cx="5917474" cy="1444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Assessment methods for fisheries with length and biological information only have limitations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8FA7E-8EB5-4A70-9BEC-505EAAB7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97149"/>
              </p:ext>
            </p:extLst>
          </p:nvPr>
        </p:nvGraphicFramePr>
        <p:xfrm>
          <a:off x="339635" y="2696777"/>
          <a:ext cx="11599816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006">
                  <a:extLst>
                    <a:ext uri="{9D8B030D-6E8A-4147-A177-3AD203B41FA5}">
                      <a16:colId xmlns:a16="http://schemas.microsoft.com/office/drawing/2014/main" val="4194145867"/>
                    </a:ext>
                  </a:extLst>
                </a:gridCol>
                <a:gridCol w="5297713">
                  <a:extLst>
                    <a:ext uri="{9D8B030D-6E8A-4147-A177-3AD203B41FA5}">
                      <a16:colId xmlns:a16="http://schemas.microsoft.com/office/drawing/2014/main" val="465828362"/>
                    </a:ext>
                  </a:extLst>
                </a:gridCol>
                <a:gridCol w="5839097">
                  <a:extLst>
                    <a:ext uri="{9D8B030D-6E8A-4147-A177-3AD203B41FA5}">
                      <a16:colId xmlns:a16="http://schemas.microsoft.com/office/drawing/2014/main" val="2002894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  <a:latin typeface="Helvetica" panose="020B0504020202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Length-based assessment methods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Helvetica" panose="020B0504020202030204" pitchFamily="34" charset="0"/>
                        </a:rPr>
                        <a:t>LIME (circa 2017)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8824"/>
                  </a:ext>
                </a:extLst>
              </a:tr>
              <a:tr h="48953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Assume population is in equilibrium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        Non-equilibrium: accounts for variable fishing mortality and recruitment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8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Assume knife-edge or logistic selectivity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        Option to estimate logistic selectivity or fix at any relationship (e.g. dome-shape)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3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Single 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        Exploring multiple fleets</a:t>
                      </a:r>
                    </a:p>
                    <a:p>
                      <a:endParaRPr lang="en-US" sz="22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4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Rely on accurate estimates of biological parameters (e.g. M, growth)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anose="020B0504020202030204" pitchFamily="34" charset="0"/>
                        </a:rPr>
                        <a:t>        Also requires accurate biological 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2267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129029-8E1D-4DDF-B7F7-3AFDC4812F0C}"/>
              </a:ext>
            </a:extLst>
          </p:cNvPr>
          <p:cNvSpPr txBox="1">
            <a:spLocks/>
          </p:cNvSpPr>
          <p:nvPr/>
        </p:nvSpPr>
        <p:spPr>
          <a:xfrm>
            <a:off x="6250577" y="1252628"/>
            <a:ext cx="5738949" cy="1444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First steps towards improvement: Length-based Integrated Mixed Effects (LIME) assessment</a:t>
            </a:r>
          </a:p>
        </p:txBody>
      </p:sp>
      <p:pic>
        <p:nvPicPr>
          <p:cNvPr id="1026" name="Picture 2" descr="Image result for green check mark">
            <a:extLst>
              <a:ext uri="{FF2B5EF4-FFF2-40B4-BE49-F238E27FC236}">
                <a16:creationId xmlns:a16="http://schemas.microsoft.com/office/drawing/2014/main" id="{DB4EE240-49E4-4A0D-AACE-27AB58B2D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80" y="3176813"/>
            <a:ext cx="505659" cy="3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een check mark">
            <a:extLst>
              <a:ext uri="{FF2B5EF4-FFF2-40B4-BE49-F238E27FC236}">
                <a16:creationId xmlns:a16="http://schemas.microsoft.com/office/drawing/2014/main" id="{17B5E6E1-6BC5-432D-A629-1243494A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80" y="3921803"/>
            <a:ext cx="505659" cy="3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02FF983-3350-47CE-BD85-7E292C29FE00}"/>
              </a:ext>
            </a:extLst>
          </p:cNvPr>
          <p:cNvSpPr/>
          <p:nvPr/>
        </p:nvSpPr>
        <p:spPr>
          <a:xfrm>
            <a:off x="6204860" y="5310313"/>
            <a:ext cx="505659" cy="678706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green check mark">
            <a:extLst>
              <a:ext uri="{FF2B5EF4-FFF2-40B4-BE49-F238E27FC236}">
                <a16:creationId xmlns:a16="http://schemas.microsoft.com/office/drawing/2014/main" id="{A9B06506-B2D8-4E7C-8C66-75BCF2D0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0" y="4695368"/>
            <a:ext cx="505659" cy="3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BBEA41-9D48-46B9-B24C-3C97E1789501}"/>
              </a:ext>
            </a:extLst>
          </p:cNvPr>
          <p:cNvSpPr/>
          <p:nvPr/>
        </p:nvSpPr>
        <p:spPr>
          <a:xfrm>
            <a:off x="6096000" y="1193887"/>
            <a:ext cx="6018028" cy="543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3" r="33833" b="36020"/>
          <a:stretch/>
        </p:blipFill>
        <p:spPr>
          <a:xfrm>
            <a:off x="2058354" y="766422"/>
            <a:ext cx="6902766" cy="5325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766210" y="1860885"/>
            <a:ext cx="2227887" cy="4095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Relative error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1732" y="1362415"/>
            <a:ext cx="623946" cy="5178754"/>
            <a:chOff x="2350168" y="1263316"/>
            <a:chExt cx="441158" cy="3661611"/>
          </a:xfrm>
        </p:grpSpPr>
        <p:sp>
          <p:nvSpPr>
            <p:cNvPr id="3" name="Rectangle 2"/>
            <p:cNvSpPr/>
            <p:nvPr/>
          </p:nvSpPr>
          <p:spPr>
            <a:xfrm>
              <a:off x="2394284" y="1263316"/>
              <a:ext cx="39704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0160" y="2931151"/>
              <a:ext cx="39704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50168" y="4696327"/>
              <a:ext cx="39704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4020202030204" pitchFamily="34" charset="0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970042" cy="74595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Helvetica" panose="020B0504020202030204" pitchFamily="34" charset="0"/>
              </a:rPr>
              <a:t>LIME is unbiased across multiple scenarios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8116331" y="2110118"/>
            <a:ext cx="2045369" cy="4095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504020202030204" pitchFamily="34" charset="0"/>
              </a:rPr>
              <a:t>Equilibrium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8174292" y="4751820"/>
            <a:ext cx="19388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504020202030204" pitchFamily="34" charset="0"/>
              </a:rPr>
              <a:t>	Variability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5829-2DC3-4DDE-AA3F-4B681A41452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551226" y="5934670"/>
            <a:ext cx="6529136" cy="923330"/>
            <a:chOff x="1145472" y="2490535"/>
            <a:chExt cx="5666461" cy="923330"/>
          </a:xfrm>
        </p:grpSpPr>
        <p:sp>
          <p:nvSpPr>
            <p:cNvPr id="49" name="TextBox 48"/>
            <p:cNvSpPr txBox="1"/>
            <p:nvPr/>
          </p:nvSpPr>
          <p:spPr>
            <a:xfrm>
              <a:off x="1145472" y="2490535"/>
              <a:ext cx="593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3428" y="2490535"/>
              <a:ext cx="705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  <a:p>
              <a:pPr algn="ctr"/>
              <a:r>
                <a:rPr lang="en-US" dirty="0"/>
                <a:t>+10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48305" y="2490535"/>
              <a:ext cx="705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  <a:p>
              <a:pPr algn="ctr"/>
              <a:r>
                <a:rPr lang="en-US" dirty="0"/>
                <a:t>+1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94423" y="2490535"/>
              <a:ext cx="834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</a:t>
              </a:r>
            </a:p>
            <a:p>
              <a:pPr algn="ctr"/>
              <a:r>
                <a:rPr lang="en-US" dirty="0"/>
                <a:t>+10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16002" y="2490535"/>
              <a:ext cx="834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</a:t>
              </a:r>
            </a:p>
            <a:p>
              <a:pPr algn="ctr"/>
              <a:r>
                <a:rPr lang="en-US" dirty="0"/>
                <a:t>+1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74467" y="2490535"/>
              <a:ext cx="834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LC10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7594" y="2490535"/>
              <a:ext cx="834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LC1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63640" y="2490535"/>
              <a:ext cx="8502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LBSPR</a:t>
              </a:r>
            </a:p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77743" y="2490535"/>
              <a:ext cx="834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LBSPR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88210" y="6489974"/>
            <a:ext cx="38380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504020202030204" pitchFamily="34" charset="0"/>
              </a:rPr>
              <a:t>Data availability scenario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9625" y="3681263"/>
            <a:ext cx="7852610" cy="3336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414066" y="3429000"/>
            <a:ext cx="6524194" cy="923330"/>
            <a:chOff x="1085953" y="2490535"/>
            <a:chExt cx="5662172" cy="923330"/>
          </a:xfrm>
          <a:solidFill>
            <a:schemeClr val="bg1"/>
          </a:solidFill>
        </p:grpSpPr>
        <p:sp>
          <p:nvSpPr>
            <p:cNvPr id="26" name="TextBox 25"/>
            <p:cNvSpPr txBox="1"/>
            <p:nvPr/>
          </p:nvSpPr>
          <p:spPr>
            <a:xfrm>
              <a:off x="1085953" y="2490535"/>
              <a:ext cx="59355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94069" y="2490535"/>
              <a:ext cx="70585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  <a:p>
              <a:pPr algn="ctr"/>
              <a:r>
                <a:rPr lang="en-US" dirty="0"/>
                <a:t>+10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8626" y="2490535"/>
              <a:ext cx="70585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  <a:p>
              <a:pPr algn="ctr"/>
              <a:r>
                <a:rPr lang="en-US" dirty="0"/>
                <a:t>+1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9648" y="2501965"/>
              <a:ext cx="69960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</a:t>
              </a:r>
            </a:p>
            <a:p>
              <a:pPr algn="ctr"/>
              <a:r>
                <a:rPr lang="en-US" dirty="0"/>
                <a:t>+10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6002" y="2490535"/>
              <a:ext cx="834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</a:t>
              </a:r>
            </a:p>
            <a:p>
              <a:pPr algn="ctr"/>
              <a:r>
                <a:rPr lang="en-US" dirty="0"/>
                <a:t>+1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84388" y="2501965"/>
              <a:ext cx="834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LC10</a:t>
              </a:r>
            </a:p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6551" y="2490535"/>
              <a:ext cx="67200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LC1</a:t>
              </a:r>
            </a:p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2998" y="2490535"/>
              <a:ext cx="850233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LBSPR</a:t>
              </a:r>
            </a:p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43821" y="2490535"/>
              <a:ext cx="7043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LBSPR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6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94" y="762000"/>
            <a:ext cx="12192000" cy="6096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970042" cy="74595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Helvetica" panose="020B0504020202030204" pitchFamily="34" charset="0"/>
              </a:rPr>
              <a:t>LIME performance varies across life history types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4173" y="1418318"/>
            <a:ext cx="2009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Higher precision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5829-2DC3-4DDE-AA3F-4B681A41452D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84761" y="1403478"/>
            <a:ext cx="2009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Lower precision</a:t>
            </a:r>
          </a:p>
        </p:txBody>
      </p:sp>
    </p:spTree>
    <p:extLst>
      <p:ext uri="{BB962C8B-B14F-4D97-AF65-F5344CB8AC3E}">
        <p14:creationId xmlns:p14="http://schemas.microsoft.com/office/powerpoint/2010/main" val="212359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95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latin typeface="Helvetica" panose="020B0504020202030204" pitchFamily="34" charset="0"/>
              </a:rPr>
              <a:t>LIME and LB-SPR sensitive to data collection process</a:t>
            </a:r>
          </a:p>
        </p:txBody>
      </p:sp>
      <p:pic>
        <p:nvPicPr>
          <p:cNvPr id="4" name="Picture 3" descr="C:\Users\Merrill\AppData\Local\Microsoft\Windows\INetCacheContent.Word\Compare_annual_monthly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t="-280" r="-2120" b="49640"/>
          <a:stretch/>
        </p:blipFill>
        <p:spPr bwMode="auto">
          <a:xfrm>
            <a:off x="346910" y="1763461"/>
            <a:ext cx="12308304" cy="3512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9995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195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364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6628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4242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2442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8611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0875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38148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76348" y="5281863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02517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4781" y="5281863"/>
            <a:ext cx="10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LBSPR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923424"/>
            <a:ext cx="12192000" cy="7459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elvetica" panose="020B0504020202030204" pitchFamily="34" charset="0"/>
              </a:rPr>
              <a:t>Short-lived life history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3400" y="1566928"/>
            <a:ext cx="4038600" cy="4254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1566929"/>
            <a:ext cx="4038600" cy="4737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5829-2DC3-4DDE-AA3F-4B681A41452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FA49-B3C8-4D61-9E1F-06CDDDD8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https://www.github.com/merrillrudd/LIME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code located under: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https://www.github.com/merrillrudd/LIME/LIME_examples/demo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82DAF-BE41-453C-AB23-9E969FA303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5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50402020203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227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635</Words>
  <Application>Microsoft Office PowerPoint</Application>
  <PresentationFormat>Widescreen</PresentationFormat>
  <Paragraphs>160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Length-based Integrated Mixed Effects (LIME) method overview and demonstration</vt:lpstr>
      <vt:lpstr>Motivation to develop LIME</vt:lpstr>
      <vt:lpstr>PowerPoint Presentation</vt:lpstr>
      <vt:lpstr>PowerPoint Presentation</vt:lpstr>
      <vt:lpstr>Continuing to address issues in length-based assessments</vt:lpstr>
      <vt:lpstr>LIME is unbiased across multiple scenarios</vt:lpstr>
      <vt:lpstr>LIME performance varies across life history types</vt:lpstr>
      <vt:lpstr>LIME and LB-SPR sensitive to data collection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Length-based Integrated Mixed Effects (LIME) method overview and demonstration</dc:title>
  <dc:creator>Merrill Rudd</dc:creator>
  <cp:lastModifiedBy>Merrill Rudd</cp:lastModifiedBy>
  <cp:revision>19</cp:revision>
  <dcterms:created xsi:type="dcterms:W3CDTF">2018-04-18T05:31:31Z</dcterms:created>
  <dcterms:modified xsi:type="dcterms:W3CDTF">2018-04-18T05:58:59Z</dcterms:modified>
</cp:coreProperties>
</file>