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Relatively sedentary adults, widely dispersed larvae with post-settlement density 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Relatively sedentary adults, widely dispersed larvae with post-settlement density 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301D-C55F-8EA9-95FA-BD1780D4C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878F-4C16-3D48-637C-A3B61B825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4DEC-1A7B-BF59-C737-AAB8F563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2A36-3D1C-8CAB-8A7F-B4228F3B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DB3A-3D5F-3BDA-311F-8FFB706C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DE99-320E-FD60-A85A-B93AA7E7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0D854-5D8A-765E-4F39-301147343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C1DF-61E8-536C-8C2E-11099AC7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96D-03C9-9143-36A8-54823B7E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97BB-7572-ADFF-101A-A7D8F1D5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8AA4A-B46E-1765-0C3B-5384587B4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B139A-7135-6569-E737-151443814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3EB7-86BC-CBF2-1C50-F0F68144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4877-EC9D-CA4D-6BFB-0EB6E2FF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6903-7D01-B77F-0394-3206CB5A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D4FC-4E74-3CE4-47C1-77A926BF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0514-71CE-93AC-1C31-5E176C41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5407-7447-5694-BB94-38B37672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E20E-A14A-D186-C324-4FE3DC4A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684F-D7D2-6E49-72F0-FC407F83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364F-79A6-DCC0-5EA8-1981A4A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10AB-48B7-2610-E32D-EEFE2785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3A7D7-DF3E-4EA9-4E4F-6A0FB5D4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E9F-E2E6-C037-1D42-C2CAA4BB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01D0-A072-1A2B-FED5-880668B86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A6391-2CDF-A9C0-0E7D-5EB8DC90D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867B6-B876-07E3-AA47-29452707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5EB49-0B93-905A-5F39-B825CE9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C3C37-D743-B1C1-43D2-F4F4BB90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9AE-B1ED-937A-E2C8-09CF9D52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3C09-67AE-BC23-8416-0ADC8EE39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52D48-814D-463B-B91A-D7458AE49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CF871-D582-721C-C636-71EB9F17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68F15-D11F-B68F-0E9B-0FEAA441F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E7208-D3D9-4BBA-DDED-1C7AC176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C3D9F-7E02-8198-3830-348A32E5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E1D4-E6A8-E688-2AA1-0C66F8F3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A168-380D-06BA-2782-09D3BC5D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DE34A-AE40-FCE1-D1EA-251EC695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28AD8-A97B-9F7C-95C1-BD051884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6638E-8F36-0462-E122-F5D69030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883C0-5824-00FA-7D54-DB0ADE2E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6C148-DA37-7047-205C-0C7F14D2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B089C-F163-2F19-60EF-A71DF68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3EF9-EC94-4EFB-109D-1C627ACA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D64B-90F4-EED6-20D4-6BDB9319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EE5C-8588-18D1-640B-CA3620C5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D5870-FE39-5836-16C5-1AB1C772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869E0-8AF5-7CB9-AC89-84A7C503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6EEB-3519-BAF1-890E-CEF88345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A867-BD2F-905B-30AC-2BB7702F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5EB83-986A-5A9B-5D37-96C566E25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6255A-728D-EE69-9E60-D1F7BE083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20227-4F60-2276-79DC-1EAF8C46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FC82-069B-A02D-2190-F1A86CCF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94546-D088-34AB-0355-9A79E694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D0D79-7FC5-0B2D-DFB8-783490EE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5DBA-0B6D-8541-3DC5-66F137072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5EB3-E490-4B15-F3B1-129EBE8F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3609-F4E5-600E-3D17-C64D91B9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CA47-BA4A-6E52-1E0A-AF0DFF93A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bio.onlinelibrary.wiley.com/doi/abs/10.1111/cobi.1378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bio.onlinelibrary.wiley.com/doi/abs/10.1111/cobi.1378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r.org/sections/thesalt/2018/09/14/647441547/could-a-ban-on-fishing-in-international-waters-become-a-real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301D-C55F-8EA9-95FA-BD1780D4C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Assessing the Population-level Impacts of Marine Protected Areas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878F-4C16-3D48-637C-A3B61B825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IMPAC 2023</a:t>
            </a:r>
            <a:br/>
            <a:br/>
            <a:r>
              <a:t>Dan Ovando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4DEC-1A7B-BF59-C737-AAB8F563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1/1/23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3EF9-EC94-4EFB-109D-1C627ACA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What Happend in the Channel Islands?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EE5C-8588-18D1-640B-CA3620C5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But wait…</a:t>
            </a:r>
          </a:p>
        </p:txBody>
      </p:sp>
      <p:pic>
        <p:nvPicPr>
          <p:cNvPr id="3" name="Picture 1" descr="C:/Users/dovando/Documents/presentations/ovando_impac_2023/imgs/raw_tren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92200"/>
            <a:ext cx="6172200" cy="462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Population-Level Effects</a:t>
            </a:r>
          </a:p>
        </p:txBody>
      </p:sp>
      <p:pic>
        <p:nvPicPr>
          <p:cNvPr id="3" name="Picture 1" descr="C:/Users/dovando/Documents/presentations/ovando_impac_2023/imgs/did.001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Population-Level Effects</a:t>
            </a:r>
          </a:p>
        </p:txBody>
      </p:sp>
      <p:pic>
        <p:nvPicPr>
          <p:cNvPr id="3" name="Picture 1" descr="C:/Users/dovando/Documents/presentations/ovando_impac_2023/imgs/did.002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Population-Level Effects</a:t>
            </a:r>
          </a:p>
        </p:txBody>
      </p:sp>
      <p:pic>
        <p:nvPicPr>
          <p:cNvPr id="3" name="Picture 1" descr="C:/Users/dovando/Documents/presentations/ovando_impac_2023/imgs/did.003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Population-Level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General form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𝑀𝑃𝐴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𝑀𝑃𝐴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</m:e>
                  </m:d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𝑀𝑃𝐴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𝑀𝑃𝐴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  <a:endParaRPr b="1"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Bayesian Gamma GLM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𝐺𝑎𝑚𝑚𝑎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𝑀𝑃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𝑀𝑃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sup>
                          </m:s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p>
                          </m:s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𝑠h𝑎𝑝𝑒</m:t>
                      </m:r>
                    </m:e>
                  </m:d>
                </m:oMath>
              </m:oMathPara>
            </a14:m>
            <a:endParaRPr b="1"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Hierarchical clustering of sites by island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p>
                    <m:s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𝐁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𝐬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𝑁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e>
                  </m:d>
                </m:oMath>
              </m:oMathPara>
            </a14:m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Population-Level Effects of MPAs</a:t>
            </a:r>
          </a:p>
        </p:txBody>
      </p:sp>
      <p:pic>
        <p:nvPicPr>
          <p:cNvPr id="3" name="Picture 1" descr="C:/Users/dovando/Documents/presentations/ovando_impac_2023/imgs/a_priori_plo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Ovando </a:t>
            </a:r>
            <a:r>
              <a:rPr i="1">
                <a:hlinkClick r:id="rId2"/>
              </a:rPr>
              <a:t>et al.</a:t>
            </a:r>
            <a:r>
              <a:rPr>
                <a:hlinkClick r:id="rId2"/>
              </a:rPr>
              <a:t> (2021)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Population-Level Effects of MPAs</a:t>
            </a:r>
          </a:p>
        </p:txBody>
      </p:sp>
      <p:pic>
        <p:nvPicPr>
          <p:cNvPr id="3" name="Picture 1" descr="C:/Users/dovando/Documents/presentations/ovando_impac_2023/imgs/mpa_effect_plo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Ovando </a:t>
            </a:r>
            <a:r>
              <a:rPr i="1">
                <a:hlinkClick r:id="rId2"/>
              </a:rPr>
              <a:t>et al.</a:t>
            </a:r>
            <a:r>
              <a:rPr>
                <a:hlinkClick r:id="rId2"/>
              </a:rPr>
              <a:t> (2021)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Effects of Protected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::: {.column width = “50%”}</a:t>
            </a:r>
          </a:p>
          <a:p>
            <a:pPr lvl="0"/>
            <a:r>
              <a:t>Protected areas can support ecosystem-based management</a:t>
            </a:r>
          </a:p>
          <a:p>
            <a:pPr lvl="0"/>
            <a:r>
              <a:t>Critical to consider effects </a:t>
            </a:r>
            <a:r>
              <a:rPr b="1"/>
              <a:t>inside</a:t>
            </a:r>
            <a:r>
              <a:t> and </a:t>
            </a:r>
            <a:r>
              <a:rPr b="1"/>
              <a:t>outside</a:t>
            </a:r>
          </a:p>
          <a:p>
            <a:pPr lvl="0"/>
            <a:r>
              <a:rPr b="1"/>
              <a:t>Population</a:t>
            </a:r>
            <a:r>
              <a:t> effects may be smaller and harder to find than conventionally thought</a:t>
            </a:r>
          </a:p>
          <a:p>
            <a:pPr lvl="0"/>
            <a:r>
              <a:t>Does not mean there are not benefits</a:t>
            </a:r>
          </a:p>
          <a:p>
            <a:pPr lvl="1"/>
            <a:r>
              <a:t>But may impede adaptive management</a:t>
            </a:r>
          </a:p>
          <a:p>
            <a:pPr lvl="0"/>
            <a:r>
              <a:t>Communities should have a clear understanding of expected effects of protected areas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E9F-E2E6-C037-1D42-C2CAA4BB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Leaving the Walled Garden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01D0-A072-1A2B-FED5-880668B86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Protected areas asked to play a growing role in </a:t>
            </a:r>
            <a:r>
              <a:rPr b="1"/>
              <a:t>ecosystem-based management</a:t>
            </a:r>
          </a:p>
          <a:p>
            <a:pPr lvl="1"/>
            <a:r>
              <a:t>Protect 30% of land and water in the coming decade.</a:t>
            </a:r>
          </a:p>
          <a:p>
            <a:pPr lvl="0"/>
            <a:r>
              <a:t>Modern protected areas first seen as refuges from the outside world</a:t>
            </a:r>
          </a:p>
          <a:p>
            <a:pPr lvl="0"/>
            <a:r>
              <a:t>Protection has wider impacts</a:t>
            </a:r>
          </a:p>
          <a:p>
            <a:pPr lvl="1"/>
            <a:r>
              <a:t>“spillover” of adult or larval organisms</a:t>
            </a:r>
          </a:p>
          <a:p>
            <a:pPr lvl="1"/>
            <a:r>
              <a:t>Displacement of human activities</a:t>
            </a:r>
          </a:p>
        </p:txBody>
      </p:sp>
      <p:pic>
        <p:nvPicPr>
          <p:cNvPr id="4" name="Picture 1" descr="imgs/IMG_1679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37400" y="1816100"/>
            <a:ext cx="325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:::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Catch-22 of MPA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b="1"/>
              <a:t>closer</a:t>
            </a:r>
            <a:r>
              <a:t> your control site, the more risk of spillover. The </a:t>
            </a:r>
            <a:r>
              <a:rPr b="1"/>
              <a:t>further</a:t>
            </a:r>
            <a:r>
              <a:t>, the less likely it is a valid environmental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E20E-A14A-D186-C324-4FE3DC4A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What effects do protected areas have on populations?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MPAs -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  </a:t>
            </a:r>
          </a:p>
          <a:p>
            <a:pPr marL="1270000" lvl="0" indent="0">
              <a:buNone/>
            </a:pPr>
            <a:r>
              <a:rPr sz="2000"/>
              <a:t>The jury is in on marine reserves: They work. Research has repeatedly shown that fish numbers quickly climb following well-enforced fishing bans, creating tangible benefits for fishers who work the surrounding waters.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NPR 2018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E9F-E2E6-C037-1D42-C2CAA4BB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MPAs -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01D0-A072-1A2B-FED5-880668B86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MPAs seem simple:</a:t>
            </a:r>
          </a:p>
          <a:p>
            <a:pPr lvl="1"/>
            <a:r>
              <a:rPr i="1"/>
              <a:t>Less fishing, more fish</a:t>
            </a:r>
          </a:p>
          <a:p>
            <a:pPr lvl="0"/>
            <a:r>
              <a:t>Ample evidence of </a:t>
            </a:r>
            <a:r>
              <a:rPr b="1"/>
              <a:t>more everything</a:t>
            </a:r>
            <a:r>
              <a:t> inside MPAs than outside</a:t>
            </a:r>
          </a:p>
          <a:p>
            <a:pPr lvl="0"/>
            <a:r>
              <a:t>Problem solved?</a:t>
            </a:r>
          </a:p>
          <a:p>
            <a:pPr lvl="1"/>
            <a:r>
              <a:t>Fish and Fishers move</a:t>
            </a:r>
          </a:p>
          <a:p>
            <a:pPr lvl="1"/>
            <a:r>
              <a:t>What do we do when the </a:t>
            </a:r>
            <a:r>
              <a:rPr b="1"/>
              <a:t>treatment</a:t>
            </a:r>
            <a:r>
              <a:t> affects the </a:t>
            </a:r>
            <a:r>
              <a:rPr b="1"/>
              <a:t>control</a:t>
            </a:r>
          </a:p>
        </p:txBody>
      </p:sp>
      <p:pic>
        <p:nvPicPr>
          <p:cNvPr id="4" name="Picture 1" descr="C:/Users/dovando/Documents/presentations/ovando_impac_2023/imgs/lest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88100" y="1816100"/>
            <a:ext cx="4737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Population-Level Effects of MPAs</a:t>
            </a:r>
          </a:p>
        </p:txBody>
      </p:sp>
      <p:pic>
        <p:nvPicPr>
          <p:cNvPr id="3" name="Picture 1" descr="C:/Users/dovando/Documents/presentations/ovando_impac_2023/imgs/bio_anim.gif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24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Population-Level Effects of MPAs</a:t>
            </a:r>
          </a:p>
        </p:txBody>
      </p:sp>
      <p:pic>
        <p:nvPicPr>
          <p:cNvPr id="3" name="Picture 1" descr="C:/Users/dovando/Documents/presentations/ovando_impac_2023/imgs/fleet_anim.gif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24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Channel Islands MPAs</a:t>
            </a:r>
          </a:p>
        </p:txBody>
      </p:sp>
      <p:pic>
        <p:nvPicPr>
          <p:cNvPr id="3" name="Picture 1" descr="C:/Users/dovando/Documents/presentations/ovando_impac_2023/imgs/c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3EF9-EC94-4EFB-109D-1C627ACA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What Happend in the Channel Islands?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EE5C-8588-18D1-640B-CA3620C5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Trend for species targeted by fishing… Looks promising!</a:t>
            </a:r>
          </a:p>
        </p:txBody>
      </p:sp>
      <p:pic>
        <p:nvPicPr>
          <p:cNvPr id="3" name="Picture 1" descr="C:/Users/dovando/Documents/presentations/ovando_impac_2023/imgs/raw_targ_tren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92200"/>
            <a:ext cx="6172200" cy="462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59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Assessing the Population-level Impacts of Marine Protected Areas</vt:lpstr>
      <vt:lpstr>Leaving the Walled Garden</vt:lpstr>
      <vt:lpstr>What effects do protected areas have on populations?</vt:lpstr>
      <vt:lpstr>MPAs - The Evidence</vt:lpstr>
      <vt:lpstr>MPAs - The Evidence</vt:lpstr>
      <vt:lpstr>Population-Level Effects of MPAs</vt:lpstr>
      <vt:lpstr>Population-Level Effects of MPAs</vt:lpstr>
      <vt:lpstr>Case Study: Channel Islands MPAs</vt:lpstr>
      <vt:lpstr>What Happend in the Channel Islands?</vt:lpstr>
      <vt:lpstr>What Happend in the Channel Islands?</vt:lpstr>
      <vt:lpstr>Estimating Population-Level Effects</vt:lpstr>
      <vt:lpstr>Estimating Population-Level Effects</vt:lpstr>
      <vt:lpstr>Estimating Population-Level Effects</vt:lpstr>
      <vt:lpstr>Estimating Population-Level Effects</vt:lpstr>
      <vt:lpstr>Population-Level Effects of MPAs</vt:lpstr>
      <vt:lpstr>PowerPoint Presentation</vt:lpstr>
      <vt:lpstr>Population-Level Effects of MPAs</vt:lpstr>
      <vt:lpstr>PowerPoint Presentation</vt:lpstr>
      <vt:lpstr>Effects of Protected Areas</vt:lpstr>
      <vt:lpstr>PowerPoint Presentation</vt:lpstr>
      <vt:lpstr>The Catch-22 of MPA Design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Population-level Impacts of Marine Protected Areas</dc:title>
  <dc:creator>Dan Ovando</dc:creator>
  <cp:keywords/>
  <cp:lastModifiedBy>Dan Ovando</cp:lastModifiedBy>
  <cp:revision>1</cp:revision>
  <dcterms:created xsi:type="dcterms:W3CDTF">2023-01-31T00:35:30Z</dcterms:created>
  <dcterms:modified xsi:type="dcterms:W3CDTF">2023-01-31T00:35:54Z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1/1/23</vt:lpwstr>
  </property>
  <property fmtid="{D5CDD505-2E9C-101B-9397-08002B2CF9AE}" pid="6" name="editor">
    <vt:lpwstr>visual</vt:lpwstr>
  </property>
  <property fmtid="{D5CDD505-2E9C-101B-9397-08002B2CF9AE}" pid="7" name="execute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IMPAC 2023</vt:lpwstr>
  </property>
  <property fmtid="{D5CDD505-2E9C-101B-9397-08002B2CF9AE}" pid="13" name="toc-title">
    <vt:lpwstr>Table of contents</vt:lpwstr>
  </property>
</Properties>
</file>