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2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4" r:id="rId17"/>
    <p:sldId id="275" r:id="rId18"/>
    <p:sldId id="276" r:id="rId19"/>
    <p:sldId id="328" r:id="rId20"/>
    <p:sldId id="278" r:id="rId21"/>
    <p:sldId id="279" r:id="rId22"/>
    <p:sldId id="280" r:id="rId23"/>
    <p:sldId id="281" r:id="rId24"/>
    <p:sldId id="282" r:id="rId25"/>
    <p:sldId id="283" r:id="rId26"/>
    <p:sldId id="284" r:id="rId27"/>
    <p:sldId id="287" r:id="rId28"/>
    <p:sldId id="288"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napToGrid="0">
      <p:cViewPr varScale="1">
        <p:scale>
          <a:sx n="79" d="100"/>
          <a:sy n="79" d="100"/>
        </p:scale>
        <p:origin x="14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5ABE1F7B-D191-4BE4-BA49-3606DB237D72}"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7885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B4CA04B4-B019-45DA-A7A5-934489EC1BF5}" type="slidenum">
              <a:t>‹#›</a:t>
            </a:fld>
            <a:endParaRPr lang="en-US"/>
          </a:p>
        </p:txBody>
      </p:sp>
    </p:spTree>
    <p:extLst>
      <p:ext uri="{BB962C8B-B14F-4D97-AF65-F5344CB8AC3E}">
        <p14:creationId xmlns:p14="http://schemas.microsoft.com/office/powerpoint/2010/main" val="3878312592"/>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3F39565-181E-42FC-AC12-2FC4F4BF8A96}" type="slidenum">
              <a:t>2</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169252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0887010-CAF4-4B7A-935E-0FF9770613FA}" type="slidenum">
              <a:t>11</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178942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195E249-3077-4C9A-9624-CF4533FB9473}" type="slidenum">
              <a:t>12</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106058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40BB1D0-1E0A-491B-835C-FEEEBB3ECAE8}" type="slidenum">
              <a:t>3</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411982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69CC0CE-3FBB-4F97-9E0A-8A5F444245A5}" type="slidenum">
              <a:t>4</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2606695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3A0CAAF-7F27-46A7-BA7C-5262C1B97CAA}" type="slidenum">
              <a:t>5</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363979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6AB4D21-2F7F-4B7C-9487-2A2179DFC633}" type="slidenum">
              <a:t>6</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125570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71C9E56-AEA4-44DF-B807-9A3BBB903FA0}" type="slidenum">
              <a:t>7</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313827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FCFBC6C-E62A-48CA-A685-B87F9CB3E292}" type="slidenum">
              <a:t>8</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214997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F1475F8-549D-4C5F-8417-548A025559EC}" type="slidenum">
              <a:t>9</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1927818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8976528-9A26-422B-9D01-EDB608AE69CC}" type="slidenum">
              <a:t>10</a:t>
            </a:fld>
            <a:endParaRPr lang="en-US"/>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9600"/>
            <a:ext cx="6048000" cy="4811760"/>
          </a:xfrm>
        </p:spPr>
        <p:txBody>
          <a:bodyPr/>
          <a:lstStyle/>
          <a:p>
            <a:endParaRPr lang="en-US"/>
          </a:p>
        </p:txBody>
      </p:sp>
    </p:spTree>
    <p:extLst>
      <p:ext uri="{BB962C8B-B14F-4D97-AF65-F5344CB8AC3E}">
        <p14:creationId xmlns:p14="http://schemas.microsoft.com/office/powerpoint/2010/main" val="274864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C45B64A-08DA-4291-9186-8D91D471208C}" type="slidenum">
              <a:t>‹#›</a:t>
            </a:fld>
            <a:endParaRPr lang="en-US"/>
          </a:p>
        </p:txBody>
      </p:sp>
    </p:spTree>
    <p:extLst>
      <p:ext uri="{BB962C8B-B14F-4D97-AF65-F5344CB8AC3E}">
        <p14:creationId xmlns:p14="http://schemas.microsoft.com/office/powerpoint/2010/main" val="1474348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97BE48-71F9-4279-AB3B-9FA798D974D7}" type="slidenum">
              <a:t>‹#›</a:t>
            </a:fld>
            <a:endParaRPr lang="en-US"/>
          </a:p>
        </p:txBody>
      </p:sp>
    </p:spTree>
    <p:extLst>
      <p:ext uri="{BB962C8B-B14F-4D97-AF65-F5344CB8AC3E}">
        <p14:creationId xmlns:p14="http://schemas.microsoft.com/office/powerpoint/2010/main" val="119649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A10413-8DE5-4074-8EF3-6F822027A1A6}" type="slidenum">
              <a:t>‹#›</a:t>
            </a:fld>
            <a:endParaRPr lang="en-US"/>
          </a:p>
        </p:txBody>
      </p:sp>
    </p:spTree>
    <p:extLst>
      <p:ext uri="{BB962C8B-B14F-4D97-AF65-F5344CB8AC3E}">
        <p14:creationId xmlns:p14="http://schemas.microsoft.com/office/powerpoint/2010/main" val="991633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47F2132-3469-43C1-AD86-1C45CE97E5B7}" type="slidenum">
              <a:t>‹#›</a:t>
            </a:fld>
            <a:endParaRPr lang="en-US"/>
          </a:p>
        </p:txBody>
      </p:sp>
    </p:spTree>
    <p:extLst>
      <p:ext uri="{BB962C8B-B14F-4D97-AF65-F5344CB8AC3E}">
        <p14:creationId xmlns:p14="http://schemas.microsoft.com/office/powerpoint/2010/main" val="850406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3FBE893-8CFA-49DD-BD56-145CAA5C3440}" type="slidenum">
              <a:t>‹#›</a:t>
            </a:fld>
            <a:endParaRPr lang="en-US"/>
          </a:p>
        </p:txBody>
      </p:sp>
    </p:spTree>
    <p:extLst>
      <p:ext uri="{BB962C8B-B14F-4D97-AF65-F5344CB8AC3E}">
        <p14:creationId xmlns:p14="http://schemas.microsoft.com/office/powerpoint/2010/main" val="2747414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AC3F02B-91C4-492C-9B5F-8616BB3EB084}" type="slidenum">
              <a:t>‹#›</a:t>
            </a:fld>
            <a:endParaRPr lang="en-US"/>
          </a:p>
        </p:txBody>
      </p:sp>
    </p:spTree>
    <p:extLst>
      <p:ext uri="{BB962C8B-B14F-4D97-AF65-F5344CB8AC3E}">
        <p14:creationId xmlns:p14="http://schemas.microsoft.com/office/powerpoint/2010/main" val="2886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BCAA3D51-642F-4A29-9F25-0025942B6ED4}" type="slidenum">
              <a:t>‹#›</a:t>
            </a:fld>
            <a:endParaRPr lang="en-US"/>
          </a:p>
        </p:txBody>
      </p:sp>
    </p:spTree>
    <p:extLst>
      <p:ext uri="{BB962C8B-B14F-4D97-AF65-F5344CB8AC3E}">
        <p14:creationId xmlns:p14="http://schemas.microsoft.com/office/powerpoint/2010/main" val="1492459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ED7A86-64CF-45BC-BB8E-949F8B603545}" type="slidenum">
              <a:t>‹#›</a:t>
            </a:fld>
            <a:endParaRPr lang="en-US"/>
          </a:p>
        </p:txBody>
      </p:sp>
    </p:spTree>
    <p:extLst>
      <p:ext uri="{BB962C8B-B14F-4D97-AF65-F5344CB8AC3E}">
        <p14:creationId xmlns:p14="http://schemas.microsoft.com/office/powerpoint/2010/main" val="697921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A2DB4A7-FEB1-42A1-8012-36783203A8DB}" type="slidenum">
              <a:t>‹#›</a:t>
            </a:fld>
            <a:endParaRPr lang="en-US"/>
          </a:p>
        </p:txBody>
      </p:sp>
    </p:spTree>
    <p:extLst>
      <p:ext uri="{BB962C8B-B14F-4D97-AF65-F5344CB8AC3E}">
        <p14:creationId xmlns:p14="http://schemas.microsoft.com/office/powerpoint/2010/main" val="1923003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80C0461-F694-4689-B89B-3A9C3FB04642}" type="slidenum">
              <a:t>‹#›</a:t>
            </a:fld>
            <a:endParaRPr lang="en-US"/>
          </a:p>
        </p:txBody>
      </p:sp>
    </p:spTree>
    <p:extLst>
      <p:ext uri="{BB962C8B-B14F-4D97-AF65-F5344CB8AC3E}">
        <p14:creationId xmlns:p14="http://schemas.microsoft.com/office/powerpoint/2010/main" val="1309306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4ECDEF5-2D57-46EC-AAFD-EFFE8C84296F}" type="slidenum">
              <a:t>‹#›</a:t>
            </a:fld>
            <a:endParaRPr lang="en-US"/>
          </a:p>
        </p:txBody>
      </p:sp>
    </p:spTree>
    <p:extLst>
      <p:ext uri="{BB962C8B-B14F-4D97-AF65-F5344CB8AC3E}">
        <p14:creationId xmlns:p14="http://schemas.microsoft.com/office/powerpoint/2010/main" val="3303647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07B23B99-9227-4A5C-BFE5-04C7BEB369A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Prologue: Steps in Decision Making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0447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tep 7: Option Analysi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Step 7: Option Analysis</a:t>
            </a:r>
          </a:p>
        </p:txBody>
      </p:sp>
      <p:sp>
        <p:nvSpPr>
          <p:cNvPr id="3" name="Text Placeholder 2"/>
          <p:cNvSpPr txBox="1">
            <a:spLocks noGrp="1"/>
          </p:cNvSpPr>
          <p:nvPr>
            <p:ph type="body" idx="4294967295"/>
          </p:nvPr>
        </p:nvSpPr>
        <p:spPr>
          <a:xfrm>
            <a:off x="503999" y="1007999"/>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Once the relative importance of each area is known, investments can be made.</a:t>
            </a:r>
          </a:p>
          <a:p>
            <a:pPr marL="0" lvl="1" indent="0" hangingPunct="0">
              <a:spcBef>
                <a:spcPts val="598"/>
              </a:spcBef>
              <a:buClr>
                <a:srgbClr val="000000"/>
              </a:buClr>
              <a:buSzPct val="100000"/>
              <a:buFont typeface="Arial" pitchFamily="34"/>
              <a:buChar char="–"/>
            </a:pPr>
            <a:r>
              <a:rPr lang="en-US">
                <a:latin typeface="Liberation Sans" pitchFamily="18"/>
              </a:rPr>
              <a:t>However, many different investment options (e.g., do we build a damn or a levy?)</a:t>
            </a:r>
          </a:p>
          <a:p>
            <a:pPr marL="742680" lvl="1" indent="-285480" hangingPunct="0">
              <a:spcBef>
                <a:spcPts val="598"/>
              </a:spcBef>
              <a:buNone/>
            </a:pPr>
            <a:endParaRPr lang="en-US">
              <a:latin typeface="Liberation Sans" pitchFamily="18"/>
            </a:endParaRPr>
          </a:p>
          <a:p>
            <a:pPr marL="0" lvl="1" indent="0" hangingPunct="0">
              <a:spcBef>
                <a:spcPts val="598"/>
              </a:spcBef>
              <a:buClr>
                <a:srgbClr val="000000"/>
              </a:buClr>
              <a:buSzPct val="100000"/>
              <a:buFont typeface="Arial" pitchFamily="34"/>
              <a:buChar char="–"/>
            </a:pPr>
            <a:r>
              <a:rPr lang="en-US">
                <a:latin typeface="Liberation Sans" pitchFamily="18"/>
              </a:rPr>
              <a:t>Tools such as AHP, Cost-benefit analysis, and game theory can help to select the best options.</a:t>
            </a:r>
          </a:p>
          <a:p>
            <a:pPr marL="0" lvl="1" indent="0" hangingPunct="0">
              <a:spcBef>
                <a:spcPts val="598"/>
              </a:spcBef>
              <a:buClr>
                <a:srgbClr val="000000"/>
              </a:buClr>
              <a:buSzPct val="100000"/>
              <a:buFont typeface="Arial" pitchFamily="34"/>
              <a:buChar char="–"/>
            </a:pPr>
            <a:endParaRPr lang="en-US">
              <a:latin typeface="Liberation Sans" pitchFamily="18"/>
            </a:endParaRPr>
          </a:p>
        </p:txBody>
      </p:sp>
      <p:pic>
        <p:nvPicPr>
          <p:cNvPr id="4" name="Picture 4" descr="C:\Users\drunfola\AppData\Local\Microsoft\Windows\Temporary Internet Files\Content.IE5\GXR414WE\MC900434822[1].png"/>
          <p:cNvPicPr>
            <a:picLocks noChangeAspect="1"/>
          </p:cNvPicPr>
          <p:nvPr/>
        </p:nvPicPr>
        <p:blipFill>
          <a:blip r:embed="rId3">
            <a:lum bright="-50000"/>
            <a:alphaModFix/>
          </a:blip>
          <a:srcRect/>
          <a:stretch>
            <a:fillRect/>
          </a:stretch>
        </p:blipFill>
        <p:spPr>
          <a:xfrm>
            <a:off x="4871880" y="4115880"/>
            <a:ext cx="3443760" cy="3443760"/>
          </a:xfrm>
          <a:prstGeom prst="rect">
            <a:avLst/>
          </a:prstGeom>
          <a:noFill/>
          <a:ln>
            <a:noFill/>
          </a:ln>
        </p:spPr>
      </p:pic>
      <p:pic>
        <p:nvPicPr>
          <p:cNvPr id="5" name="Picture 5" descr="C:\Users\drunfola\AppData\Local\Microsoft\Windows\Temporary Internet Files\Content.IE5\OZS5NAX1\MC900023488[1].wmf"/>
          <p:cNvPicPr>
            <a:picLocks noChangeAspect="1"/>
          </p:cNvPicPr>
          <p:nvPr/>
        </p:nvPicPr>
        <p:blipFill>
          <a:blip r:embed="rId4">
            <a:lum bright="-50000"/>
            <a:alphaModFix/>
          </a:blip>
          <a:srcRect/>
          <a:stretch>
            <a:fillRect/>
          </a:stretch>
        </p:blipFill>
        <p:spPr>
          <a:xfrm>
            <a:off x="1847880" y="4871880"/>
            <a:ext cx="2148840" cy="21157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tep 8: Post-decision Assessmen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86280"/>
            <a:ext cx="9072000" cy="1260000"/>
          </a:xfrm>
        </p:spPr>
        <p:txBody>
          <a:bodyPr wrap="square" lIns="91440" tIns="45720" rIns="91440" bIns="45720" anchorCtr="0">
            <a:noAutofit/>
          </a:bodyPr>
          <a:lstStyle/>
          <a:p>
            <a:pPr lvl="0"/>
            <a:r>
              <a:rPr lang="en-US"/>
              <a:t>Step 8: Post-decision Assessment</a:t>
            </a:r>
          </a:p>
        </p:txBody>
      </p:sp>
      <p:sp>
        <p:nvSpPr>
          <p:cNvPr id="3" name="Text Placeholder 2"/>
          <p:cNvSpPr txBox="1">
            <a:spLocks noGrp="1"/>
          </p:cNvSpPr>
          <p:nvPr>
            <p:ph type="body" idx="4294967295"/>
          </p:nvPr>
        </p:nvSpPr>
        <p:spPr>
          <a:xfrm>
            <a:off x="503999" y="1814760"/>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After the decision is made and implemented, funding to assess how accurate the decision making process was can be helpful in anticipating uncertainty in future projects.</a:t>
            </a:r>
          </a:p>
          <a:p>
            <a:pPr lvl="0">
              <a:spcBef>
                <a:spcPts val="799"/>
              </a:spcBef>
              <a:spcAft>
                <a:spcPts val="0"/>
              </a:spcAft>
              <a:buSzPct val="45000"/>
              <a:buFont typeface="StarSymbol"/>
              <a:buChar char="●"/>
            </a:pPr>
            <a:r>
              <a:rPr lang="en-US"/>
              <a:t>A sensitivity analysis is also generally warranted at this step.</a:t>
            </a:r>
          </a:p>
          <a:p>
            <a:pPr marL="0" lvl="1" indent="0" hangingPunct="0">
              <a:spcBef>
                <a:spcPts val="697"/>
              </a:spcBef>
              <a:buNone/>
            </a:pPr>
            <a:endParaRPr lang="en-US" sz="3200">
              <a:latin typeface="Liberation Sans" pitchFamily="18"/>
            </a:endParaRPr>
          </a:p>
        </p:txBody>
      </p:sp>
      <p:pic>
        <p:nvPicPr>
          <p:cNvPr id="4" name="Picture 4" descr="C:\Users\drunfola\AppData\Local\Microsoft\Windows\Temporary Internet Files\Content.IE5\PBRLRVXW\MC900082281[1].wmf"/>
          <p:cNvPicPr>
            <a:picLocks noChangeAspect="1"/>
          </p:cNvPicPr>
          <p:nvPr/>
        </p:nvPicPr>
        <p:blipFill>
          <a:blip r:embed="rId3">
            <a:lum bright="-50000"/>
            <a:alphaModFix/>
          </a:blip>
          <a:srcRect/>
          <a:stretch>
            <a:fillRect/>
          </a:stretch>
        </p:blipFill>
        <p:spPr>
          <a:xfrm>
            <a:off x="7560000" y="5207760"/>
            <a:ext cx="2053080" cy="20512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a:r>
              <a:rPr lang="en-US"/>
              <a:t>Summary</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Step 1: Characterize Goals</a:t>
            </a:r>
          </a:p>
          <a:p>
            <a:pPr lvl="0">
              <a:spcBef>
                <a:spcPts val="799"/>
              </a:spcBef>
              <a:spcAft>
                <a:spcPts val="0"/>
              </a:spcAft>
              <a:buSzPct val="45000"/>
              <a:buFont typeface="StarSymbol"/>
              <a:buChar char="●"/>
            </a:pPr>
            <a:r>
              <a:rPr lang="en-US"/>
              <a:t>Step 2: Collect Data</a:t>
            </a:r>
          </a:p>
          <a:p>
            <a:pPr lvl="0">
              <a:spcBef>
                <a:spcPts val="799"/>
              </a:spcBef>
              <a:spcAft>
                <a:spcPts val="0"/>
              </a:spcAft>
              <a:buSzPct val="45000"/>
              <a:buFont typeface="StarSymbol"/>
              <a:buChar char="●"/>
            </a:pPr>
            <a:r>
              <a:rPr lang="en-US"/>
              <a:t>Step 3: Survey</a:t>
            </a:r>
          </a:p>
          <a:p>
            <a:pPr lvl="0">
              <a:spcBef>
                <a:spcPts val="799"/>
              </a:spcBef>
              <a:spcAft>
                <a:spcPts val="0"/>
              </a:spcAft>
              <a:buSzPct val="45000"/>
              <a:buFont typeface="StarSymbol"/>
              <a:buChar char="●"/>
            </a:pPr>
            <a:r>
              <a:rPr lang="en-US"/>
              <a:t>Step 4: Integrate Information</a:t>
            </a:r>
          </a:p>
          <a:p>
            <a:pPr lvl="0">
              <a:spcBef>
                <a:spcPts val="799"/>
              </a:spcBef>
              <a:spcAft>
                <a:spcPts val="0"/>
              </a:spcAft>
              <a:buSzPct val="45000"/>
              <a:buFont typeface="StarSymbol"/>
              <a:buChar char="●"/>
            </a:pPr>
            <a:r>
              <a:rPr lang="en-US"/>
              <a:t>Step 5: Forecast</a:t>
            </a:r>
          </a:p>
          <a:p>
            <a:pPr lvl="0">
              <a:spcBef>
                <a:spcPts val="799"/>
              </a:spcBef>
              <a:spcAft>
                <a:spcPts val="0"/>
              </a:spcAft>
              <a:buSzPct val="45000"/>
              <a:buFont typeface="StarSymbol"/>
              <a:buChar char="●"/>
            </a:pPr>
            <a:r>
              <a:rPr lang="en-US"/>
              <a:t>Step 6: Analysis</a:t>
            </a:r>
          </a:p>
          <a:p>
            <a:pPr lvl="0">
              <a:spcBef>
                <a:spcPts val="799"/>
              </a:spcBef>
              <a:spcAft>
                <a:spcPts val="0"/>
              </a:spcAft>
              <a:buSzPct val="45000"/>
              <a:buFont typeface="StarSymbol"/>
              <a:buChar char="●"/>
            </a:pPr>
            <a:r>
              <a:rPr lang="en-US"/>
              <a:t>Step 7: Option Analysis</a:t>
            </a:r>
          </a:p>
          <a:p>
            <a:pPr lvl="0">
              <a:spcBef>
                <a:spcPts val="799"/>
              </a:spcBef>
              <a:spcAft>
                <a:spcPts val="0"/>
              </a:spcAft>
              <a:buSzPct val="45000"/>
              <a:buFont typeface="StarSymbol"/>
              <a:buChar char="●"/>
            </a:pPr>
            <a:r>
              <a:rPr lang="en-US"/>
              <a:t>Step 8: Post-decision Assessment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56496" y="1343942"/>
            <a:ext cx="8567632" cy="1620430"/>
          </a:xfrm>
        </p:spPr>
        <p:txBody>
          <a:bodyPr/>
          <a:lstStyle/>
          <a:p>
            <a:pPr eaLnBrk="1" hangingPunct="1"/>
            <a:r>
              <a:rPr lang="en-US" dirty="0" smtClean="0"/>
              <a:t>Introduction to </a:t>
            </a:r>
            <a:r>
              <a:rPr lang="en-US" dirty="0" smtClean="0"/>
              <a:t>Data-driven Decision </a:t>
            </a:r>
            <a:r>
              <a:rPr lang="en-US" dirty="0" smtClean="0"/>
              <a:t>Methods</a:t>
            </a:r>
          </a:p>
        </p:txBody>
      </p:sp>
      <p:sp>
        <p:nvSpPr>
          <p:cNvPr id="3" name="Subtitle 2"/>
          <p:cNvSpPr>
            <a:spLocks noGrp="1"/>
          </p:cNvSpPr>
          <p:nvPr>
            <p:ph type="subTitle" idx="1"/>
          </p:nvPr>
        </p:nvSpPr>
        <p:spPr>
          <a:xfrm>
            <a:off x="1512464" y="3279358"/>
            <a:ext cx="7055697" cy="1931917"/>
          </a:xfrm>
        </p:spPr>
        <p:txBody>
          <a:bodyPr rtlCol="0">
            <a:noAutofit/>
          </a:bodyPr>
          <a:lstStyle/>
          <a:p>
            <a:pPr hangingPunct="1">
              <a:spcAft>
                <a:spcPts val="0"/>
              </a:spcAft>
              <a:defRPr/>
            </a:pPr>
            <a:r>
              <a:rPr lang="en-US" sz="2646" dirty="0"/>
              <a:t>“More than ever we need to learn what works and what does not, and to determine what is required to address the most important environmental and health risks of the early twenty-first century”</a:t>
            </a:r>
          </a:p>
          <a:p>
            <a:pPr hangingPunct="1">
              <a:spcAft>
                <a:spcPts val="0"/>
              </a:spcAft>
              <a:defRPr/>
            </a:pPr>
            <a:r>
              <a:rPr lang="en-US" sz="2646" dirty="0"/>
              <a:t>				- Michael E. Kraft</a:t>
            </a:r>
          </a:p>
        </p:txBody>
      </p:sp>
    </p:spTree>
    <p:extLst>
      <p:ext uri="{BB962C8B-B14F-4D97-AF65-F5344CB8AC3E}">
        <p14:creationId xmlns:p14="http://schemas.microsoft.com/office/powerpoint/2010/main" val="3642967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Today’s Goals</a:t>
            </a:r>
          </a:p>
        </p:txBody>
      </p:sp>
      <p:sp>
        <p:nvSpPr>
          <p:cNvPr id="4099" name="Content Placeholder 2"/>
          <p:cNvSpPr>
            <a:spLocks noGrp="1"/>
          </p:cNvSpPr>
          <p:nvPr>
            <p:ph idx="1"/>
          </p:nvPr>
        </p:nvSpPr>
        <p:spPr/>
        <p:txBody>
          <a:bodyPr/>
          <a:lstStyle/>
          <a:p>
            <a:pPr eaLnBrk="1" hangingPunct="1"/>
            <a:r>
              <a:rPr lang="en-US" dirty="0" smtClean="0">
                <a:solidFill>
                  <a:srgbClr val="FF0000"/>
                </a:solidFill>
              </a:rPr>
              <a:t>When are </a:t>
            </a:r>
            <a:r>
              <a:rPr lang="en-US" dirty="0" smtClean="0">
                <a:solidFill>
                  <a:srgbClr val="FF0000"/>
                </a:solidFill>
              </a:rPr>
              <a:t>decision </a:t>
            </a:r>
            <a:r>
              <a:rPr lang="en-US" dirty="0" smtClean="0">
                <a:solidFill>
                  <a:srgbClr val="FF0000"/>
                </a:solidFill>
              </a:rPr>
              <a:t>methods helpful?  </a:t>
            </a:r>
          </a:p>
          <a:p>
            <a:pPr eaLnBrk="1" hangingPunct="1"/>
            <a:r>
              <a:rPr lang="en-US" dirty="0" smtClean="0"/>
              <a:t>What are some different types of strategies for </a:t>
            </a:r>
            <a:r>
              <a:rPr lang="en-US" dirty="0" smtClean="0"/>
              <a:t>decision </a:t>
            </a:r>
            <a:r>
              <a:rPr lang="en-US" dirty="0" smtClean="0"/>
              <a:t>making?</a:t>
            </a:r>
          </a:p>
          <a:p>
            <a:pPr eaLnBrk="1" hangingPunct="1"/>
            <a:endParaRPr lang="en-US" dirty="0" smtClean="0"/>
          </a:p>
        </p:txBody>
      </p:sp>
    </p:spTree>
    <p:extLst>
      <p:ext uri="{BB962C8B-B14F-4D97-AF65-F5344CB8AC3E}">
        <p14:creationId xmlns:p14="http://schemas.microsoft.com/office/powerpoint/2010/main" val="633705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Data Reduction</a:t>
            </a:r>
          </a:p>
        </p:txBody>
      </p:sp>
      <p:sp>
        <p:nvSpPr>
          <p:cNvPr id="5123" name="Content Placeholder 2"/>
          <p:cNvSpPr>
            <a:spLocks noGrp="1"/>
          </p:cNvSpPr>
          <p:nvPr>
            <p:ph idx="1"/>
          </p:nvPr>
        </p:nvSpPr>
        <p:spPr/>
        <p:txBody>
          <a:bodyPr/>
          <a:lstStyle/>
          <a:p>
            <a:pPr eaLnBrk="1" hangingPunct="1"/>
            <a:r>
              <a:rPr lang="en-US" smtClean="0"/>
              <a:t>The name of the game!</a:t>
            </a:r>
          </a:p>
          <a:p>
            <a:pPr eaLnBrk="1" hangingPunct="1"/>
            <a:r>
              <a:rPr lang="en-US" smtClean="0"/>
              <a:t>Humans are very bad at interpreting large amounts of information at once.</a:t>
            </a:r>
          </a:p>
        </p:txBody>
      </p:sp>
      <p:graphicFrame>
        <p:nvGraphicFramePr>
          <p:cNvPr id="4" name="Table 3"/>
          <p:cNvGraphicFramePr>
            <a:graphicFrameLocks noGrp="1"/>
          </p:cNvGraphicFramePr>
          <p:nvPr/>
        </p:nvGraphicFramePr>
        <p:xfrm>
          <a:off x="672500" y="4619801"/>
          <a:ext cx="8718127" cy="1634428"/>
        </p:xfrm>
        <a:graphic>
          <a:graphicData uri="http://schemas.openxmlformats.org/drawingml/2006/table">
            <a:tbl>
              <a:tblPr firstRow="1" bandRow="1">
                <a:tableStyleId>{93296810-A885-4BE3-A3E7-6D5BEEA58F35}</a:tableStyleId>
              </a:tblPr>
              <a:tblGrid>
                <a:gridCol w="1610103"/>
                <a:gridCol w="1610103"/>
                <a:gridCol w="1610103"/>
                <a:gridCol w="1825438"/>
                <a:gridCol w="2062380"/>
              </a:tblGrid>
              <a:tr h="408607">
                <a:tc>
                  <a:txBody>
                    <a:bodyPr/>
                    <a:lstStyle/>
                    <a:p>
                      <a:pPr algn="ctr"/>
                      <a:r>
                        <a:rPr lang="en-US" sz="1800" dirty="0" smtClean="0"/>
                        <a:t>Proposal</a:t>
                      </a:r>
                      <a:endParaRPr lang="en-US" sz="1800" dirty="0"/>
                    </a:p>
                  </a:txBody>
                  <a:tcPr marL="100788" marR="100788" marT="50376" marB="50376"/>
                </a:tc>
                <a:tc>
                  <a:txBody>
                    <a:bodyPr/>
                    <a:lstStyle/>
                    <a:p>
                      <a:pPr algn="ctr"/>
                      <a:r>
                        <a:rPr lang="en-US" sz="1800" dirty="0" smtClean="0"/>
                        <a:t>Cost (Millions)</a:t>
                      </a:r>
                      <a:endParaRPr lang="en-US" sz="1800" dirty="0"/>
                    </a:p>
                  </a:txBody>
                  <a:tcPr marL="100788" marR="100788" marT="50376" marB="50376"/>
                </a:tc>
                <a:tc>
                  <a:txBody>
                    <a:bodyPr/>
                    <a:lstStyle/>
                    <a:p>
                      <a:pPr algn="ctr"/>
                      <a:r>
                        <a:rPr lang="en-US" sz="1800" dirty="0" smtClean="0"/>
                        <a:t>Location</a:t>
                      </a:r>
                      <a:endParaRPr lang="en-US" sz="1800" dirty="0"/>
                    </a:p>
                  </a:txBody>
                  <a:tcPr marL="100788" marR="100788" marT="50376" marB="50376"/>
                </a:tc>
                <a:tc>
                  <a:txBody>
                    <a:bodyPr/>
                    <a:lstStyle/>
                    <a:p>
                      <a:pPr algn="ctr"/>
                      <a:r>
                        <a:rPr lang="en-US" sz="1800" dirty="0" smtClean="0"/>
                        <a:t>Length</a:t>
                      </a:r>
                      <a:r>
                        <a:rPr lang="en-US" sz="1800" baseline="0" dirty="0" smtClean="0"/>
                        <a:t> (Years)</a:t>
                      </a:r>
                      <a:endParaRPr lang="en-US" sz="1800" dirty="0"/>
                    </a:p>
                  </a:txBody>
                  <a:tcPr marL="100788" marR="100788" marT="50376" marB="50376"/>
                </a:tc>
                <a:tc>
                  <a:txBody>
                    <a:bodyPr/>
                    <a:lstStyle/>
                    <a:p>
                      <a:pPr algn="ctr"/>
                      <a:r>
                        <a:rPr lang="en-US" sz="1800" dirty="0" smtClean="0"/>
                        <a:t>Carbon </a:t>
                      </a:r>
                      <a:r>
                        <a:rPr lang="en-US" sz="1800" dirty="0" err="1" smtClean="0"/>
                        <a:t>Sequest</a:t>
                      </a:r>
                      <a:r>
                        <a:rPr lang="en-US" sz="1800" dirty="0" smtClean="0"/>
                        <a:t>.</a:t>
                      </a:r>
                      <a:endParaRPr lang="en-US" sz="1800" dirty="0"/>
                    </a:p>
                  </a:txBody>
                  <a:tcPr marL="100788" marR="100788" marT="50376" marB="50376"/>
                </a:tc>
              </a:tr>
              <a:tr h="408607">
                <a:tc>
                  <a:txBody>
                    <a:bodyPr/>
                    <a:lstStyle/>
                    <a:p>
                      <a:r>
                        <a:rPr lang="en-US" sz="2000" dirty="0" smtClean="0"/>
                        <a:t>A</a:t>
                      </a:r>
                      <a:endParaRPr lang="en-US" sz="2000" dirty="0"/>
                    </a:p>
                  </a:txBody>
                  <a:tcPr marL="100788" marR="100788" marT="50376" marB="50376"/>
                </a:tc>
                <a:tc>
                  <a:txBody>
                    <a:bodyPr/>
                    <a:lstStyle/>
                    <a:p>
                      <a:r>
                        <a:rPr lang="en-US" sz="2000" dirty="0" smtClean="0"/>
                        <a:t>60</a:t>
                      </a:r>
                      <a:endParaRPr lang="en-US" sz="2000" dirty="0"/>
                    </a:p>
                  </a:txBody>
                  <a:tcPr marL="100788" marR="100788" marT="50376" marB="50376"/>
                </a:tc>
                <a:tc>
                  <a:txBody>
                    <a:bodyPr/>
                    <a:lstStyle/>
                    <a:p>
                      <a:r>
                        <a:rPr lang="en-US" sz="2000" dirty="0" smtClean="0"/>
                        <a:t>New York</a:t>
                      </a:r>
                      <a:endParaRPr lang="en-US" sz="2000" dirty="0"/>
                    </a:p>
                  </a:txBody>
                  <a:tcPr marL="100788" marR="100788" marT="50376" marB="50376"/>
                </a:tc>
                <a:tc>
                  <a:txBody>
                    <a:bodyPr/>
                    <a:lstStyle/>
                    <a:p>
                      <a:r>
                        <a:rPr lang="en-US" sz="2000" dirty="0" smtClean="0"/>
                        <a:t>5</a:t>
                      </a:r>
                      <a:endParaRPr lang="en-US" sz="2000" dirty="0"/>
                    </a:p>
                  </a:txBody>
                  <a:tcPr marL="100788" marR="100788" marT="50376" marB="50376"/>
                </a:tc>
                <a:tc>
                  <a:txBody>
                    <a:bodyPr/>
                    <a:lstStyle/>
                    <a:p>
                      <a:r>
                        <a:rPr lang="en-US" sz="2000" dirty="0" smtClean="0"/>
                        <a:t>500</a:t>
                      </a:r>
                      <a:endParaRPr lang="en-US" sz="2000" dirty="0"/>
                    </a:p>
                  </a:txBody>
                  <a:tcPr marL="100788" marR="100788" marT="50376" marB="50376"/>
                </a:tc>
              </a:tr>
              <a:tr h="408607">
                <a:tc>
                  <a:txBody>
                    <a:bodyPr/>
                    <a:lstStyle/>
                    <a:p>
                      <a:r>
                        <a:rPr lang="en-US" sz="2000" dirty="0" smtClean="0"/>
                        <a:t>B</a:t>
                      </a:r>
                      <a:endParaRPr lang="en-US" sz="2000" dirty="0"/>
                    </a:p>
                  </a:txBody>
                  <a:tcPr marL="100788" marR="100788" marT="50376" marB="50376"/>
                </a:tc>
                <a:tc>
                  <a:txBody>
                    <a:bodyPr/>
                    <a:lstStyle/>
                    <a:p>
                      <a:r>
                        <a:rPr lang="en-US" sz="2000" dirty="0" smtClean="0"/>
                        <a:t>70</a:t>
                      </a:r>
                      <a:endParaRPr lang="en-US" sz="2000" dirty="0"/>
                    </a:p>
                  </a:txBody>
                  <a:tcPr marL="100788" marR="100788" marT="50376" marB="50376"/>
                </a:tc>
                <a:tc>
                  <a:txBody>
                    <a:bodyPr/>
                    <a:lstStyle/>
                    <a:p>
                      <a:r>
                        <a:rPr lang="en-US" sz="2000" dirty="0" smtClean="0"/>
                        <a:t>Atlanta</a:t>
                      </a:r>
                      <a:endParaRPr lang="en-US" sz="2000" dirty="0"/>
                    </a:p>
                  </a:txBody>
                  <a:tcPr marL="100788" marR="100788" marT="50376" marB="50376"/>
                </a:tc>
                <a:tc>
                  <a:txBody>
                    <a:bodyPr/>
                    <a:lstStyle/>
                    <a:p>
                      <a:r>
                        <a:rPr lang="en-US" sz="2000" dirty="0" smtClean="0"/>
                        <a:t>6</a:t>
                      </a:r>
                      <a:endParaRPr lang="en-US" sz="2000" dirty="0"/>
                    </a:p>
                  </a:txBody>
                  <a:tcPr marL="100788" marR="100788" marT="50376" marB="50376"/>
                </a:tc>
                <a:tc>
                  <a:txBody>
                    <a:bodyPr/>
                    <a:lstStyle/>
                    <a:p>
                      <a:r>
                        <a:rPr lang="en-US" sz="2000" dirty="0" smtClean="0"/>
                        <a:t>400</a:t>
                      </a:r>
                      <a:endParaRPr lang="en-US" sz="2000" dirty="0"/>
                    </a:p>
                  </a:txBody>
                  <a:tcPr marL="100788" marR="100788" marT="50376" marB="50376"/>
                </a:tc>
              </a:tr>
              <a:tr h="408607">
                <a:tc>
                  <a:txBody>
                    <a:bodyPr/>
                    <a:lstStyle/>
                    <a:p>
                      <a:r>
                        <a:rPr lang="en-US" sz="2000" dirty="0" smtClean="0"/>
                        <a:t>C</a:t>
                      </a:r>
                      <a:endParaRPr lang="en-US" sz="2000" dirty="0"/>
                    </a:p>
                  </a:txBody>
                  <a:tcPr marL="100788" marR="100788" marT="50376" marB="50376"/>
                </a:tc>
                <a:tc>
                  <a:txBody>
                    <a:bodyPr/>
                    <a:lstStyle/>
                    <a:p>
                      <a:r>
                        <a:rPr lang="en-US" sz="2000" dirty="0" smtClean="0"/>
                        <a:t>90</a:t>
                      </a:r>
                      <a:endParaRPr lang="en-US" sz="2000" dirty="0"/>
                    </a:p>
                  </a:txBody>
                  <a:tcPr marL="100788" marR="100788" marT="50376" marB="50376"/>
                </a:tc>
                <a:tc>
                  <a:txBody>
                    <a:bodyPr/>
                    <a:lstStyle/>
                    <a:p>
                      <a:r>
                        <a:rPr lang="en-US" sz="2000" dirty="0" smtClean="0"/>
                        <a:t>Chicago</a:t>
                      </a:r>
                      <a:endParaRPr lang="en-US" sz="2000" dirty="0"/>
                    </a:p>
                  </a:txBody>
                  <a:tcPr marL="100788" marR="100788" marT="50376" marB="50376"/>
                </a:tc>
                <a:tc>
                  <a:txBody>
                    <a:bodyPr/>
                    <a:lstStyle/>
                    <a:p>
                      <a:r>
                        <a:rPr lang="en-US" sz="2000" dirty="0" smtClean="0"/>
                        <a:t>10</a:t>
                      </a:r>
                      <a:endParaRPr lang="en-US" sz="2000" dirty="0"/>
                    </a:p>
                  </a:txBody>
                  <a:tcPr marL="100788" marR="100788" marT="50376" marB="50376"/>
                </a:tc>
                <a:tc>
                  <a:txBody>
                    <a:bodyPr/>
                    <a:lstStyle/>
                    <a:p>
                      <a:r>
                        <a:rPr lang="en-US" sz="2000" dirty="0" smtClean="0"/>
                        <a:t>1000</a:t>
                      </a:r>
                      <a:endParaRPr lang="en-US" sz="2000" dirty="0"/>
                    </a:p>
                  </a:txBody>
                  <a:tcPr marL="100788" marR="100788" marT="50376" marB="50376"/>
                </a:tc>
              </a:tr>
            </a:tbl>
          </a:graphicData>
        </a:graphic>
      </p:graphicFrame>
      <p:sp>
        <p:nvSpPr>
          <p:cNvPr id="5156" name="TextBox 4"/>
          <p:cNvSpPr txBox="1">
            <a:spLocks noChangeArrowheads="1"/>
          </p:cNvSpPr>
          <p:nvPr/>
        </p:nvSpPr>
        <p:spPr bwMode="auto">
          <a:xfrm>
            <a:off x="672500" y="4031826"/>
            <a:ext cx="7307686" cy="43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205" b="1" u="sng"/>
              <a:t>Which option, or combination of options, is best?</a:t>
            </a:r>
          </a:p>
        </p:txBody>
      </p:sp>
    </p:spTree>
    <p:extLst>
      <p:ext uri="{BB962C8B-B14F-4D97-AF65-F5344CB8AC3E}">
        <p14:creationId xmlns:p14="http://schemas.microsoft.com/office/powerpoint/2010/main" val="2806335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Where does funding go?</a:t>
            </a:r>
          </a:p>
        </p:txBody>
      </p:sp>
      <p:sp>
        <p:nvSpPr>
          <p:cNvPr id="10243" name="Content Placeholder 2"/>
          <p:cNvSpPr>
            <a:spLocks noGrp="1"/>
          </p:cNvSpPr>
          <p:nvPr>
            <p:ph idx="1"/>
          </p:nvPr>
        </p:nvSpPr>
        <p:spPr/>
        <p:txBody>
          <a:bodyPr/>
          <a:lstStyle/>
          <a:p>
            <a:pPr eaLnBrk="1" hangingPunct="1"/>
            <a:r>
              <a:rPr lang="en-US" smtClean="0"/>
              <a:t>The EPA in 1990: Funding represents public </a:t>
            </a:r>
            <a:r>
              <a:rPr lang="en-US" i="1" smtClean="0"/>
              <a:t>perception </a:t>
            </a:r>
            <a:r>
              <a:rPr lang="en-US" smtClean="0"/>
              <a:t>of environmental risk, rather than scientific findings.</a:t>
            </a:r>
          </a:p>
          <a:p>
            <a:pPr eaLnBrk="1" hangingPunct="1"/>
            <a:r>
              <a:rPr lang="en-US" smtClean="0"/>
              <a:t>Are visible problems (e.g., superfunds!) more important, or less visible (e.g., greenhouse emissions).</a:t>
            </a:r>
          </a:p>
          <a:p>
            <a:pPr eaLnBrk="1" hangingPunct="1"/>
            <a:r>
              <a:rPr lang="en-US" smtClean="0"/>
              <a:t>“Science vs. the Public” or “The Public vs. Public interests”?</a:t>
            </a:r>
          </a:p>
        </p:txBody>
      </p:sp>
    </p:spTree>
    <p:extLst>
      <p:ext uri="{BB962C8B-B14F-4D97-AF65-F5344CB8AC3E}">
        <p14:creationId xmlns:p14="http://schemas.microsoft.com/office/powerpoint/2010/main" val="1759599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What are the costs and benefits?</a:t>
            </a:r>
          </a:p>
        </p:txBody>
      </p:sp>
      <p:sp>
        <p:nvSpPr>
          <p:cNvPr id="11267" name="Content Placeholder 2"/>
          <p:cNvSpPr>
            <a:spLocks noGrp="1"/>
          </p:cNvSpPr>
          <p:nvPr>
            <p:ph idx="1"/>
          </p:nvPr>
        </p:nvSpPr>
        <p:spPr/>
        <p:txBody>
          <a:bodyPr/>
          <a:lstStyle/>
          <a:p>
            <a:pPr eaLnBrk="1" hangingPunct="1"/>
            <a:r>
              <a:rPr lang="en-US" smtClean="0"/>
              <a:t>Different environmental programs have estimated total costs (in economic terms), and benefits (e.g., public health).</a:t>
            </a:r>
          </a:p>
          <a:p>
            <a:pPr eaLnBrk="1" hangingPunct="1"/>
            <a:r>
              <a:rPr lang="en-US" smtClean="0"/>
              <a:t>Which have been the most effective?</a:t>
            </a:r>
          </a:p>
          <a:p>
            <a:pPr lvl="1" eaLnBrk="1" hangingPunct="1"/>
            <a:r>
              <a:rPr lang="en-US" smtClean="0"/>
              <a:t>Costs for who?</a:t>
            </a:r>
          </a:p>
          <a:p>
            <a:pPr lvl="1" eaLnBrk="1" hangingPunct="1"/>
            <a:r>
              <a:rPr lang="en-US" smtClean="0"/>
              <a:t>Benefits for who?</a:t>
            </a:r>
          </a:p>
          <a:p>
            <a:pPr lvl="1" eaLnBrk="1" hangingPunct="1"/>
            <a:r>
              <a:rPr lang="en-US" smtClean="0"/>
              <a:t>Environmental Justice Considerations</a:t>
            </a:r>
          </a:p>
        </p:txBody>
      </p:sp>
    </p:spTree>
    <p:extLst>
      <p:ext uri="{BB962C8B-B14F-4D97-AF65-F5344CB8AC3E}">
        <p14:creationId xmlns:p14="http://schemas.microsoft.com/office/powerpoint/2010/main" val="2241229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DSCN10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 y="-1"/>
            <a:ext cx="10079567" cy="755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2324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Today’s Goals</a:t>
            </a:r>
          </a:p>
        </p:txBody>
      </p:sp>
      <p:sp>
        <p:nvSpPr>
          <p:cNvPr id="4099" name="Content Placeholder 2"/>
          <p:cNvSpPr>
            <a:spLocks noGrp="1"/>
          </p:cNvSpPr>
          <p:nvPr>
            <p:ph idx="1"/>
          </p:nvPr>
        </p:nvSpPr>
        <p:spPr/>
        <p:txBody>
          <a:bodyPr/>
          <a:lstStyle/>
          <a:p>
            <a:pPr eaLnBrk="1" hangingPunct="1"/>
            <a:r>
              <a:rPr lang="en-US" dirty="0" smtClean="0">
                <a:solidFill>
                  <a:schemeClr val="tx1"/>
                </a:solidFill>
              </a:rPr>
              <a:t>When are </a:t>
            </a:r>
            <a:r>
              <a:rPr lang="en-US" dirty="0" smtClean="0">
                <a:solidFill>
                  <a:schemeClr val="tx1"/>
                </a:solidFill>
              </a:rPr>
              <a:t>decision </a:t>
            </a:r>
            <a:r>
              <a:rPr lang="en-US" dirty="0" smtClean="0">
                <a:solidFill>
                  <a:schemeClr val="tx1"/>
                </a:solidFill>
              </a:rPr>
              <a:t>methods helpful?  </a:t>
            </a:r>
          </a:p>
          <a:p>
            <a:pPr hangingPunct="1"/>
            <a:r>
              <a:rPr lang="en-US" dirty="0">
                <a:solidFill>
                  <a:srgbClr val="FF0000"/>
                </a:solidFill>
              </a:rPr>
              <a:t>What are some different types of strategies for decision making?</a:t>
            </a:r>
          </a:p>
          <a:p>
            <a:pPr eaLnBrk="1" hangingPunct="1"/>
            <a:endParaRPr lang="en-US" dirty="0" smtClean="0"/>
          </a:p>
        </p:txBody>
      </p:sp>
    </p:spTree>
    <p:extLst>
      <p:ext uri="{BB962C8B-B14F-4D97-AF65-F5344CB8AC3E}">
        <p14:creationId xmlns:p14="http://schemas.microsoft.com/office/powerpoint/2010/main" val="397148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tep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a:r>
              <a:rPr lang="en-US"/>
              <a:t>Steps</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Step 1: Characterize Goals</a:t>
            </a:r>
          </a:p>
          <a:p>
            <a:pPr lvl="0">
              <a:spcBef>
                <a:spcPts val="799"/>
              </a:spcBef>
              <a:spcAft>
                <a:spcPts val="0"/>
              </a:spcAft>
              <a:buSzPct val="45000"/>
              <a:buFont typeface="StarSymbol"/>
              <a:buChar char="●"/>
            </a:pPr>
            <a:r>
              <a:rPr lang="en-US"/>
              <a:t>Step 2: Collect Data</a:t>
            </a:r>
          </a:p>
          <a:p>
            <a:pPr lvl="0">
              <a:spcBef>
                <a:spcPts val="799"/>
              </a:spcBef>
              <a:spcAft>
                <a:spcPts val="0"/>
              </a:spcAft>
              <a:buSzPct val="45000"/>
              <a:buFont typeface="StarSymbol"/>
              <a:buChar char="●"/>
            </a:pPr>
            <a:r>
              <a:rPr lang="en-US"/>
              <a:t>Step 3: Survey</a:t>
            </a:r>
          </a:p>
          <a:p>
            <a:pPr lvl="0">
              <a:spcBef>
                <a:spcPts val="799"/>
              </a:spcBef>
              <a:spcAft>
                <a:spcPts val="0"/>
              </a:spcAft>
              <a:buSzPct val="45000"/>
              <a:buFont typeface="StarSymbol"/>
              <a:buChar char="●"/>
            </a:pPr>
            <a:r>
              <a:rPr lang="en-US"/>
              <a:t>Step 4: Integrate Information</a:t>
            </a:r>
          </a:p>
          <a:p>
            <a:pPr lvl="0">
              <a:spcBef>
                <a:spcPts val="799"/>
              </a:spcBef>
              <a:spcAft>
                <a:spcPts val="0"/>
              </a:spcAft>
              <a:buSzPct val="45000"/>
              <a:buFont typeface="StarSymbol"/>
              <a:buChar char="●"/>
            </a:pPr>
            <a:r>
              <a:rPr lang="en-US"/>
              <a:t>Step 5: Forecast</a:t>
            </a:r>
          </a:p>
          <a:p>
            <a:pPr lvl="0">
              <a:spcBef>
                <a:spcPts val="799"/>
              </a:spcBef>
              <a:spcAft>
                <a:spcPts val="0"/>
              </a:spcAft>
              <a:buSzPct val="45000"/>
              <a:buFont typeface="StarSymbol"/>
              <a:buChar char="●"/>
            </a:pPr>
            <a:r>
              <a:rPr lang="en-US"/>
              <a:t>Step 6: Analysis</a:t>
            </a:r>
          </a:p>
          <a:p>
            <a:pPr lvl="0">
              <a:spcBef>
                <a:spcPts val="799"/>
              </a:spcBef>
              <a:spcAft>
                <a:spcPts val="0"/>
              </a:spcAft>
              <a:buSzPct val="45000"/>
              <a:buFont typeface="StarSymbol"/>
              <a:buChar char="●"/>
            </a:pPr>
            <a:r>
              <a:rPr lang="en-US"/>
              <a:t>Step 7: Option Analysis</a:t>
            </a:r>
          </a:p>
          <a:p>
            <a:pPr lvl="0">
              <a:spcBef>
                <a:spcPts val="799"/>
              </a:spcBef>
              <a:spcAft>
                <a:spcPts val="0"/>
              </a:spcAft>
              <a:buSzPct val="45000"/>
              <a:buFont typeface="StarSymbol"/>
              <a:buChar char="●"/>
            </a:pPr>
            <a:r>
              <a:rPr lang="en-US"/>
              <a:t>Step 8: Post-decision Assessment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Cost/Benefit Analysis</a:t>
            </a:r>
          </a:p>
        </p:txBody>
      </p:sp>
      <p:sp>
        <p:nvSpPr>
          <p:cNvPr id="14339" name="Content Placeholder 2"/>
          <p:cNvSpPr>
            <a:spLocks noGrp="1"/>
          </p:cNvSpPr>
          <p:nvPr>
            <p:ph idx="1"/>
          </p:nvPr>
        </p:nvSpPr>
        <p:spPr/>
        <p:txBody>
          <a:bodyPr/>
          <a:lstStyle/>
          <a:p>
            <a:pPr eaLnBrk="1" hangingPunct="1"/>
            <a:r>
              <a:rPr lang="en-US" b="1" smtClean="0"/>
              <a:t>Use</a:t>
            </a:r>
            <a:r>
              <a:rPr lang="en-US" smtClean="0"/>
              <a:t>: Choosing between different options</a:t>
            </a:r>
          </a:p>
          <a:p>
            <a:pPr eaLnBrk="1" hangingPunct="1"/>
            <a:r>
              <a:rPr lang="en-US" b="1" smtClean="0"/>
              <a:t>Strengths</a:t>
            </a:r>
            <a:r>
              <a:rPr lang="en-US" smtClean="0"/>
              <a:t>: Widely used, simple to describe</a:t>
            </a:r>
          </a:p>
          <a:p>
            <a:pPr eaLnBrk="1" hangingPunct="1"/>
            <a:r>
              <a:rPr lang="en-US" b="1" smtClean="0"/>
              <a:t>Weaknesses: </a:t>
            </a:r>
            <a:r>
              <a:rPr lang="en-US" smtClean="0"/>
              <a:t>Hard to quantify costs/benefits in many situations. </a:t>
            </a:r>
            <a:endParaRPr lang="en-US" b="1" smtClean="0"/>
          </a:p>
        </p:txBody>
      </p:sp>
      <p:pic>
        <p:nvPicPr>
          <p:cNvPr id="14340" name="Picture 4" descr="C:\Users\drunfola\AppData\Local\Microsoft\Windows\Temporary Internet Files\Content.IE5\2ZDS936L\MC90004776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0294" y="4367812"/>
            <a:ext cx="3377355" cy="256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924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Users\drunfola\AppData\Local\Microsoft\Windows\Temporary Internet Files\Content.IE5\OZS5NAX1\MP90043734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913" y="4787794"/>
            <a:ext cx="1573182" cy="26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a:spLocks noGrp="1"/>
          </p:cNvSpPr>
          <p:nvPr>
            <p:ph type="title"/>
          </p:nvPr>
        </p:nvSpPr>
        <p:spPr/>
        <p:txBody>
          <a:bodyPr/>
          <a:lstStyle/>
          <a:p>
            <a:pPr eaLnBrk="1" hangingPunct="1"/>
            <a:r>
              <a:rPr lang="en-US" smtClean="0"/>
              <a:t>Decision Trees</a:t>
            </a:r>
          </a:p>
        </p:txBody>
      </p:sp>
      <p:sp>
        <p:nvSpPr>
          <p:cNvPr id="15364" name="Content Placeholder 2"/>
          <p:cNvSpPr>
            <a:spLocks noGrp="1"/>
          </p:cNvSpPr>
          <p:nvPr>
            <p:ph idx="1"/>
          </p:nvPr>
        </p:nvSpPr>
        <p:spPr>
          <a:xfrm>
            <a:off x="252518" y="1679928"/>
            <a:ext cx="9071610" cy="4989036"/>
          </a:xfrm>
        </p:spPr>
        <p:txBody>
          <a:bodyPr/>
          <a:lstStyle/>
          <a:p>
            <a:pPr eaLnBrk="1" hangingPunct="1"/>
            <a:r>
              <a:rPr lang="en-US" b="1" smtClean="0"/>
              <a:t>Use</a:t>
            </a:r>
            <a:r>
              <a:rPr lang="en-US" smtClean="0"/>
              <a:t>: Choosing options; understanding the implications of choices</a:t>
            </a:r>
          </a:p>
          <a:p>
            <a:pPr eaLnBrk="1" hangingPunct="1"/>
            <a:r>
              <a:rPr lang="en-US" b="1" smtClean="0"/>
              <a:t>Strengths</a:t>
            </a:r>
            <a:r>
              <a:rPr lang="en-US" smtClean="0"/>
              <a:t>: Can be used to examine complex decision paths and the costs/risks potentially associated with them.  </a:t>
            </a:r>
          </a:p>
          <a:p>
            <a:pPr eaLnBrk="1" hangingPunct="1"/>
            <a:r>
              <a:rPr lang="en-US" b="1" smtClean="0"/>
              <a:t>Weaknesses: </a:t>
            </a:r>
            <a:r>
              <a:rPr lang="en-US" smtClean="0"/>
              <a:t>Probabilities and costs can be very subjective.  Path-dependency can be problematic.</a:t>
            </a:r>
            <a:endParaRPr lang="en-US" b="1" smtClean="0"/>
          </a:p>
        </p:txBody>
      </p:sp>
    </p:spTree>
    <p:extLst>
      <p:ext uri="{BB962C8B-B14F-4D97-AF65-F5344CB8AC3E}">
        <p14:creationId xmlns:p14="http://schemas.microsoft.com/office/powerpoint/2010/main" val="4255438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Analytical Hierarchy Process</a:t>
            </a:r>
          </a:p>
        </p:txBody>
      </p:sp>
      <p:sp>
        <p:nvSpPr>
          <p:cNvPr id="16387" name="Content Placeholder 2"/>
          <p:cNvSpPr>
            <a:spLocks noGrp="1"/>
          </p:cNvSpPr>
          <p:nvPr>
            <p:ph idx="1"/>
          </p:nvPr>
        </p:nvSpPr>
        <p:spPr/>
        <p:txBody>
          <a:bodyPr/>
          <a:lstStyle/>
          <a:p>
            <a:pPr eaLnBrk="1" hangingPunct="1"/>
            <a:r>
              <a:rPr lang="en-US" b="1" smtClean="0"/>
              <a:t>Use</a:t>
            </a:r>
            <a:r>
              <a:rPr lang="en-US" smtClean="0"/>
              <a:t>: Weighting various choices when strengths may not be evident.</a:t>
            </a:r>
          </a:p>
          <a:p>
            <a:pPr eaLnBrk="1" hangingPunct="1"/>
            <a:r>
              <a:rPr lang="en-US" b="1" smtClean="0"/>
              <a:t>Strengths</a:t>
            </a:r>
            <a:r>
              <a:rPr lang="en-US" smtClean="0"/>
              <a:t>: Can be used to make preferences evident, easy to teach users.</a:t>
            </a:r>
          </a:p>
          <a:p>
            <a:pPr eaLnBrk="1" hangingPunct="1"/>
            <a:r>
              <a:rPr lang="en-US" b="1" smtClean="0"/>
              <a:t>Weaknesses: </a:t>
            </a:r>
            <a:r>
              <a:rPr lang="en-US" smtClean="0"/>
              <a:t>Difficult for decision makers to implement.  </a:t>
            </a:r>
            <a:endParaRPr lang="en-US" b="1" smtClean="0"/>
          </a:p>
        </p:txBody>
      </p:sp>
      <p:pic>
        <p:nvPicPr>
          <p:cNvPr id="16388" name="Picture 4" descr="C:\Users\drunfola\AppData\Local\Microsoft\Windows\Temporary Internet Files\Content.IE5\OZS5NAX1\MC90007083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2211" y="4703797"/>
            <a:ext cx="2267903" cy="265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03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descr="C:\Users\drunfola\AppData\Local\Microsoft\Windows\Temporary Internet Files\Content.IE5\OZS5NAX1\MC91021588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319" y="5879747"/>
            <a:ext cx="4283816" cy="14594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7411" name="Title 1"/>
          <p:cNvSpPr>
            <a:spLocks noGrp="1"/>
          </p:cNvSpPr>
          <p:nvPr>
            <p:ph type="title"/>
          </p:nvPr>
        </p:nvSpPr>
        <p:spPr>
          <a:xfrm>
            <a:off x="1176478" y="335985"/>
            <a:ext cx="9071610" cy="1259946"/>
          </a:xfrm>
        </p:spPr>
        <p:txBody>
          <a:bodyPr/>
          <a:lstStyle/>
          <a:p>
            <a:pPr eaLnBrk="1" hangingPunct="1"/>
            <a:r>
              <a:rPr lang="en-US" smtClean="0"/>
              <a:t>Linear Programming</a:t>
            </a:r>
          </a:p>
        </p:txBody>
      </p:sp>
      <p:sp>
        <p:nvSpPr>
          <p:cNvPr id="17412" name="Content Placeholder 2"/>
          <p:cNvSpPr>
            <a:spLocks noGrp="1"/>
          </p:cNvSpPr>
          <p:nvPr>
            <p:ph idx="1"/>
          </p:nvPr>
        </p:nvSpPr>
        <p:spPr/>
        <p:txBody>
          <a:bodyPr/>
          <a:lstStyle/>
          <a:p>
            <a:pPr eaLnBrk="1" hangingPunct="1"/>
            <a:r>
              <a:rPr lang="en-US" b="1" smtClean="0"/>
              <a:t>Use</a:t>
            </a:r>
            <a:r>
              <a:rPr lang="en-US" smtClean="0"/>
              <a:t>: Find an optimal solution given a set of parameters.</a:t>
            </a:r>
          </a:p>
          <a:p>
            <a:pPr eaLnBrk="1" hangingPunct="1"/>
            <a:r>
              <a:rPr lang="en-US" b="1" smtClean="0"/>
              <a:t>Strengths</a:t>
            </a:r>
            <a:r>
              <a:rPr lang="en-US" smtClean="0"/>
              <a:t>: Allows for the single “best” solution to be identified, given many different allocations of funding.</a:t>
            </a:r>
          </a:p>
          <a:p>
            <a:pPr eaLnBrk="1" hangingPunct="1"/>
            <a:r>
              <a:rPr lang="en-US" b="1" smtClean="0"/>
              <a:t>Weaknesses: </a:t>
            </a:r>
            <a:r>
              <a:rPr lang="en-US" smtClean="0"/>
              <a:t>Requires all inputs to be quantified.  Can be sensitive to optimization algorithm choice.</a:t>
            </a:r>
            <a:endParaRPr lang="en-US" b="1" smtClean="0"/>
          </a:p>
        </p:txBody>
      </p:sp>
    </p:spTree>
    <p:extLst>
      <p:ext uri="{BB962C8B-B14F-4D97-AF65-F5344CB8AC3E}">
        <p14:creationId xmlns:p14="http://schemas.microsoft.com/office/powerpoint/2010/main" val="959578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08485" y="335985"/>
            <a:ext cx="9071610" cy="1259946"/>
          </a:xfrm>
        </p:spPr>
        <p:txBody>
          <a:bodyPr/>
          <a:lstStyle/>
          <a:p>
            <a:pPr eaLnBrk="1" hangingPunct="1"/>
            <a:r>
              <a:rPr lang="en-US" smtClean="0"/>
              <a:t>Geographic Information Systems</a:t>
            </a:r>
          </a:p>
        </p:txBody>
      </p:sp>
      <p:sp>
        <p:nvSpPr>
          <p:cNvPr id="18435" name="Content Placeholder 2"/>
          <p:cNvSpPr>
            <a:spLocks noGrp="1"/>
          </p:cNvSpPr>
          <p:nvPr>
            <p:ph idx="1"/>
          </p:nvPr>
        </p:nvSpPr>
        <p:spPr/>
        <p:txBody>
          <a:bodyPr/>
          <a:lstStyle/>
          <a:p>
            <a:pPr eaLnBrk="1" hangingPunct="1"/>
            <a:r>
              <a:rPr lang="en-US" b="1" smtClean="0"/>
              <a:t>Use</a:t>
            </a:r>
            <a:r>
              <a:rPr lang="en-US" smtClean="0"/>
              <a:t>: Display data using a geographic representation to identify spatial patterns.</a:t>
            </a:r>
          </a:p>
          <a:p>
            <a:pPr eaLnBrk="1" hangingPunct="1"/>
            <a:r>
              <a:rPr lang="en-US" b="1" smtClean="0"/>
              <a:t>Strengths</a:t>
            </a:r>
            <a:r>
              <a:rPr lang="en-US" smtClean="0"/>
              <a:t>: Allows for the identification of spatial patterns in data (e.g., areas with a high concentration of superfund sites).</a:t>
            </a:r>
          </a:p>
          <a:p>
            <a:pPr eaLnBrk="1" hangingPunct="1"/>
            <a:r>
              <a:rPr lang="en-US" b="1" smtClean="0"/>
              <a:t>Weaknesses: </a:t>
            </a:r>
            <a:r>
              <a:rPr lang="en-US" smtClean="0"/>
              <a:t>Requires specialized training.  Software can be expensive.</a:t>
            </a:r>
            <a:endParaRPr lang="en-US" b="1" smtClean="0"/>
          </a:p>
        </p:txBody>
      </p:sp>
      <p:pic>
        <p:nvPicPr>
          <p:cNvPr id="18436" name="Picture 4" descr="C:\Program Files (x86)\Microsoft Office\MEDIA\CAGCAT10\j03351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514" y="503978"/>
            <a:ext cx="986958" cy="98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291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Aggregation Techniques</a:t>
            </a:r>
          </a:p>
        </p:txBody>
      </p:sp>
      <p:sp>
        <p:nvSpPr>
          <p:cNvPr id="4" name="Content Placeholder 2"/>
          <p:cNvSpPr>
            <a:spLocks noGrp="1"/>
          </p:cNvSpPr>
          <p:nvPr>
            <p:ph idx="1"/>
          </p:nvPr>
        </p:nvSpPr>
        <p:spPr>
          <a:xfrm>
            <a:off x="672500" y="1763924"/>
            <a:ext cx="7307686" cy="4989036"/>
          </a:xfrm>
        </p:spPr>
        <p:txBody>
          <a:bodyPr rtlCol="0">
            <a:normAutofit/>
          </a:bodyPr>
          <a:lstStyle/>
          <a:p>
            <a:pPr hangingPunct="1">
              <a:spcAft>
                <a:spcPts val="0"/>
              </a:spcAft>
              <a:defRPr/>
            </a:pPr>
            <a:r>
              <a:rPr lang="en-US" b="1" dirty="0" smtClean="0"/>
              <a:t>Use</a:t>
            </a:r>
            <a:r>
              <a:rPr lang="en-US" dirty="0" smtClean="0"/>
              <a:t>: Combine disparate measures into single indexes </a:t>
            </a:r>
          </a:p>
          <a:p>
            <a:pPr hangingPunct="1">
              <a:spcAft>
                <a:spcPts val="0"/>
              </a:spcAft>
              <a:defRPr/>
            </a:pPr>
            <a:r>
              <a:rPr lang="en-US" b="1" dirty="0" smtClean="0"/>
              <a:t>Strengths</a:t>
            </a:r>
            <a:r>
              <a:rPr lang="en-US" dirty="0" smtClean="0"/>
              <a:t>: Allows individuals to reduce many data sources into single, easily interpretable measures.  Very helpful for communicating to policy makers.</a:t>
            </a:r>
          </a:p>
          <a:p>
            <a:pPr hangingPunct="1">
              <a:spcAft>
                <a:spcPts val="0"/>
              </a:spcAft>
              <a:defRPr/>
            </a:pPr>
            <a:r>
              <a:rPr lang="en-US" b="1" dirty="0" smtClean="0"/>
              <a:t>Weaknesses: </a:t>
            </a:r>
            <a:r>
              <a:rPr lang="en-US" dirty="0" smtClean="0"/>
              <a:t>Can be mathematically complex, </a:t>
            </a:r>
            <a:r>
              <a:rPr lang="en-US" dirty="0" smtClean="0"/>
              <a:t>require </a:t>
            </a:r>
            <a:r>
              <a:rPr lang="en-US" dirty="0" smtClean="0"/>
              <a:t>preference weighting, can mask important information.</a:t>
            </a:r>
            <a:endParaRPr lang="en-US" b="1" dirty="0" smtClean="0"/>
          </a:p>
        </p:txBody>
      </p:sp>
      <p:pic>
        <p:nvPicPr>
          <p:cNvPr id="19460" name="Picture 6" descr="C:\Users\drunfola\AppData\Local\Microsoft\Windows\Temporary Internet Files\Content.IE5\GXR414WE\MP90031418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105" y="1563480"/>
            <a:ext cx="2351899" cy="235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669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Different Methods / Strategies</a:t>
            </a:r>
          </a:p>
        </p:txBody>
      </p:sp>
      <p:sp>
        <p:nvSpPr>
          <p:cNvPr id="20483" name="Content Placeholder 2"/>
          <p:cNvSpPr>
            <a:spLocks noGrp="1"/>
          </p:cNvSpPr>
          <p:nvPr>
            <p:ph idx="1"/>
          </p:nvPr>
        </p:nvSpPr>
        <p:spPr/>
        <p:txBody>
          <a:bodyPr/>
          <a:lstStyle/>
          <a:p>
            <a:pPr eaLnBrk="1" hangingPunct="1"/>
            <a:r>
              <a:rPr lang="en-US" smtClean="0"/>
              <a:t>Cost/Benefit Analysis</a:t>
            </a:r>
          </a:p>
          <a:p>
            <a:pPr eaLnBrk="1" hangingPunct="1"/>
            <a:r>
              <a:rPr lang="en-US" smtClean="0"/>
              <a:t>Decision Trees</a:t>
            </a:r>
          </a:p>
          <a:p>
            <a:pPr eaLnBrk="1" hangingPunct="1"/>
            <a:r>
              <a:rPr lang="en-US" smtClean="0"/>
              <a:t>Analytical Hierarchy Process</a:t>
            </a:r>
          </a:p>
          <a:p>
            <a:pPr eaLnBrk="1" hangingPunct="1"/>
            <a:r>
              <a:rPr lang="en-US" smtClean="0"/>
              <a:t>Linear Programming</a:t>
            </a:r>
          </a:p>
          <a:p>
            <a:pPr eaLnBrk="1" hangingPunct="1"/>
            <a:r>
              <a:rPr lang="en-US" smtClean="0"/>
              <a:t>Geographic Information Systems</a:t>
            </a:r>
          </a:p>
          <a:p>
            <a:pPr eaLnBrk="1" hangingPunct="1"/>
            <a:r>
              <a:rPr lang="en-US" smtClean="0"/>
              <a:t>Aggregation Techniques</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42120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4507" y="2719136"/>
            <a:ext cx="9071610" cy="1259946"/>
          </a:xfrm>
        </p:spPr>
        <p:txBody>
          <a:bodyPr/>
          <a:lstStyle/>
          <a:p>
            <a:pPr eaLnBrk="1" hangingPunct="1"/>
            <a:r>
              <a:rPr lang="en-US" dirty="0" smtClean="0"/>
              <a:t>Assignment 1 Discussion</a:t>
            </a:r>
            <a:endParaRPr lang="en-US" dirty="0" smtClean="0"/>
          </a:p>
        </p:txBody>
      </p:sp>
      <p:sp>
        <p:nvSpPr>
          <p:cNvPr id="23555" name="Content Placeholder 2"/>
          <p:cNvSpPr>
            <a:spLocks noGrp="1"/>
          </p:cNvSpPr>
          <p:nvPr>
            <p:ph idx="1"/>
          </p:nvPr>
        </p:nvSpPr>
        <p:spPr>
          <a:xfrm>
            <a:off x="504507" y="1226697"/>
            <a:ext cx="9071610" cy="4989035"/>
          </a:xfrm>
        </p:spPr>
        <p:txBody>
          <a:bodyPr/>
          <a:lstStyle/>
          <a:p>
            <a:pPr eaLnBrk="1" hangingPunct="1"/>
            <a:endParaRPr lang="en-US" dirty="0" smtClean="0"/>
          </a:p>
        </p:txBody>
      </p:sp>
    </p:spTree>
    <p:extLst>
      <p:ext uri="{BB962C8B-B14F-4D97-AF65-F5344CB8AC3E}">
        <p14:creationId xmlns:p14="http://schemas.microsoft.com/office/powerpoint/2010/main" val="585762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Goals</a:t>
            </a:r>
            <a:endParaRPr lang="en-US" dirty="0" smtClean="0"/>
          </a:p>
        </p:txBody>
      </p:sp>
      <p:sp>
        <p:nvSpPr>
          <p:cNvPr id="24579" name="Content Placeholder 2"/>
          <p:cNvSpPr>
            <a:spLocks noGrp="1"/>
          </p:cNvSpPr>
          <p:nvPr>
            <p:ph idx="1"/>
          </p:nvPr>
        </p:nvSpPr>
        <p:spPr>
          <a:xfrm>
            <a:off x="168522" y="1763924"/>
            <a:ext cx="9575588" cy="4989036"/>
          </a:xfrm>
        </p:spPr>
        <p:txBody>
          <a:bodyPr/>
          <a:lstStyle/>
          <a:p>
            <a:pPr eaLnBrk="1" hangingPunct="1"/>
            <a:r>
              <a:rPr lang="en-US" sz="2646" b="1" dirty="0"/>
              <a:t>When are </a:t>
            </a:r>
            <a:r>
              <a:rPr lang="en-US" sz="2646" b="1" dirty="0" smtClean="0"/>
              <a:t>decision </a:t>
            </a:r>
            <a:r>
              <a:rPr lang="en-US" sz="2646" b="1" dirty="0"/>
              <a:t>methods helpful?  </a:t>
            </a:r>
          </a:p>
          <a:p>
            <a:pPr lvl="1" eaLnBrk="1" hangingPunct="1"/>
            <a:r>
              <a:rPr lang="en-US" sz="2646" dirty="0"/>
              <a:t>Data Reduction</a:t>
            </a:r>
          </a:p>
          <a:p>
            <a:pPr lvl="1" eaLnBrk="1" hangingPunct="1"/>
            <a:r>
              <a:rPr lang="en-US" sz="2646" dirty="0"/>
              <a:t>Navigate differences in opinion of different people</a:t>
            </a:r>
          </a:p>
          <a:p>
            <a:pPr lvl="1" eaLnBrk="1" hangingPunct="1"/>
            <a:r>
              <a:rPr lang="en-US" sz="2646" dirty="0"/>
              <a:t>Overcome </a:t>
            </a:r>
            <a:r>
              <a:rPr lang="en-US" sz="2646" i="1" dirty="0"/>
              <a:t>perception </a:t>
            </a:r>
            <a:r>
              <a:rPr lang="en-US" sz="2646" dirty="0"/>
              <a:t>of environmental risks</a:t>
            </a:r>
          </a:p>
          <a:p>
            <a:pPr lvl="1" eaLnBrk="1" hangingPunct="1"/>
            <a:r>
              <a:rPr lang="en-US" sz="2646" dirty="0"/>
              <a:t>Establish costs/benefits for different methods, as well as who receives benefits and who pays the costs.</a:t>
            </a:r>
            <a:endParaRPr lang="en-US" dirty="0" smtClean="0">
              <a:solidFill>
                <a:srgbClr val="FF0000"/>
              </a:solidFill>
            </a:endParaRPr>
          </a:p>
          <a:p>
            <a:pPr eaLnBrk="1" hangingPunct="1"/>
            <a:r>
              <a:rPr lang="en-US" sz="2646" b="1" dirty="0"/>
              <a:t>What are some different types of strategies for environmental decision making?</a:t>
            </a:r>
          </a:p>
          <a:p>
            <a:pPr lvl="1" eaLnBrk="1" hangingPunct="1"/>
            <a:r>
              <a:rPr lang="en-US" sz="2646" dirty="0"/>
              <a:t>Cost/Benefit Analysis; Decision Trees; AHP; Linear Programming; GIS; Aggregation</a:t>
            </a:r>
          </a:p>
          <a:p>
            <a:pPr eaLnBrk="1" hangingPunct="1"/>
            <a:endParaRPr lang="en-US" dirty="0" smtClean="0"/>
          </a:p>
        </p:txBody>
      </p:sp>
    </p:spTree>
    <p:extLst>
      <p:ext uri="{BB962C8B-B14F-4D97-AF65-F5344CB8AC3E}">
        <p14:creationId xmlns:p14="http://schemas.microsoft.com/office/powerpoint/2010/main" val="979514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2464" y="1895951"/>
            <a:ext cx="7055697" cy="2603888"/>
          </a:xfrm>
        </p:spPr>
        <p:txBody>
          <a:bodyPr rtlCol="0">
            <a:normAutofit/>
          </a:bodyPr>
          <a:lstStyle/>
          <a:p>
            <a:pPr hangingPunct="1">
              <a:spcAft>
                <a:spcPts val="0"/>
              </a:spcAft>
              <a:defRPr/>
            </a:pPr>
            <a:r>
              <a:rPr lang="en-US" dirty="0" smtClean="0"/>
              <a:t>“Kudzu, an exotic plant introduced into the southeastern United States to prevent soil erosion, has grown out of control, covering in some places not only the ground but also trees, telephone poles, and buildings.”</a:t>
            </a:r>
          </a:p>
          <a:p>
            <a:pPr hangingPunct="1">
              <a:spcAft>
                <a:spcPts val="0"/>
              </a:spcAft>
              <a:defRPr/>
            </a:pPr>
            <a:r>
              <a:rPr lang="en-US" dirty="0" smtClean="0"/>
              <a:t>				- Mary R. English</a:t>
            </a:r>
          </a:p>
        </p:txBody>
      </p:sp>
    </p:spTree>
    <p:extLst>
      <p:ext uri="{BB962C8B-B14F-4D97-AF65-F5344CB8AC3E}">
        <p14:creationId xmlns:p14="http://schemas.microsoft.com/office/powerpoint/2010/main" val="2061223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The problem">
    <p:spTree>
      <p:nvGrpSpPr>
        <p:cNvPr id="1" name=""/>
        <p:cNvGrpSpPr/>
        <p:nvPr/>
      </p:nvGrpSpPr>
      <p:grpSpPr>
        <a:xfrm>
          <a:off x="0" y="0"/>
          <a:ext cx="0" cy="0"/>
          <a:chOff x="0" y="0"/>
          <a:chExt cx="0" cy="0"/>
        </a:xfrm>
      </p:grpSpPr>
      <p:pic>
        <p:nvPicPr>
          <p:cNvPr id="2" name="Picture 4" descr="C:\Users\drunfola\AppData\Local\Microsoft\Windows\Temporary Internet Files\Content.IE5\2ZDS936L\MP900398831[1].jpg"/>
          <p:cNvPicPr>
            <a:picLocks noChangeAspect="1"/>
          </p:cNvPicPr>
          <p:nvPr/>
        </p:nvPicPr>
        <p:blipFill>
          <a:blip r:embed="rId3">
            <a:lum bright="-50000"/>
            <a:alphaModFix/>
          </a:blip>
          <a:srcRect/>
          <a:stretch>
            <a:fillRect/>
          </a:stretch>
        </p:blipFill>
        <p:spPr>
          <a:xfrm>
            <a:off x="0" y="2687760"/>
            <a:ext cx="7056000" cy="5040000"/>
          </a:xfrm>
          <a:prstGeom prst="rect">
            <a:avLst/>
          </a:prstGeom>
          <a:noFill/>
          <a:ln>
            <a:noFill/>
          </a:ln>
        </p:spPr>
      </p:pic>
      <p:sp>
        <p:nvSpPr>
          <p:cNvPr id="3" name="Title 2"/>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The problem</a:t>
            </a:r>
          </a:p>
        </p:txBody>
      </p:sp>
      <p:sp>
        <p:nvSpPr>
          <p:cNvPr id="4" name="Text Placeholder 3"/>
          <p:cNvSpPr txBox="1">
            <a:spLocks noGrp="1"/>
          </p:cNvSpPr>
          <p:nvPr>
            <p:ph type="body" idx="4294967295"/>
          </p:nvPr>
        </p:nvSpPr>
        <p:spPr>
          <a:xfrm>
            <a:off x="839879" y="1124640"/>
            <a:ext cx="9072000" cy="4989600"/>
          </a:xfrm>
        </p:spPr>
        <p:txBody>
          <a:bodyPr wrap="square" lIns="91440" tIns="45720" rIns="91440" bIns="45720" anchor="t" anchorCtr="0"/>
          <a:lstStyle/>
          <a:p>
            <a:pPr lvl="0">
              <a:spcBef>
                <a:spcPts val="799"/>
              </a:spcBef>
              <a:spcAft>
                <a:spcPts val="0"/>
              </a:spcAft>
              <a:buSzPct val="45000"/>
              <a:buFont typeface="StarSymbol"/>
              <a:buChar char="●"/>
            </a:pPr>
            <a:r>
              <a:rPr lang="en-US"/>
              <a:t>USACE (United States Army Corps of Engineers) has thousands of projects throughout the country</a:t>
            </a:r>
          </a:p>
          <a:p>
            <a:pPr lvl="0">
              <a:spcBef>
                <a:spcPts val="799"/>
              </a:spcBef>
              <a:spcAft>
                <a:spcPts val="0"/>
              </a:spcAft>
              <a:buSzPct val="45000"/>
              <a:buFont typeface="StarSymbol"/>
              <a:buChar char="●"/>
            </a:pPr>
            <a:r>
              <a:rPr lang="en-US"/>
              <a:t>Only some of them can be improved</a:t>
            </a:r>
          </a:p>
          <a:p>
            <a:pPr lvl="0">
              <a:spcBef>
                <a:spcPts val="799"/>
              </a:spcBef>
              <a:spcAft>
                <a:spcPts val="0"/>
              </a:spcAft>
              <a:buSzPct val="45000"/>
              <a:buFont typeface="StarSymbol"/>
              <a:buChar char="●"/>
            </a:pPr>
            <a:r>
              <a:rPr lang="en-US"/>
              <a:t>These improvements must be chosen in light of uncertainty in the future!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endParaRPr lang="en-US" smtClean="0"/>
          </a:p>
        </p:txBody>
      </p:sp>
      <p:sp>
        <p:nvSpPr>
          <p:cNvPr id="1028" name="Content Placeholder 2"/>
          <p:cNvSpPr>
            <a:spLocks noGrp="1"/>
          </p:cNvSpPr>
          <p:nvPr>
            <p:ph idx="1"/>
          </p:nvPr>
        </p:nvSpPr>
        <p:spPr/>
        <p:txBody>
          <a:bodyPr/>
          <a:lstStyle/>
          <a:p>
            <a:pPr eaLnBrk="1" hangingPunct="1"/>
            <a:endParaRPr lang="en-US" smtClean="0"/>
          </a:p>
        </p:txBody>
      </p:sp>
      <p:graphicFrame>
        <p:nvGraphicFramePr>
          <p:cNvPr id="1026" name="Object 2"/>
          <p:cNvGraphicFramePr>
            <a:graphicFrameLocks noChangeAspect="1"/>
          </p:cNvGraphicFramePr>
          <p:nvPr/>
        </p:nvGraphicFramePr>
        <p:xfrm>
          <a:off x="529" y="-1"/>
          <a:ext cx="10182813" cy="7559675"/>
        </p:xfrm>
        <a:graphic>
          <a:graphicData uri="http://schemas.openxmlformats.org/presentationml/2006/ole">
            <mc:AlternateContent xmlns:mc="http://schemas.openxmlformats.org/markup-compatibility/2006">
              <mc:Choice xmlns:v="urn:schemas-microsoft-com:vml" Requires="v">
                <p:oleObj spid="_x0000_s1033" name="Bitmap Image" r:id="rId3" imgW="3971429" imgH="2943636" progId="Paint.Picture">
                  <p:embed/>
                </p:oleObj>
              </mc:Choice>
              <mc:Fallback>
                <p:oleObj name="Bitmap Image" r:id="rId3" imgW="3971429" imgH="294363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 y="-1"/>
                        <a:ext cx="10182813" cy="755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0973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smtClean="0"/>
              <a:t>Goals</a:t>
            </a:r>
            <a:endParaRPr lang="en-US" dirty="0" smtClean="0"/>
          </a:p>
        </p:txBody>
      </p:sp>
      <p:sp>
        <p:nvSpPr>
          <p:cNvPr id="27651" name="Content Placeholder 2"/>
          <p:cNvSpPr>
            <a:spLocks noGrp="1"/>
          </p:cNvSpPr>
          <p:nvPr>
            <p:ph idx="1"/>
          </p:nvPr>
        </p:nvSpPr>
        <p:spPr/>
        <p:txBody>
          <a:bodyPr/>
          <a:lstStyle/>
          <a:p>
            <a:pPr eaLnBrk="1" hangingPunct="1"/>
            <a:r>
              <a:rPr lang="en-US" dirty="0" smtClean="0">
                <a:solidFill>
                  <a:srgbClr val="FF0000"/>
                </a:solidFill>
              </a:rPr>
              <a:t>What is a common process for environmental decision making?</a:t>
            </a:r>
          </a:p>
          <a:p>
            <a:pPr eaLnBrk="1" hangingPunct="1"/>
            <a:r>
              <a:rPr lang="en-US" dirty="0" smtClean="0"/>
              <a:t>How do I choose what tool to use?</a:t>
            </a:r>
          </a:p>
          <a:p>
            <a:pPr eaLnBrk="1" hangingPunct="1"/>
            <a:endParaRPr lang="en-US" dirty="0" smtClean="0"/>
          </a:p>
        </p:txBody>
      </p:sp>
    </p:spTree>
    <p:extLst>
      <p:ext uri="{BB962C8B-B14F-4D97-AF65-F5344CB8AC3E}">
        <p14:creationId xmlns:p14="http://schemas.microsoft.com/office/powerpoint/2010/main" val="23944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The Decision Making Process</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5124308" y="1595932"/>
            <a:ext cx="4836792" cy="538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6" name="TextBox 5"/>
          <p:cNvSpPr txBox="1">
            <a:spLocks noChangeArrowheads="1"/>
          </p:cNvSpPr>
          <p:nvPr/>
        </p:nvSpPr>
        <p:spPr bwMode="auto">
          <a:xfrm>
            <a:off x="420511" y="1847920"/>
            <a:ext cx="5039783" cy="45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arenR"/>
            </a:pPr>
            <a:r>
              <a:rPr lang="en-US" sz="2646">
                <a:latin typeface="Calibri" panose="020F0502020204030204" pitchFamily="34" charset="0"/>
              </a:rPr>
              <a:t>Specify the Issue</a:t>
            </a:r>
          </a:p>
          <a:p>
            <a:pPr eaLnBrk="1" hangingPunct="1">
              <a:buFontTx/>
              <a:buAutoNum type="arabicParenR"/>
            </a:pPr>
            <a:r>
              <a:rPr lang="en-US" sz="2646">
                <a:latin typeface="Calibri" panose="020F0502020204030204" pitchFamily="34" charset="0"/>
              </a:rPr>
              <a:t>Determine Goals and Values</a:t>
            </a:r>
          </a:p>
          <a:p>
            <a:pPr eaLnBrk="1" hangingPunct="1">
              <a:buFontTx/>
              <a:buAutoNum type="arabicParenR"/>
            </a:pPr>
            <a:r>
              <a:rPr lang="en-US" sz="2646">
                <a:latin typeface="Calibri" panose="020F0502020204030204" pitchFamily="34" charset="0"/>
              </a:rPr>
              <a:t>Characterize the decision making context</a:t>
            </a:r>
          </a:p>
          <a:p>
            <a:pPr eaLnBrk="1" hangingPunct="1">
              <a:buFontTx/>
              <a:buAutoNum type="arabicParenR"/>
            </a:pPr>
            <a:r>
              <a:rPr lang="en-US" sz="2646">
                <a:latin typeface="Calibri" panose="020F0502020204030204" pitchFamily="34" charset="0"/>
              </a:rPr>
              <a:t>Integrate Information</a:t>
            </a:r>
          </a:p>
          <a:p>
            <a:pPr eaLnBrk="1" hangingPunct="1">
              <a:buFontTx/>
              <a:buAutoNum type="arabicParenR"/>
            </a:pPr>
            <a:r>
              <a:rPr lang="en-US" sz="2646">
                <a:latin typeface="Calibri" panose="020F0502020204030204" pitchFamily="34" charset="0"/>
              </a:rPr>
              <a:t>Identify options</a:t>
            </a:r>
          </a:p>
          <a:p>
            <a:pPr eaLnBrk="1" hangingPunct="1">
              <a:buFontTx/>
              <a:buAutoNum type="arabicParenR"/>
            </a:pPr>
            <a:r>
              <a:rPr lang="en-US" sz="2646">
                <a:latin typeface="Calibri" panose="020F0502020204030204" pitchFamily="34" charset="0"/>
              </a:rPr>
              <a:t>Forecast</a:t>
            </a:r>
          </a:p>
          <a:p>
            <a:pPr eaLnBrk="1" hangingPunct="1">
              <a:buFontTx/>
              <a:buAutoNum type="arabicParenR"/>
            </a:pPr>
            <a:r>
              <a:rPr lang="en-US" sz="2646">
                <a:latin typeface="Calibri" panose="020F0502020204030204" pitchFamily="34" charset="0"/>
              </a:rPr>
              <a:t>Assess options</a:t>
            </a:r>
          </a:p>
          <a:p>
            <a:pPr eaLnBrk="1" hangingPunct="1">
              <a:buFontTx/>
              <a:buAutoNum type="arabicParenR"/>
            </a:pPr>
            <a:r>
              <a:rPr lang="en-US" sz="2646">
                <a:latin typeface="Calibri" panose="020F0502020204030204" pitchFamily="34" charset="0"/>
              </a:rPr>
              <a:t>Make decisions</a:t>
            </a:r>
          </a:p>
          <a:p>
            <a:pPr eaLnBrk="1" hangingPunct="1">
              <a:buFontTx/>
              <a:buAutoNum type="arabicParenR"/>
            </a:pPr>
            <a:r>
              <a:rPr lang="en-US" sz="2646">
                <a:latin typeface="Calibri" panose="020F0502020204030204" pitchFamily="34" charset="0"/>
              </a:rPr>
              <a:t>Conduct post-decision assessments</a:t>
            </a:r>
          </a:p>
        </p:txBody>
      </p:sp>
    </p:spTree>
    <p:extLst>
      <p:ext uri="{BB962C8B-B14F-4D97-AF65-F5344CB8AC3E}">
        <p14:creationId xmlns:p14="http://schemas.microsoft.com/office/powerpoint/2010/main" val="241697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Determine Goals and Values</a:t>
            </a:r>
          </a:p>
        </p:txBody>
      </p:sp>
      <p:sp>
        <p:nvSpPr>
          <p:cNvPr id="29699" name="Content Placeholder 2"/>
          <p:cNvSpPr>
            <a:spLocks noGrp="1"/>
          </p:cNvSpPr>
          <p:nvPr>
            <p:ph idx="1"/>
          </p:nvPr>
        </p:nvSpPr>
        <p:spPr/>
        <p:txBody>
          <a:bodyPr/>
          <a:lstStyle/>
          <a:p>
            <a:pPr eaLnBrk="1" hangingPunct="1"/>
            <a:r>
              <a:rPr lang="en-US" b="1" smtClean="0"/>
              <a:t>What exactly is the goal?</a:t>
            </a:r>
          </a:p>
          <a:p>
            <a:pPr lvl="1" eaLnBrk="1" hangingPunct="1"/>
            <a:r>
              <a:rPr lang="en-US" b="1" smtClean="0"/>
              <a:t>A hard question!</a:t>
            </a:r>
          </a:p>
          <a:p>
            <a:pPr lvl="1" eaLnBrk="1" hangingPunct="1"/>
            <a:r>
              <a:rPr lang="en-US" b="1" smtClean="0"/>
              <a:t>Different groups WILL have different goals.</a:t>
            </a:r>
          </a:p>
          <a:p>
            <a:pPr lvl="1" eaLnBrk="1" hangingPunct="1"/>
            <a:r>
              <a:rPr lang="en-US" b="1" smtClean="0"/>
              <a:t>Preference Analysis can be helpful here (e.g., AHP!  We’ll learn this later).</a:t>
            </a:r>
          </a:p>
          <a:p>
            <a:pPr eaLnBrk="1" hangingPunct="1"/>
            <a:r>
              <a:rPr lang="en-US" b="1" smtClean="0"/>
              <a:t>Example: </a:t>
            </a:r>
          </a:p>
          <a:p>
            <a:pPr lvl="1" eaLnBrk="1" hangingPunct="1"/>
            <a:r>
              <a:rPr lang="en-US" b="1" smtClean="0"/>
              <a:t>We want to minimize vulnerability to floods</a:t>
            </a:r>
          </a:p>
          <a:p>
            <a:pPr lvl="1" eaLnBrk="1" hangingPunct="1"/>
            <a:r>
              <a:rPr lang="en-US" b="1" smtClean="0"/>
              <a:t>What is vulnerability?</a:t>
            </a:r>
          </a:p>
        </p:txBody>
      </p:sp>
    </p:spTree>
    <p:extLst>
      <p:ext uri="{BB962C8B-B14F-4D97-AF65-F5344CB8AC3E}">
        <p14:creationId xmlns:p14="http://schemas.microsoft.com/office/powerpoint/2010/main" val="3543917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04507" y="-1"/>
            <a:ext cx="9071610" cy="1259946"/>
          </a:xfrm>
        </p:spPr>
        <p:txBody>
          <a:bodyPr/>
          <a:lstStyle/>
          <a:p>
            <a:pPr eaLnBrk="1" hangingPunct="1"/>
            <a:r>
              <a:rPr lang="en-US" smtClean="0"/>
              <a:t>Characterize the Context</a:t>
            </a:r>
          </a:p>
        </p:txBody>
      </p:sp>
      <p:sp>
        <p:nvSpPr>
          <p:cNvPr id="3" name="Content Placeholder 2"/>
          <p:cNvSpPr>
            <a:spLocks noGrp="1"/>
          </p:cNvSpPr>
          <p:nvPr>
            <p:ph idx="1"/>
          </p:nvPr>
        </p:nvSpPr>
        <p:spPr>
          <a:xfrm>
            <a:off x="529" y="1427938"/>
            <a:ext cx="10079567" cy="6131736"/>
          </a:xfrm>
        </p:spPr>
        <p:txBody>
          <a:bodyPr rtlCol="0">
            <a:normAutofit/>
          </a:bodyPr>
          <a:lstStyle/>
          <a:p>
            <a:pPr hangingPunct="1">
              <a:spcAft>
                <a:spcPts val="0"/>
              </a:spcAft>
              <a:defRPr/>
            </a:pPr>
            <a:r>
              <a:rPr lang="en-US" b="1" dirty="0" smtClean="0"/>
              <a:t>How quickly does the decision need to be made?</a:t>
            </a:r>
          </a:p>
          <a:p>
            <a:pPr hangingPunct="1">
              <a:spcAft>
                <a:spcPts val="0"/>
              </a:spcAft>
              <a:defRPr/>
            </a:pPr>
            <a:r>
              <a:rPr lang="en-US" b="1" dirty="0" smtClean="0"/>
              <a:t>Are their specific approaches that are dictated by law (e.g., cost/benefit)?</a:t>
            </a:r>
          </a:p>
          <a:p>
            <a:pPr hangingPunct="1">
              <a:spcAft>
                <a:spcPts val="0"/>
              </a:spcAft>
              <a:defRPr/>
            </a:pPr>
            <a:r>
              <a:rPr lang="en-US" b="1" dirty="0" smtClean="0"/>
              <a:t>Who will bear the costs and the benefits of options?</a:t>
            </a:r>
          </a:p>
          <a:p>
            <a:pPr hangingPunct="1">
              <a:spcAft>
                <a:spcPts val="0"/>
              </a:spcAft>
              <a:defRPr/>
            </a:pPr>
            <a:r>
              <a:rPr lang="en-US" b="1" dirty="0" smtClean="0"/>
              <a:t>What is the type of decision?</a:t>
            </a:r>
          </a:p>
          <a:p>
            <a:pPr lvl="1">
              <a:defRPr/>
            </a:pPr>
            <a:r>
              <a:rPr lang="en-US" b="1" dirty="0" smtClean="0"/>
              <a:t>Emergency (Pre-appointed Managers / Rapid)</a:t>
            </a:r>
          </a:p>
          <a:p>
            <a:pPr lvl="1">
              <a:defRPr/>
            </a:pPr>
            <a:r>
              <a:rPr lang="en-US" b="1" dirty="0" smtClean="0"/>
              <a:t>Routine (Relies on familiarity with the situation)</a:t>
            </a:r>
          </a:p>
          <a:p>
            <a:pPr lvl="1">
              <a:defRPr/>
            </a:pPr>
            <a:r>
              <a:rPr lang="en-US" b="1" dirty="0" smtClean="0"/>
              <a:t>Analysis-Centered (One ultimate decision maker)</a:t>
            </a:r>
          </a:p>
          <a:p>
            <a:pPr lvl="1">
              <a:defRPr/>
            </a:pPr>
            <a:r>
              <a:rPr lang="en-US" b="1" dirty="0" smtClean="0"/>
              <a:t>Elite Corps (Very slow long term / multiple decision makers)</a:t>
            </a:r>
          </a:p>
          <a:p>
            <a:pPr lvl="1">
              <a:defRPr/>
            </a:pPr>
            <a:r>
              <a:rPr lang="en-US" b="1" dirty="0" smtClean="0"/>
              <a:t>Conflict Management (What is sufficient information?)</a:t>
            </a:r>
          </a:p>
          <a:p>
            <a:pPr lvl="1">
              <a:defRPr/>
            </a:pPr>
            <a:r>
              <a:rPr lang="en-US" b="1" dirty="0" smtClean="0"/>
              <a:t>Collaborative Learning </a:t>
            </a:r>
          </a:p>
        </p:txBody>
      </p:sp>
    </p:spTree>
    <p:extLst>
      <p:ext uri="{BB962C8B-B14F-4D97-AF65-F5344CB8AC3E}">
        <p14:creationId xmlns:p14="http://schemas.microsoft.com/office/powerpoint/2010/main" val="1835920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Integrate Information</a:t>
            </a:r>
          </a:p>
        </p:txBody>
      </p:sp>
      <p:sp>
        <p:nvSpPr>
          <p:cNvPr id="31747" name="Content Placeholder 2"/>
          <p:cNvSpPr>
            <a:spLocks noGrp="1"/>
          </p:cNvSpPr>
          <p:nvPr>
            <p:ph idx="1"/>
          </p:nvPr>
        </p:nvSpPr>
        <p:spPr/>
        <p:txBody>
          <a:bodyPr/>
          <a:lstStyle/>
          <a:p>
            <a:pPr eaLnBrk="1" hangingPunct="1"/>
            <a:r>
              <a:rPr lang="en-US" b="1" smtClean="0"/>
              <a:t>What data is needed to measure the chosen issue?</a:t>
            </a:r>
          </a:p>
          <a:p>
            <a:pPr lvl="1" eaLnBrk="1" hangingPunct="1"/>
            <a:r>
              <a:rPr lang="en-US" b="1" smtClean="0"/>
              <a:t>Example: What is the best location to build a new building on Clark’s campus?</a:t>
            </a:r>
          </a:p>
          <a:p>
            <a:pPr eaLnBrk="1" hangingPunct="1"/>
            <a:r>
              <a:rPr lang="en-US" b="1" smtClean="0"/>
              <a:t>What type of database is most appropriate (GIS? Tabular? Relational?)</a:t>
            </a:r>
          </a:p>
        </p:txBody>
      </p:sp>
    </p:spTree>
    <p:extLst>
      <p:ext uri="{BB962C8B-B14F-4D97-AF65-F5344CB8AC3E}">
        <p14:creationId xmlns:p14="http://schemas.microsoft.com/office/powerpoint/2010/main" val="3530532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Identify Options</a:t>
            </a:r>
          </a:p>
        </p:txBody>
      </p:sp>
      <p:sp>
        <p:nvSpPr>
          <p:cNvPr id="32771" name="Content Placeholder 2"/>
          <p:cNvSpPr>
            <a:spLocks noGrp="1"/>
          </p:cNvSpPr>
          <p:nvPr>
            <p:ph idx="1"/>
          </p:nvPr>
        </p:nvSpPr>
        <p:spPr/>
        <p:txBody>
          <a:bodyPr/>
          <a:lstStyle/>
          <a:p>
            <a:pPr eaLnBrk="1" hangingPunct="1"/>
            <a:r>
              <a:rPr lang="en-US" b="1" smtClean="0"/>
              <a:t>What are the potential options?</a:t>
            </a:r>
          </a:p>
          <a:p>
            <a:pPr eaLnBrk="1" hangingPunct="1"/>
            <a:r>
              <a:rPr lang="en-US" b="1" smtClean="0"/>
              <a:t>What are the attributes of each option (costs, benefits)?</a:t>
            </a:r>
          </a:p>
          <a:p>
            <a:pPr eaLnBrk="1" hangingPunct="1"/>
            <a:r>
              <a:rPr lang="en-US" b="1" smtClean="0"/>
              <a:t>What are secondary attributes of each option (e.g., environmental justice concerns)?</a:t>
            </a:r>
          </a:p>
        </p:txBody>
      </p:sp>
    </p:spTree>
    <p:extLst>
      <p:ext uri="{BB962C8B-B14F-4D97-AF65-F5344CB8AC3E}">
        <p14:creationId xmlns:p14="http://schemas.microsoft.com/office/powerpoint/2010/main" val="4019346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Identify Options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 y="0"/>
            <a:ext cx="12567960" cy="850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436424" y="923960"/>
            <a:ext cx="755968" cy="67197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84" dirty="0"/>
              <a:t>A</a:t>
            </a:r>
          </a:p>
        </p:txBody>
      </p:sp>
      <p:sp>
        <p:nvSpPr>
          <p:cNvPr id="8" name="Oval 7"/>
          <p:cNvSpPr/>
          <p:nvPr/>
        </p:nvSpPr>
        <p:spPr>
          <a:xfrm>
            <a:off x="4872319" y="5963743"/>
            <a:ext cx="755968" cy="67197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84" dirty="0"/>
              <a:t>B</a:t>
            </a:r>
          </a:p>
        </p:txBody>
      </p:sp>
      <p:sp>
        <p:nvSpPr>
          <p:cNvPr id="9" name="Oval 8"/>
          <p:cNvSpPr/>
          <p:nvPr/>
        </p:nvSpPr>
        <p:spPr>
          <a:xfrm>
            <a:off x="6552247" y="4115823"/>
            <a:ext cx="755968" cy="67197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84" dirty="0"/>
              <a:t>C</a:t>
            </a:r>
          </a:p>
        </p:txBody>
      </p:sp>
    </p:spTree>
    <p:extLst>
      <p:ext uri="{BB962C8B-B14F-4D97-AF65-F5344CB8AC3E}">
        <p14:creationId xmlns:p14="http://schemas.microsoft.com/office/powerpoint/2010/main" val="2393864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56496" y="302737"/>
            <a:ext cx="9071610" cy="1259946"/>
          </a:xfrm>
        </p:spPr>
        <p:txBody>
          <a:bodyPr/>
          <a:lstStyle/>
          <a:p>
            <a:pPr eaLnBrk="1" hangingPunct="1"/>
            <a:r>
              <a:rPr lang="en-US" smtClean="0"/>
              <a:t>Primary Attributes</a:t>
            </a:r>
          </a:p>
        </p:txBody>
      </p:sp>
      <p:sp>
        <p:nvSpPr>
          <p:cNvPr id="34819" name="Content Placeholder 2"/>
          <p:cNvSpPr>
            <a:spLocks noGrp="1"/>
          </p:cNvSpPr>
          <p:nvPr>
            <p:ph idx="1"/>
          </p:nvPr>
        </p:nvSpPr>
        <p:spPr>
          <a:xfrm>
            <a:off x="588503" y="2435895"/>
            <a:ext cx="9071610" cy="4989036"/>
          </a:xfrm>
        </p:spPr>
        <p:txBody>
          <a:bodyPr/>
          <a:lstStyle/>
          <a:p>
            <a:pPr eaLnBrk="1" hangingPunct="1">
              <a:buFont typeface="Arial" panose="020B0604020202020204" pitchFamily="34" charset="0"/>
              <a:buNone/>
            </a:pPr>
            <a:r>
              <a:rPr lang="en-US" b="1" smtClean="0"/>
              <a:t>Option A: Purchase and Remove Housing</a:t>
            </a:r>
          </a:p>
          <a:p>
            <a:pPr lvl="1" eaLnBrk="1" hangingPunct="1"/>
            <a:r>
              <a:rPr lang="en-US" b="1" smtClean="0"/>
              <a:t>Expensive ($500,000 for land; $2,000,000 for building)</a:t>
            </a:r>
          </a:p>
          <a:p>
            <a:pPr lvl="1" eaLnBrk="1" hangingPunct="1"/>
            <a:r>
              <a:rPr lang="en-US" b="1" smtClean="0"/>
              <a:t>Borders existing Campus</a:t>
            </a:r>
          </a:p>
          <a:p>
            <a:pPr lvl="1" eaLnBrk="1" hangingPunct="1"/>
            <a:r>
              <a:rPr lang="en-US" b="1" smtClean="0"/>
              <a:t>Environmental net benefit (more trees will be planted in the area)</a:t>
            </a: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11" y="335985"/>
            <a:ext cx="2414896" cy="205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420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008485" y="302737"/>
            <a:ext cx="9071610" cy="1259946"/>
          </a:xfrm>
        </p:spPr>
        <p:txBody>
          <a:bodyPr/>
          <a:lstStyle/>
          <a:p>
            <a:pPr eaLnBrk="1" hangingPunct="1"/>
            <a:r>
              <a:rPr lang="en-US" smtClean="0"/>
              <a:t>Secondary Attributes</a:t>
            </a:r>
          </a:p>
        </p:txBody>
      </p:sp>
      <p:sp>
        <p:nvSpPr>
          <p:cNvPr id="35843" name="Content Placeholder 2"/>
          <p:cNvSpPr>
            <a:spLocks noGrp="1"/>
          </p:cNvSpPr>
          <p:nvPr>
            <p:ph idx="1"/>
          </p:nvPr>
        </p:nvSpPr>
        <p:spPr>
          <a:xfrm>
            <a:off x="588503" y="2435895"/>
            <a:ext cx="9071610" cy="4989036"/>
          </a:xfrm>
        </p:spPr>
        <p:txBody>
          <a:bodyPr/>
          <a:lstStyle/>
          <a:p>
            <a:pPr eaLnBrk="1" hangingPunct="1">
              <a:buFont typeface="Arial" panose="020B0604020202020204" pitchFamily="34" charset="0"/>
              <a:buNone/>
            </a:pPr>
            <a:r>
              <a:rPr lang="en-US" b="1" smtClean="0"/>
              <a:t>Option A: Purchase and Remove Housing</a:t>
            </a:r>
          </a:p>
          <a:p>
            <a:pPr lvl="1" eaLnBrk="1" hangingPunct="1"/>
            <a:r>
              <a:rPr lang="en-US" b="1" smtClean="0"/>
              <a:t>Likely limited opposition from local groups</a:t>
            </a:r>
          </a:p>
          <a:p>
            <a:pPr lvl="1" eaLnBrk="1" hangingPunct="1"/>
            <a:r>
              <a:rPr lang="en-US" b="1" smtClean="0"/>
              <a:t>May reduce traffic in the area</a:t>
            </a:r>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11" y="335985"/>
            <a:ext cx="2414896" cy="205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974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tep 1: Characterize Goal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60"/>
            <a:ext cx="9072000" cy="1260000"/>
          </a:xfrm>
        </p:spPr>
        <p:txBody>
          <a:bodyPr wrap="square" lIns="91440" tIns="45720" rIns="91440" bIns="45720" anchorCtr="0">
            <a:noAutofit/>
          </a:bodyPr>
          <a:lstStyle/>
          <a:p>
            <a:pPr lvl="0"/>
            <a:r>
              <a:rPr lang="en-US"/>
              <a:t>Step 1: Characterize Goals</a:t>
            </a:r>
          </a:p>
        </p:txBody>
      </p:sp>
      <p:sp>
        <p:nvSpPr>
          <p:cNvPr id="3" name="Text Placeholder 2"/>
          <p:cNvSpPr txBox="1">
            <a:spLocks noGrp="1"/>
          </p:cNvSpPr>
          <p:nvPr>
            <p:ph type="body" idx="4294967295"/>
          </p:nvPr>
        </p:nvSpPr>
        <p:spPr>
          <a:xfrm>
            <a:off x="335880" y="1427760"/>
            <a:ext cx="6887880" cy="5628239"/>
          </a:xfrm>
        </p:spPr>
        <p:txBody>
          <a:bodyPr wrap="square" lIns="91440" tIns="45720" rIns="91440" bIns="45720" anchor="t" anchorCtr="0"/>
          <a:lstStyle/>
          <a:p>
            <a:pPr lvl="0">
              <a:spcBef>
                <a:spcPts val="697"/>
              </a:spcBef>
              <a:spcAft>
                <a:spcPts val="0"/>
              </a:spcAft>
              <a:buSzPct val="45000"/>
              <a:buFont typeface="StarSymbol"/>
              <a:buChar char="●"/>
            </a:pPr>
            <a:r>
              <a:rPr lang="en-US" sz="2800"/>
              <a:t>This (real world) example will focus on just two groups in USACE, flood risk and ecosystem restoration.</a:t>
            </a:r>
          </a:p>
          <a:p>
            <a:pPr lvl="0">
              <a:spcBef>
                <a:spcPts val="697"/>
              </a:spcBef>
              <a:spcAft>
                <a:spcPts val="0"/>
              </a:spcAft>
              <a:buSzPct val="45000"/>
              <a:buFont typeface="StarSymbol"/>
              <a:buChar char="●"/>
            </a:pPr>
            <a:r>
              <a:rPr lang="en-US" sz="2800"/>
              <a:t>Flood risk seeks to spend money on projects which MINIMIZE the risk of potential flooding events.</a:t>
            </a:r>
          </a:p>
          <a:p>
            <a:pPr lvl="0">
              <a:spcBef>
                <a:spcPts val="697"/>
              </a:spcBef>
              <a:spcAft>
                <a:spcPts val="0"/>
              </a:spcAft>
              <a:buSzPct val="45000"/>
              <a:buFont typeface="StarSymbol"/>
              <a:buChar char="●"/>
            </a:pPr>
            <a:r>
              <a:rPr lang="en-US" sz="2800"/>
              <a:t>Ecosystem Restoration seeks to spend money on projects which MAXIMIZES environmental carrying capacity.</a:t>
            </a:r>
          </a:p>
          <a:p>
            <a:pPr lvl="0">
              <a:spcBef>
                <a:spcPts val="697"/>
              </a:spcBef>
              <a:spcAft>
                <a:spcPts val="0"/>
              </a:spcAft>
              <a:buSzPct val="45000"/>
              <a:buFont typeface="StarSymbol"/>
              <a:buChar char="●"/>
            </a:pPr>
            <a:endParaRPr lang="en-US" sz="2800"/>
          </a:p>
        </p:txBody>
      </p:sp>
      <p:pic>
        <p:nvPicPr>
          <p:cNvPr id="4" name="Picture 4" descr="C:\Users\drunfola\AppData\Local\Microsoft\Windows\Temporary Internet Files\Content.IE5\OZS5NAX1\MP900437217[1].jpg"/>
          <p:cNvPicPr>
            <a:picLocks noChangeAspect="1"/>
          </p:cNvPicPr>
          <p:nvPr/>
        </p:nvPicPr>
        <p:blipFill>
          <a:blip r:embed="rId3">
            <a:lum bright="-50000"/>
            <a:alphaModFix/>
          </a:blip>
          <a:srcRect r="19857" b="41285"/>
          <a:stretch>
            <a:fillRect/>
          </a:stretch>
        </p:blipFill>
        <p:spPr>
          <a:xfrm>
            <a:off x="7391880" y="1511640"/>
            <a:ext cx="2372760" cy="2604240"/>
          </a:xfrm>
          <a:prstGeom prst="rect">
            <a:avLst/>
          </a:prstGeom>
          <a:noFill/>
          <a:ln w="25560" cap="sq">
            <a:solidFill>
              <a:srgbClr val="000000"/>
            </a:solidFill>
            <a:prstDash val="solid"/>
            <a:miter/>
          </a:ln>
        </p:spPr>
      </p:pic>
      <p:pic>
        <p:nvPicPr>
          <p:cNvPr id="5" name="Picture 6" descr="C:\Users\drunfola\AppData\Local\Microsoft\Windows\Temporary Internet Files\Content.IE5\OZS5NAX1\MP900316895[1].jpg"/>
          <p:cNvPicPr>
            <a:picLocks noChangeAspect="1"/>
          </p:cNvPicPr>
          <p:nvPr/>
        </p:nvPicPr>
        <p:blipFill>
          <a:blip r:embed="rId4">
            <a:lum bright="-50000"/>
            <a:alphaModFix/>
          </a:blip>
          <a:srcRect/>
          <a:stretch>
            <a:fillRect/>
          </a:stretch>
        </p:blipFill>
        <p:spPr>
          <a:xfrm>
            <a:off x="7475759" y="4451760"/>
            <a:ext cx="2173680" cy="1475640"/>
          </a:xfrm>
          <a:prstGeom prst="rect">
            <a:avLst/>
          </a:prstGeom>
          <a:noFill/>
          <a:ln w="25560" cap="sq">
            <a:solidFill>
              <a:srgbClr val="000000"/>
            </a:solidFill>
            <a:prstDash val="solid"/>
            <a:miter/>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Identify Options</a:t>
            </a:r>
          </a:p>
        </p:txBody>
      </p:sp>
      <p:graphicFrame>
        <p:nvGraphicFramePr>
          <p:cNvPr id="5" name="Table 4"/>
          <p:cNvGraphicFramePr>
            <a:graphicFrameLocks noGrp="1"/>
          </p:cNvGraphicFramePr>
          <p:nvPr/>
        </p:nvGraphicFramePr>
        <p:xfrm>
          <a:off x="420511" y="2771881"/>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r>
                        <a:rPr lang="en-US" sz="2000" dirty="0" smtClean="0"/>
                        <a:t>Site</a:t>
                      </a:r>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Mid</a:t>
                      </a:r>
                      <a:endParaRPr lang="en-US" sz="2000" dirty="0"/>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dirty="0" smtClean="0"/>
                        <a:t>Far</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pic>
        <p:nvPicPr>
          <p:cNvPr id="369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11" y="335985"/>
            <a:ext cx="2414896" cy="205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11" y="4703798"/>
            <a:ext cx="3118366" cy="250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255" y="5123780"/>
            <a:ext cx="2719383" cy="192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090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Forecast</a:t>
            </a:r>
          </a:p>
        </p:txBody>
      </p:sp>
      <p:sp>
        <p:nvSpPr>
          <p:cNvPr id="37891" name="Content Placeholder 2"/>
          <p:cNvSpPr>
            <a:spLocks noGrp="1"/>
          </p:cNvSpPr>
          <p:nvPr>
            <p:ph idx="1"/>
          </p:nvPr>
        </p:nvSpPr>
        <p:spPr/>
        <p:txBody>
          <a:bodyPr/>
          <a:lstStyle/>
          <a:p>
            <a:pPr eaLnBrk="1" hangingPunct="1"/>
            <a:r>
              <a:rPr lang="en-US" b="1" smtClean="0"/>
              <a:t>What will the information you collected look like in the future under each potential option?</a:t>
            </a:r>
          </a:p>
          <a:p>
            <a:pPr eaLnBrk="1" hangingPunct="1"/>
            <a:r>
              <a:rPr lang="en-US" b="1" smtClean="0"/>
              <a:t>What do short and long-term costs and benefits look like?</a:t>
            </a:r>
          </a:p>
        </p:txBody>
      </p:sp>
    </p:spTree>
    <p:extLst>
      <p:ext uri="{BB962C8B-B14F-4D97-AF65-F5344CB8AC3E}">
        <p14:creationId xmlns:p14="http://schemas.microsoft.com/office/powerpoint/2010/main" val="3280030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56496" y="302737"/>
            <a:ext cx="9071610" cy="1259946"/>
          </a:xfrm>
        </p:spPr>
        <p:txBody>
          <a:bodyPr/>
          <a:lstStyle/>
          <a:p>
            <a:pPr eaLnBrk="1" hangingPunct="1"/>
            <a:r>
              <a:rPr lang="en-US" smtClean="0"/>
              <a:t>Forecast</a:t>
            </a:r>
          </a:p>
        </p:txBody>
      </p:sp>
      <p:sp>
        <p:nvSpPr>
          <p:cNvPr id="38915" name="Content Placeholder 2"/>
          <p:cNvSpPr>
            <a:spLocks noGrp="1"/>
          </p:cNvSpPr>
          <p:nvPr>
            <p:ph idx="1"/>
          </p:nvPr>
        </p:nvSpPr>
        <p:spPr>
          <a:xfrm>
            <a:off x="588503" y="2435895"/>
            <a:ext cx="9071610" cy="4989036"/>
          </a:xfrm>
        </p:spPr>
        <p:txBody>
          <a:bodyPr/>
          <a:lstStyle/>
          <a:p>
            <a:pPr eaLnBrk="1" hangingPunct="1">
              <a:buFont typeface="Arial" panose="020B0604020202020204" pitchFamily="34" charset="0"/>
              <a:buNone/>
            </a:pPr>
            <a:r>
              <a:rPr lang="en-US" b="1" smtClean="0"/>
              <a:t>Option A: Purchase and Remove Housing</a:t>
            </a:r>
          </a:p>
          <a:p>
            <a:pPr lvl="1" eaLnBrk="1" hangingPunct="1"/>
            <a:r>
              <a:rPr lang="en-US" b="1" smtClean="0"/>
              <a:t>Scenario A: Clark grows rapidly (6000 new students in 2020)</a:t>
            </a:r>
          </a:p>
          <a:p>
            <a:pPr lvl="1" eaLnBrk="1" hangingPunct="1"/>
            <a:r>
              <a:rPr lang="en-US" b="1" smtClean="0"/>
              <a:t>Scenario B: Clark stays at the same enrollment (~3000 students in 2020)</a:t>
            </a:r>
          </a:p>
          <a:p>
            <a:pPr lvl="1" eaLnBrk="1" hangingPunct="1"/>
            <a:r>
              <a:rPr lang="en-US" b="1" smtClean="0"/>
              <a:t>Scenario C: Clark enrollment shrinks (2000 students total in 2020)</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11" y="335985"/>
            <a:ext cx="2414896" cy="205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201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96460" y="839963"/>
            <a:ext cx="9071610" cy="1259946"/>
          </a:xfrm>
        </p:spPr>
        <p:txBody>
          <a:bodyPr/>
          <a:lstStyle/>
          <a:p>
            <a:pPr eaLnBrk="1" hangingPunct="1"/>
            <a:r>
              <a:rPr lang="en-US" sz="4409"/>
              <a:t>What will each option</a:t>
            </a:r>
            <a:br>
              <a:rPr lang="en-US" sz="4409"/>
            </a:br>
            <a:r>
              <a:rPr lang="en-US" sz="4409"/>
              <a:t>look like under the </a:t>
            </a:r>
            <a:br>
              <a:rPr lang="en-US" sz="4409"/>
            </a:br>
            <a:r>
              <a:rPr lang="en-US" sz="4409"/>
              <a:t>“more students” scenario?</a:t>
            </a:r>
          </a:p>
        </p:txBody>
      </p:sp>
      <p:graphicFrame>
        <p:nvGraphicFramePr>
          <p:cNvPr id="5" name="Table 4"/>
          <p:cNvGraphicFramePr>
            <a:graphicFrameLocks noGrp="1"/>
          </p:cNvGraphicFramePr>
          <p:nvPr/>
        </p:nvGraphicFramePr>
        <p:xfrm>
          <a:off x="420511" y="3153364"/>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Positive</a:t>
                      </a:r>
                      <a:endParaRPr lang="en-US" sz="2000" dirty="0"/>
                    </a:p>
                  </a:txBody>
                  <a:tcPr marL="100796" marR="100796" marT="50376" marB="50376"/>
                </a:tc>
                <a:tc>
                  <a:txBody>
                    <a:bodyPr/>
                    <a:lstStyle/>
                    <a:p>
                      <a:r>
                        <a:rPr lang="en-US" sz="2000" dirty="0" smtClean="0">
                          <a:solidFill>
                            <a:srgbClr val="FF0000"/>
                          </a:solidFill>
                        </a:rPr>
                        <a:t>Negative</a:t>
                      </a:r>
                      <a:endParaRPr lang="en-US" sz="2000" dirty="0">
                        <a:solidFill>
                          <a:srgbClr val="FF0000"/>
                        </a:solidFill>
                      </a:endParaRPr>
                    </a:p>
                  </a:txBody>
                  <a:tcPr marL="100796" marR="100796" marT="50376" marB="50376"/>
                </a:tc>
                <a:tc>
                  <a:txBody>
                    <a:bodyPr/>
                    <a:lstStyle/>
                    <a:p>
                      <a:r>
                        <a:rPr lang="en-US" sz="2000" dirty="0" smtClean="0">
                          <a:solidFill>
                            <a:srgbClr val="FF0000"/>
                          </a:solidFill>
                        </a:rPr>
                        <a:t>High</a:t>
                      </a:r>
                      <a:endParaRPr lang="en-US" sz="2000" dirty="0">
                        <a:solidFill>
                          <a:srgbClr val="FF0000"/>
                        </a:solidFill>
                      </a:endParaRPr>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b="1" dirty="0" smtClean="0">
                          <a:solidFill>
                            <a:srgbClr val="FF0000"/>
                          </a:solidFill>
                        </a:rPr>
                        <a:t>Close</a:t>
                      </a:r>
                      <a:endParaRPr lang="en-US" sz="2000" b="1" dirty="0">
                        <a:solidFill>
                          <a:srgbClr val="FF0000"/>
                        </a:solidFill>
                      </a:endParaRPr>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pic>
        <p:nvPicPr>
          <p:cNvPr id="399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11" y="545976"/>
            <a:ext cx="2414896" cy="205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11" y="4871791"/>
            <a:ext cx="3118366" cy="250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255" y="5470265"/>
            <a:ext cx="2719383" cy="192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8616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Make Decisions</a:t>
            </a:r>
          </a:p>
        </p:txBody>
      </p:sp>
      <p:sp>
        <p:nvSpPr>
          <p:cNvPr id="40963" name="Content Placeholder 2"/>
          <p:cNvSpPr>
            <a:spLocks noGrp="1"/>
          </p:cNvSpPr>
          <p:nvPr>
            <p:ph idx="1"/>
          </p:nvPr>
        </p:nvSpPr>
        <p:spPr/>
        <p:txBody>
          <a:bodyPr/>
          <a:lstStyle/>
          <a:p>
            <a:pPr eaLnBrk="1" hangingPunct="1"/>
            <a:r>
              <a:rPr lang="en-US" b="1" smtClean="0"/>
              <a:t>Make a decision based on the given decision strategy.</a:t>
            </a:r>
          </a:p>
          <a:p>
            <a:pPr lvl="1" eaLnBrk="1" hangingPunct="1"/>
            <a:r>
              <a:rPr lang="en-US" b="1" smtClean="0"/>
              <a:t>Cost-benefit analysis</a:t>
            </a:r>
          </a:p>
          <a:p>
            <a:pPr lvl="1" eaLnBrk="1" hangingPunct="1"/>
            <a:r>
              <a:rPr lang="en-US" b="1" smtClean="0"/>
              <a:t>Probabilistic Risk Assessment</a:t>
            </a:r>
          </a:p>
          <a:p>
            <a:pPr lvl="1" eaLnBrk="1" hangingPunct="1"/>
            <a:r>
              <a:rPr lang="en-US" b="1" smtClean="0"/>
              <a:t>Decision Tree Analysis</a:t>
            </a:r>
          </a:p>
          <a:p>
            <a:pPr lvl="1" eaLnBrk="1" hangingPunct="1"/>
            <a:r>
              <a:rPr lang="en-US" b="1" smtClean="0"/>
              <a:t>Linear Programming / Optimization </a:t>
            </a:r>
          </a:p>
        </p:txBody>
      </p:sp>
    </p:spTree>
    <p:extLst>
      <p:ext uri="{BB962C8B-B14F-4D97-AF65-F5344CB8AC3E}">
        <p14:creationId xmlns:p14="http://schemas.microsoft.com/office/powerpoint/2010/main" val="1005438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5" name="Table 4"/>
          <p:cNvGraphicFramePr>
            <a:graphicFrameLocks noGrp="1"/>
          </p:cNvGraphicFramePr>
          <p:nvPr/>
        </p:nvGraphicFramePr>
        <p:xfrm>
          <a:off x="420511" y="3489350"/>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Positive</a:t>
                      </a:r>
                      <a:endParaRPr lang="en-US" sz="2000" dirty="0"/>
                    </a:p>
                  </a:txBody>
                  <a:tcPr marL="100796" marR="100796" marT="50376" marB="50376"/>
                </a:tc>
                <a:tc>
                  <a:txBody>
                    <a:bodyPr/>
                    <a:lstStyle/>
                    <a:p>
                      <a:r>
                        <a:rPr lang="en-US" sz="2000" dirty="0" smtClean="0">
                          <a:solidFill>
                            <a:srgbClr val="FF0000"/>
                          </a:solidFill>
                        </a:rPr>
                        <a:t>Negative</a:t>
                      </a:r>
                      <a:endParaRPr lang="en-US" sz="2000" dirty="0">
                        <a:solidFill>
                          <a:srgbClr val="FF0000"/>
                        </a:solidFill>
                      </a:endParaRPr>
                    </a:p>
                  </a:txBody>
                  <a:tcPr marL="100796" marR="100796" marT="50376" marB="50376"/>
                </a:tc>
                <a:tc>
                  <a:txBody>
                    <a:bodyPr/>
                    <a:lstStyle/>
                    <a:p>
                      <a:r>
                        <a:rPr lang="en-US" sz="2000" dirty="0" smtClean="0">
                          <a:solidFill>
                            <a:srgbClr val="FF0000"/>
                          </a:solidFill>
                        </a:rPr>
                        <a:t>High</a:t>
                      </a:r>
                      <a:endParaRPr lang="en-US" sz="2000" dirty="0">
                        <a:solidFill>
                          <a:srgbClr val="FF0000"/>
                        </a:solidFill>
                      </a:endParaRPr>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b="1" dirty="0" smtClean="0">
                          <a:solidFill>
                            <a:srgbClr val="FF0000"/>
                          </a:solidFill>
                        </a:rPr>
                        <a:t>Close</a:t>
                      </a:r>
                      <a:endParaRPr lang="en-US" sz="2000" b="1" dirty="0">
                        <a:solidFill>
                          <a:srgbClr val="FF0000"/>
                        </a:solidFill>
                      </a:endParaRPr>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graphicFrame>
        <p:nvGraphicFramePr>
          <p:cNvPr id="7" name="Table 6"/>
          <p:cNvGraphicFramePr>
            <a:graphicFrameLocks noGrp="1"/>
          </p:cNvGraphicFramePr>
          <p:nvPr/>
        </p:nvGraphicFramePr>
        <p:xfrm>
          <a:off x="420511" y="5543762"/>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r>
                        <a:rPr lang="en-US" sz="2000" dirty="0" smtClean="0"/>
                        <a:t>Site</a:t>
                      </a:r>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Mid</a:t>
                      </a:r>
                      <a:endParaRPr lang="en-US" sz="2000" dirty="0"/>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dirty="0" smtClean="0"/>
                        <a:t>Far</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sp>
        <p:nvSpPr>
          <p:cNvPr id="42061" name="TextBox 7"/>
          <p:cNvSpPr txBox="1">
            <a:spLocks noChangeArrowheads="1"/>
          </p:cNvSpPr>
          <p:nvPr/>
        </p:nvSpPr>
        <p:spPr bwMode="auto">
          <a:xfrm>
            <a:off x="336514" y="3107866"/>
            <a:ext cx="3191863"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“High” enrollment scenario</a:t>
            </a:r>
          </a:p>
        </p:txBody>
      </p:sp>
      <p:sp>
        <p:nvSpPr>
          <p:cNvPr id="42062" name="TextBox 8"/>
          <p:cNvSpPr txBox="1">
            <a:spLocks noChangeArrowheads="1"/>
          </p:cNvSpPr>
          <p:nvPr/>
        </p:nvSpPr>
        <p:spPr bwMode="auto">
          <a:xfrm>
            <a:off x="336514" y="5207776"/>
            <a:ext cx="4115823"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“Current” enrollment scenario</a:t>
            </a:r>
          </a:p>
        </p:txBody>
      </p:sp>
      <p:graphicFrame>
        <p:nvGraphicFramePr>
          <p:cNvPr id="10" name="Table 9"/>
          <p:cNvGraphicFramePr>
            <a:graphicFrameLocks noGrp="1"/>
          </p:cNvGraphicFramePr>
          <p:nvPr/>
        </p:nvGraphicFramePr>
        <p:xfrm>
          <a:off x="420511" y="1221447"/>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kern="1200" baseline="0" dirty="0" smtClean="0">
                          <a:solidFill>
                            <a:srgbClr val="FF0000"/>
                          </a:solidFill>
                          <a:latin typeface="+mn-lt"/>
                          <a:ea typeface="+mn-ea"/>
                          <a:cs typeface="+mn-cs"/>
                        </a:rPr>
                        <a:t>Positive</a:t>
                      </a:r>
                    </a:p>
                  </a:txBody>
                  <a:tcPr marL="100796" marR="100796" marT="50376" marB="50376"/>
                </a:tc>
                <a:tc>
                  <a:txBody>
                    <a:bodyPr/>
                    <a:lstStyle/>
                    <a:p>
                      <a:r>
                        <a:rPr lang="en-US" sz="2000" baseline="0" dirty="0" smtClean="0">
                          <a:solidFill>
                            <a:srgbClr val="FF0000"/>
                          </a:solidFill>
                        </a:rPr>
                        <a:t>Positive</a:t>
                      </a:r>
                      <a:endParaRPr lang="en-US" sz="2000" dirty="0">
                        <a:solidFill>
                          <a:srgbClr val="FF0000"/>
                        </a:solidFill>
                      </a:endParaRPr>
                    </a:p>
                  </a:txBody>
                  <a:tcPr marL="100796" marR="100796" marT="50376" marB="50376"/>
                </a:tc>
                <a:tc>
                  <a:txBody>
                    <a:bodyPr/>
                    <a:lstStyle/>
                    <a:p>
                      <a:r>
                        <a:rPr lang="en-US" sz="2000" dirty="0" smtClean="0">
                          <a:solidFill>
                            <a:srgbClr val="FF0000"/>
                          </a:solidFill>
                        </a:rPr>
                        <a:t>Low</a:t>
                      </a:r>
                      <a:endParaRPr lang="en-US" sz="2000" dirty="0">
                        <a:solidFill>
                          <a:srgbClr val="FF0000"/>
                        </a:solidFill>
                      </a:endParaRPr>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b="1" dirty="0" smtClean="0">
                          <a:solidFill>
                            <a:srgbClr val="FF0000"/>
                          </a:solidFill>
                        </a:rPr>
                        <a:t>Far</a:t>
                      </a:r>
                      <a:endParaRPr lang="en-US" sz="2000" b="1" dirty="0">
                        <a:solidFill>
                          <a:srgbClr val="FF0000"/>
                        </a:solidFill>
                      </a:endParaRPr>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sp>
        <p:nvSpPr>
          <p:cNvPr id="42100" name="TextBox 10"/>
          <p:cNvSpPr txBox="1">
            <a:spLocks noChangeArrowheads="1"/>
          </p:cNvSpPr>
          <p:nvPr/>
        </p:nvSpPr>
        <p:spPr bwMode="auto">
          <a:xfrm>
            <a:off x="336514" y="839964"/>
            <a:ext cx="3191863"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a:t>
            </a:r>
          </a:p>
        </p:txBody>
      </p:sp>
    </p:spTree>
    <p:extLst>
      <p:ext uri="{BB962C8B-B14F-4D97-AF65-F5344CB8AC3E}">
        <p14:creationId xmlns:p14="http://schemas.microsoft.com/office/powerpoint/2010/main" val="2295942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5" name="Table 4"/>
          <p:cNvGraphicFramePr>
            <a:graphicFrameLocks noGrp="1"/>
          </p:cNvGraphicFramePr>
          <p:nvPr/>
        </p:nvGraphicFramePr>
        <p:xfrm>
          <a:off x="420511" y="3489350"/>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Positive</a:t>
                      </a:r>
                      <a:endParaRPr lang="en-US" sz="2000" dirty="0"/>
                    </a:p>
                  </a:txBody>
                  <a:tcPr marL="100796" marR="100796" marT="50376" marB="50376"/>
                </a:tc>
                <a:tc>
                  <a:txBody>
                    <a:bodyPr/>
                    <a:lstStyle/>
                    <a:p>
                      <a:r>
                        <a:rPr lang="en-US" sz="2000" dirty="0" smtClean="0">
                          <a:solidFill>
                            <a:srgbClr val="FF0000"/>
                          </a:solidFill>
                        </a:rPr>
                        <a:t>Negative</a:t>
                      </a:r>
                      <a:endParaRPr lang="en-US" sz="2000" dirty="0">
                        <a:solidFill>
                          <a:srgbClr val="FF0000"/>
                        </a:solidFill>
                      </a:endParaRPr>
                    </a:p>
                  </a:txBody>
                  <a:tcPr marL="100796" marR="100796" marT="50376" marB="50376"/>
                </a:tc>
                <a:tc>
                  <a:txBody>
                    <a:bodyPr/>
                    <a:lstStyle/>
                    <a:p>
                      <a:r>
                        <a:rPr lang="en-US" sz="2000" dirty="0" smtClean="0">
                          <a:solidFill>
                            <a:srgbClr val="FF0000"/>
                          </a:solidFill>
                        </a:rPr>
                        <a:t>High</a:t>
                      </a:r>
                      <a:endParaRPr lang="en-US" sz="2000" dirty="0">
                        <a:solidFill>
                          <a:srgbClr val="FF0000"/>
                        </a:solidFill>
                      </a:endParaRPr>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b="1" dirty="0" smtClean="0">
                          <a:solidFill>
                            <a:srgbClr val="FF0000"/>
                          </a:solidFill>
                        </a:rPr>
                        <a:t>Close</a:t>
                      </a:r>
                      <a:endParaRPr lang="en-US" sz="2000" b="1" dirty="0">
                        <a:solidFill>
                          <a:srgbClr val="FF0000"/>
                        </a:solidFill>
                      </a:endParaRPr>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graphicFrame>
        <p:nvGraphicFramePr>
          <p:cNvPr id="7" name="Table 6"/>
          <p:cNvGraphicFramePr>
            <a:graphicFrameLocks noGrp="1"/>
          </p:cNvGraphicFramePr>
          <p:nvPr/>
        </p:nvGraphicFramePr>
        <p:xfrm>
          <a:off x="420511" y="5543762"/>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r>
                        <a:rPr lang="en-US" sz="2000" dirty="0" smtClean="0"/>
                        <a:t>Site</a:t>
                      </a:r>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Mid</a:t>
                      </a:r>
                      <a:endParaRPr lang="en-US" sz="2000" dirty="0"/>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dirty="0" smtClean="0"/>
                        <a:t>Far</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sp>
        <p:nvSpPr>
          <p:cNvPr id="43085" name="TextBox 7"/>
          <p:cNvSpPr txBox="1">
            <a:spLocks noChangeArrowheads="1"/>
          </p:cNvSpPr>
          <p:nvPr/>
        </p:nvSpPr>
        <p:spPr bwMode="auto">
          <a:xfrm>
            <a:off x="336514" y="3107866"/>
            <a:ext cx="7391682"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“High” enrollment scenario (</a:t>
            </a:r>
            <a:r>
              <a:rPr lang="en-US" sz="1984" b="1">
                <a:solidFill>
                  <a:srgbClr val="FF0000"/>
                </a:solidFill>
              </a:rPr>
              <a:t>Probability = 20%</a:t>
            </a:r>
            <a:r>
              <a:rPr lang="en-US" sz="1984"/>
              <a:t>)</a:t>
            </a:r>
          </a:p>
        </p:txBody>
      </p:sp>
      <p:sp>
        <p:nvSpPr>
          <p:cNvPr id="43086" name="TextBox 8"/>
          <p:cNvSpPr txBox="1">
            <a:spLocks noChangeArrowheads="1"/>
          </p:cNvSpPr>
          <p:nvPr/>
        </p:nvSpPr>
        <p:spPr bwMode="auto">
          <a:xfrm>
            <a:off x="336514" y="5207776"/>
            <a:ext cx="6971700"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“Current” enrollment scenario (</a:t>
            </a:r>
            <a:r>
              <a:rPr lang="en-US" sz="1984" b="1">
                <a:solidFill>
                  <a:srgbClr val="FF0000"/>
                </a:solidFill>
              </a:rPr>
              <a:t>Probability = 60%</a:t>
            </a:r>
            <a:r>
              <a:rPr lang="en-US" sz="1984"/>
              <a:t>)</a:t>
            </a:r>
          </a:p>
        </p:txBody>
      </p:sp>
      <p:graphicFrame>
        <p:nvGraphicFramePr>
          <p:cNvPr id="10" name="Table 9"/>
          <p:cNvGraphicFramePr>
            <a:graphicFrameLocks noGrp="1"/>
          </p:cNvGraphicFramePr>
          <p:nvPr/>
        </p:nvGraphicFramePr>
        <p:xfrm>
          <a:off x="420511" y="1221447"/>
          <a:ext cx="9155606" cy="1634428"/>
        </p:xfrm>
        <a:graphic>
          <a:graphicData uri="http://schemas.openxmlformats.org/drawingml/2006/table">
            <a:tbl>
              <a:tblPr firstRow="1" bandRow="1">
                <a:tableStyleId>{5C22544A-7EE6-4342-B048-85BDC9FD1C3A}</a:tableStyleId>
              </a:tblPr>
              <a:tblGrid>
                <a:gridCol w="1592846"/>
                <a:gridCol w="1263031"/>
                <a:gridCol w="1521192"/>
                <a:gridCol w="1791589"/>
                <a:gridCol w="1998297"/>
                <a:gridCol w="988651"/>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kern="1200" baseline="0" dirty="0" smtClean="0">
                          <a:solidFill>
                            <a:srgbClr val="FF0000"/>
                          </a:solidFill>
                          <a:latin typeface="+mn-lt"/>
                          <a:ea typeface="+mn-ea"/>
                          <a:cs typeface="+mn-cs"/>
                        </a:rPr>
                        <a:t>Positive</a:t>
                      </a:r>
                    </a:p>
                  </a:txBody>
                  <a:tcPr marL="100796" marR="100796" marT="50376" marB="50376"/>
                </a:tc>
                <a:tc>
                  <a:txBody>
                    <a:bodyPr/>
                    <a:lstStyle/>
                    <a:p>
                      <a:r>
                        <a:rPr lang="en-US" sz="2000" baseline="0" dirty="0" smtClean="0">
                          <a:solidFill>
                            <a:srgbClr val="FF0000"/>
                          </a:solidFill>
                        </a:rPr>
                        <a:t>Positive</a:t>
                      </a:r>
                      <a:endParaRPr lang="en-US" sz="2000" dirty="0">
                        <a:solidFill>
                          <a:srgbClr val="FF0000"/>
                        </a:solidFill>
                      </a:endParaRPr>
                    </a:p>
                  </a:txBody>
                  <a:tcPr marL="100796" marR="100796" marT="50376" marB="50376"/>
                </a:tc>
                <a:tc>
                  <a:txBody>
                    <a:bodyPr/>
                    <a:lstStyle/>
                    <a:p>
                      <a:r>
                        <a:rPr lang="en-US" sz="2000" dirty="0" smtClean="0">
                          <a:solidFill>
                            <a:srgbClr val="FF0000"/>
                          </a:solidFill>
                        </a:rPr>
                        <a:t>Low</a:t>
                      </a:r>
                      <a:endParaRPr lang="en-US" sz="2000" dirty="0">
                        <a:solidFill>
                          <a:srgbClr val="FF0000"/>
                        </a:solidFill>
                      </a:endParaRPr>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b="1" dirty="0" smtClean="0">
                          <a:solidFill>
                            <a:srgbClr val="FF0000"/>
                          </a:solidFill>
                        </a:rPr>
                        <a:t>Far</a:t>
                      </a:r>
                      <a:endParaRPr lang="en-US" sz="2000" b="1" dirty="0">
                        <a:solidFill>
                          <a:srgbClr val="FF0000"/>
                        </a:solidFill>
                      </a:endParaRPr>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a:t>
                      </a:r>
                      <a:endParaRPr lang="en-US" sz="2000" dirty="0"/>
                    </a:p>
                  </a:txBody>
                  <a:tcPr marL="100796" marR="100796" marT="50376" marB="50376"/>
                </a:tc>
                <a:tc>
                  <a:txBody>
                    <a:bodyPr/>
                    <a:lstStyle/>
                    <a:p>
                      <a:r>
                        <a:rPr lang="en-US" sz="2000" dirty="0" smtClean="0"/>
                        <a:t>Close</a:t>
                      </a:r>
                      <a:endParaRPr lang="en-US" sz="2000" dirty="0"/>
                    </a:p>
                  </a:txBody>
                  <a:tcPr marL="100796" marR="100796" marT="50376" marB="50376"/>
                </a:tc>
                <a:tc>
                  <a:txBody>
                    <a:bodyPr/>
                    <a:lstStyle/>
                    <a:p>
                      <a:r>
                        <a:rPr lang="en-US" sz="2000" dirty="0" smtClean="0"/>
                        <a:t>Neutral</a:t>
                      </a:r>
                      <a:endParaRPr lang="en-US" sz="2000" dirty="0"/>
                    </a:p>
                  </a:txBody>
                  <a:tcPr marL="100796" marR="100796" marT="50376" marB="50376"/>
                </a:tc>
                <a:tc>
                  <a:txBody>
                    <a:bodyPr/>
                    <a:lstStyle/>
                    <a:p>
                      <a:r>
                        <a:rPr lang="en-US" sz="2000" dirty="0" smtClean="0"/>
                        <a:t>Negative</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r>
            </a:tbl>
          </a:graphicData>
        </a:graphic>
      </p:graphicFrame>
      <p:sp>
        <p:nvSpPr>
          <p:cNvPr id="43124" name="TextBox 10"/>
          <p:cNvSpPr txBox="1">
            <a:spLocks noChangeArrowheads="1"/>
          </p:cNvSpPr>
          <p:nvPr/>
        </p:nvSpPr>
        <p:spPr bwMode="auto">
          <a:xfrm>
            <a:off x="336514" y="839964"/>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Tree>
    <p:extLst>
      <p:ext uri="{BB962C8B-B14F-4D97-AF65-F5344CB8AC3E}">
        <p14:creationId xmlns:p14="http://schemas.microsoft.com/office/powerpoint/2010/main" val="1275360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10" name="Table 9"/>
          <p:cNvGraphicFramePr>
            <a:graphicFrameLocks noGrp="1"/>
          </p:cNvGraphicFramePr>
          <p:nvPr/>
        </p:nvGraphicFramePr>
        <p:xfrm>
          <a:off x="420511" y="2313400"/>
          <a:ext cx="9155606" cy="1634428"/>
        </p:xfrm>
        <a:graphic>
          <a:graphicData uri="http://schemas.openxmlformats.org/drawingml/2006/table">
            <a:tbl>
              <a:tblPr firstRow="1" bandRow="1">
                <a:tableStyleId>{5C22544A-7EE6-4342-B048-85BDC9FD1C3A}</a:tableStyleId>
              </a:tblPr>
              <a:tblGrid>
                <a:gridCol w="1343942"/>
                <a:gridCol w="1511935"/>
                <a:gridCol w="1521192"/>
                <a:gridCol w="1670671"/>
                <a:gridCol w="1931917"/>
                <a:gridCol w="1175949"/>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High (1)</a:t>
                      </a:r>
                      <a:endParaRPr lang="en-US" sz="2000" dirty="0"/>
                    </a:p>
                  </a:txBody>
                  <a:tcPr marL="100796" marR="100796" marT="50376" marB="50376"/>
                </a:tc>
                <a:tc>
                  <a:txBody>
                    <a:bodyPr/>
                    <a:lstStyle/>
                    <a:p>
                      <a:r>
                        <a:rPr lang="en-US" sz="2000" dirty="0" smtClean="0"/>
                        <a:t>Close (3)</a:t>
                      </a:r>
                      <a:endParaRPr lang="en-US" sz="2000" dirty="0"/>
                    </a:p>
                  </a:txBody>
                  <a:tcPr marL="100796" marR="100796" marT="50376" marB="50376"/>
                </a:tc>
                <a:tc>
                  <a:txBody>
                    <a:bodyPr/>
                    <a:lstStyle/>
                    <a:p>
                      <a:r>
                        <a:rPr lang="en-US" sz="2000" kern="1200" baseline="0" dirty="0" smtClean="0">
                          <a:solidFill>
                            <a:srgbClr val="FF0000"/>
                          </a:solidFill>
                          <a:latin typeface="+mn-lt"/>
                          <a:ea typeface="+mn-ea"/>
                          <a:cs typeface="+mn-cs"/>
                        </a:rPr>
                        <a:t>Positive (3)</a:t>
                      </a:r>
                    </a:p>
                  </a:txBody>
                  <a:tcPr marL="100796" marR="100796" marT="50376" marB="50376"/>
                </a:tc>
                <a:tc>
                  <a:txBody>
                    <a:bodyPr/>
                    <a:lstStyle/>
                    <a:p>
                      <a:r>
                        <a:rPr lang="en-US" sz="2000" baseline="0" dirty="0" smtClean="0">
                          <a:solidFill>
                            <a:srgbClr val="FF0000"/>
                          </a:solidFill>
                        </a:rPr>
                        <a:t>Positive (3)</a:t>
                      </a:r>
                      <a:endParaRPr lang="en-US" sz="2000" dirty="0">
                        <a:solidFill>
                          <a:srgbClr val="FF0000"/>
                        </a:solidFill>
                      </a:endParaRPr>
                    </a:p>
                  </a:txBody>
                  <a:tcPr marL="100796" marR="100796" marT="50376" marB="50376"/>
                </a:tc>
                <a:tc>
                  <a:txBody>
                    <a:bodyPr/>
                    <a:lstStyle/>
                    <a:p>
                      <a:r>
                        <a:rPr lang="en-US" sz="2000" dirty="0" smtClean="0">
                          <a:solidFill>
                            <a:srgbClr val="FF0000"/>
                          </a:solidFill>
                        </a:rPr>
                        <a:t>Low (3)</a:t>
                      </a:r>
                      <a:endParaRPr lang="en-US" sz="2000" dirty="0">
                        <a:solidFill>
                          <a:srgbClr val="FF0000"/>
                        </a:solidFill>
                      </a:endParaRPr>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Low (3)</a:t>
                      </a:r>
                      <a:endParaRPr lang="en-US" sz="2000" dirty="0"/>
                    </a:p>
                  </a:txBody>
                  <a:tcPr marL="100796" marR="100796" marT="50376" marB="50376"/>
                </a:tc>
                <a:tc>
                  <a:txBody>
                    <a:bodyPr/>
                    <a:lstStyle/>
                    <a:p>
                      <a:r>
                        <a:rPr lang="en-US" sz="2000" b="1" dirty="0" smtClean="0">
                          <a:solidFill>
                            <a:srgbClr val="FF0000"/>
                          </a:solidFill>
                        </a:rPr>
                        <a:t>Far (1)</a:t>
                      </a:r>
                      <a:endParaRPr lang="en-US" sz="2000" b="1" dirty="0">
                        <a:solidFill>
                          <a:srgbClr val="FF0000"/>
                        </a:solidFill>
                      </a:endParaRPr>
                    </a:p>
                  </a:txBody>
                  <a:tcPr marL="100796" marR="100796" marT="50376" marB="50376"/>
                </a:tc>
                <a:tc>
                  <a:txBody>
                    <a:bodyPr/>
                    <a:lstStyle/>
                    <a:p>
                      <a:r>
                        <a:rPr lang="en-US" sz="2000" dirty="0" smtClean="0"/>
                        <a:t>Negative (1)</a:t>
                      </a:r>
                      <a:endParaRPr lang="en-US" sz="2000" dirty="0"/>
                    </a:p>
                  </a:txBody>
                  <a:tcPr marL="100796" marR="100796" marT="50376" marB="50376"/>
                </a:tc>
                <a:tc>
                  <a:txBody>
                    <a:bodyPr/>
                    <a:lstStyle/>
                    <a:p>
                      <a:r>
                        <a:rPr lang="en-US" sz="2000" dirty="0" smtClean="0"/>
                        <a:t>Negative (1)</a:t>
                      </a:r>
                      <a:endParaRPr lang="en-US" sz="2000" dirty="0"/>
                    </a:p>
                  </a:txBody>
                  <a:tcPr marL="100796" marR="100796" marT="50376" marB="50376"/>
                </a:tc>
                <a:tc>
                  <a:txBody>
                    <a:bodyPr/>
                    <a:lstStyle/>
                    <a:p>
                      <a:r>
                        <a:rPr lang="en-US" sz="2000" dirty="0" smtClean="0"/>
                        <a:t>High (1)</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Medium (2)</a:t>
                      </a:r>
                      <a:endParaRPr lang="en-US" sz="2000" dirty="0"/>
                    </a:p>
                  </a:txBody>
                  <a:tcPr marL="100796" marR="100796" marT="50376" marB="50376"/>
                </a:tc>
                <a:tc>
                  <a:txBody>
                    <a:bodyPr/>
                    <a:lstStyle/>
                    <a:p>
                      <a:r>
                        <a:rPr lang="en-US" sz="2000" dirty="0" smtClean="0"/>
                        <a:t>Close (3)</a:t>
                      </a:r>
                      <a:endParaRPr lang="en-US" sz="2000" dirty="0"/>
                    </a:p>
                  </a:txBody>
                  <a:tcPr marL="100796" marR="100796" marT="50376" marB="50376"/>
                </a:tc>
                <a:tc>
                  <a:txBody>
                    <a:bodyPr/>
                    <a:lstStyle/>
                    <a:p>
                      <a:r>
                        <a:rPr lang="en-US" sz="2000" dirty="0" smtClean="0"/>
                        <a:t>Neutral (2)</a:t>
                      </a:r>
                      <a:endParaRPr lang="en-US" sz="2000" dirty="0"/>
                    </a:p>
                  </a:txBody>
                  <a:tcPr marL="100796" marR="100796" marT="50376" marB="50376"/>
                </a:tc>
                <a:tc>
                  <a:txBody>
                    <a:bodyPr/>
                    <a:lstStyle/>
                    <a:p>
                      <a:r>
                        <a:rPr lang="en-US" sz="2000" dirty="0" smtClean="0"/>
                        <a:t>Negative (1)</a:t>
                      </a:r>
                      <a:endParaRPr lang="en-US" sz="2000" dirty="0"/>
                    </a:p>
                  </a:txBody>
                  <a:tcPr marL="100796" marR="100796" marT="50376" marB="50376"/>
                </a:tc>
                <a:tc>
                  <a:txBody>
                    <a:bodyPr/>
                    <a:lstStyle/>
                    <a:p>
                      <a:r>
                        <a:rPr lang="en-US" sz="2000" dirty="0" smtClean="0"/>
                        <a:t>High (1)</a:t>
                      </a:r>
                      <a:endParaRPr lang="en-US" sz="2000" dirty="0"/>
                    </a:p>
                  </a:txBody>
                  <a:tcPr marL="100796" marR="100796" marT="50376" marB="50376"/>
                </a:tc>
              </a:tr>
            </a:tbl>
          </a:graphicData>
        </a:graphic>
      </p:graphicFrame>
      <p:sp>
        <p:nvSpPr>
          <p:cNvPr id="44072" name="TextBox 10"/>
          <p:cNvSpPr txBox="1">
            <a:spLocks noChangeArrowheads="1"/>
          </p:cNvSpPr>
          <p:nvPr/>
        </p:nvSpPr>
        <p:spPr bwMode="auto">
          <a:xfrm>
            <a:off x="336514" y="1931917"/>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Tree>
    <p:extLst>
      <p:ext uri="{BB962C8B-B14F-4D97-AF65-F5344CB8AC3E}">
        <p14:creationId xmlns:p14="http://schemas.microsoft.com/office/powerpoint/2010/main" val="3189579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5" name="Table 4"/>
          <p:cNvGraphicFramePr>
            <a:graphicFrameLocks noGrp="1"/>
          </p:cNvGraphicFramePr>
          <p:nvPr/>
        </p:nvGraphicFramePr>
        <p:xfrm>
          <a:off x="420511" y="3489350"/>
          <a:ext cx="9155606" cy="1634428"/>
        </p:xfrm>
        <a:graphic>
          <a:graphicData uri="http://schemas.openxmlformats.org/drawingml/2006/table">
            <a:tbl>
              <a:tblPr firstRow="1" bandRow="1">
                <a:tableStyleId>{5C22544A-7EE6-4342-B048-85BDC9FD1C3A}</a:tableStyleId>
              </a:tblPr>
              <a:tblGrid>
                <a:gridCol w="1343942"/>
                <a:gridCol w="1511935"/>
                <a:gridCol w="1521192"/>
                <a:gridCol w="1791589"/>
                <a:gridCol w="1998297"/>
                <a:gridCol w="988651"/>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3</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bl>
          </a:graphicData>
        </a:graphic>
      </p:graphicFrame>
      <p:graphicFrame>
        <p:nvGraphicFramePr>
          <p:cNvPr id="7" name="Table 6"/>
          <p:cNvGraphicFramePr>
            <a:graphicFrameLocks noGrp="1"/>
          </p:cNvGraphicFramePr>
          <p:nvPr/>
        </p:nvGraphicFramePr>
        <p:xfrm>
          <a:off x="420511" y="5543762"/>
          <a:ext cx="9155606" cy="1634428"/>
        </p:xfrm>
        <a:graphic>
          <a:graphicData uri="http://schemas.openxmlformats.org/drawingml/2006/table">
            <a:tbl>
              <a:tblPr firstRow="1" bandRow="1">
                <a:tableStyleId>{5C22544A-7EE6-4342-B048-85BDC9FD1C3A}</a:tableStyleId>
              </a:tblPr>
              <a:tblGrid>
                <a:gridCol w="1343942"/>
                <a:gridCol w="1511935"/>
                <a:gridCol w="1521192"/>
                <a:gridCol w="1791589"/>
                <a:gridCol w="1998297"/>
                <a:gridCol w="988651"/>
              </a:tblGrid>
              <a:tr h="408607">
                <a:tc>
                  <a:txBody>
                    <a:bodyPr/>
                    <a:lstStyle/>
                    <a:p>
                      <a:r>
                        <a:rPr lang="en-US" sz="2000" dirty="0" smtClean="0"/>
                        <a:t>Site</a:t>
                      </a:r>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r>
            </a:tbl>
          </a:graphicData>
        </a:graphic>
      </p:graphicFrame>
      <p:sp>
        <p:nvSpPr>
          <p:cNvPr id="45133" name="TextBox 7"/>
          <p:cNvSpPr txBox="1">
            <a:spLocks noChangeArrowheads="1"/>
          </p:cNvSpPr>
          <p:nvPr/>
        </p:nvSpPr>
        <p:spPr bwMode="auto">
          <a:xfrm>
            <a:off x="336514" y="3107866"/>
            <a:ext cx="7391682"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“High” enrollment scenario (</a:t>
            </a:r>
            <a:r>
              <a:rPr lang="en-US" sz="1984" b="1">
                <a:solidFill>
                  <a:srgbClr val="FF0000"/>
                </a:solidFill>
              </a:rPr>
              <a:t>Probability = 20%</a:t>
            </a:r>
            <a:r>
              <a:rPr lang="en-US" sz="1984"/>
              <a:t>)</a:t>
            </a:r>
          </a:p>
        </p:txBody>
      </p:sp>
      <p:sp>
        <p:nvSpPr>
          <p:cNvPr id="45134" name="TextBox 8"/>
          <p:cNvSpPr txBox="1">
            <a:spLocks noChangeArrowheads="1"/>
          </p:cNvSpPr>
          <p:nvPr/>
        </p:nvSpPr>
        <p:spPr bwMode="auto">
          <a:xfrm>
            <a:off x="336514" y="5207776"/>
            <a:ext cx="6971700"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“Current” enrollment scenario (</a:t>
            </a:r>
            <a:r>
              <a:rPr lang="en-US" sz="1984" b="1">
                <a:solidFill>
                  <a:srgbClr val="FF0000"/>
                </a:solidFill>
              </a:rPr>
              <a:t>Probability = 60%</a:t>
            </a:r>
            <a:r>
              <a:rPr lang="en-US" sz="1984"/>
              <a:t>)</a:t>
            </a:r>
          </a:p>
        </p:txBody>
      </p:sp>
      <p:graphicFrame>
        <p:nvGraphicFramePr>
          <p:cNvPr id="10" name="Table 9"/>
          <p:cNvGraphicFramePr>
            <a:graphicFrameLocks noGrp="1"/>
          </p:cNvGraphicFramePr>
          <p:nvPr/>
        </p:nvGraphicFramePr>
        <p:xfrm>
          <a:off x="420511" y="1221447"/>
          <a:ext cx="9155606" cy="1634428"/>
        </p:xfrm>
        <a:graphic>
          <a:graphicData uri="http://schemas.openxmlformats.org/drawingml/2006/table">
            <a:tbl>
              <a:tblPr firstRow="1" bandRow="1">
                <a:tableStyleId>{5C22544A-7EE6-4342-B048-85BDC9FD1C3A}</a:tableStyleId>
              </a:tblPr>
              <a:tblGrid>
                <a:gridCol w="1343942"/>
                <a:gridCol w="1511935"/>
                <a:gridCol w="1521192"/>
                <a:gridCol w="1670671"/>
                <a:gridCol w="1931917"/>
                <a:gridCol w="1175949"/>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kern="1200" baseline="0" dirty="0" smtClean="0">
                          <a:solidFill>
                            <a:schemeClr val="tx1"/>
                          </a:solidFill>
                          <a:latin typeface="+mn-lt"/>
                          <a:ea typeface="+mn-ea"/>
                          <a:cs typeface="+mn-cs"/>
                        </a:rPr>
                        <a:t>3</a:t>
                      </a:r>
                    </a:p>
                  </a:txBody>
                  <a:tcPr marL="100796" marR="100796" marT="50376" marB="50376"/>
                </a:tc>
                <a:tc>
                  <a:txBody>
                    <a:bodyPr/>
                    <a:lstStyle/>
                    <a:p>
                      <a:r>
                        <a:rPr lang="en-US" sz="2000" baseline="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1</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bl>
          </a:graphicData>
        </a:graphic>
      </p:graphicFrame>
      <p:sp>
        <p:nvSpPr>
          <p:cNvPr id="45172" name="TextBox 10"/>
          <p:cNvSpPr txBox="1">
            <a:spLocks noChangeArrowheads="1"/>
          </p:cNvSpPr>
          <p:nvPr/>
        </p:nvSpPr>
        <p:spPr bwMode="auto">
          <a:xfrm>
            <a:off x="336514" y="839964"/>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Tree>
    <p:extLst>
      <p:ext uri="{BB962C8B-B14F-4D97-AF65-F5344CB8AC3E}">
        <p14:creationId xmlns:p14="http://schemas.microsoft.com/office/powerpoint/2010/main" val="765134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10" name="Table 9"/>
          <p:cNvGraphicFramePr>
            <a:graphicFrameLocks noGrp="1"/>
          </p:cNvGraphicFramePr>
          <p:nvPr/>
        </p:nvGraphicFramePr>
        <p:xfrm>
          <a:off x="420511" y="1893419"/>
          <a:ext cx="9155606" cy="1634428"/>
        </p:xfrm>
        <a:graphic>
          <a:graphicData uri="http://schemas.openxmlformats.org/drawingml/2006/table">
            <a:tbl>
              <a:tblPr firstRow="1" bandRow="1">
                <a:tableStyleId>{5C22544A-7EE6-4342-B048-85BDC9FD1C3A}</a:tableStyleId>
              </a:tblPr>
              <a:tblGrid>
                <a:gridCol w="1343942"/>
                <a:gridCol w="1511935"/>
                <a:gridCol w="1521192"/>
                <a:gridCol w="1670671"/>
                <a:gridCol w="1931917"/>
                <a:gridCol w="1175949"/>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kern="1200" baseline="0" dirty="0" smtClean="0">
                          <a:solidFill>
                            <a:schemeClr val="tx1"/>
                          </a:solidFill>
                          <a:latin typeface="+mn-lt"/>
                          <a:ea typeface="+mn-ea"/>
                          <a:cs typeface="+mn-cs"/>
                        </a:rPr>
                        <a:t>3</a:t>
                      </a:r>
                    </a:p>
                  </a:txBody>
                  <a:tcPr marL="100796" marR="100796" marT="50376" marB="50376"/>
                </a:tc>
                <a:tc>
                  <a:txBody>
                    <a:bodyPr/>
                    <a:lstStyle/>
                    <a:p>
                      <a:r>
                        <a:rPr lang="en-US" sz="2000" baseline="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1</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r>
            </a:tbl>
          </a:graphicData>
        </a:graphic>
      </p:graphicFrame>
      <p:sp>
        <p:nvSpPr>
          <p:cNvPr id="46120" name="TextBox 10"/>
          <p:cNvSpPr txBox="1">
            <a:spLocks noChangeArrowheads="1"/>
          </p:cNvSpPr>
          <p:nvPr/>
        </p:nvSpPr>
        <p:spPr bwMode="auto">
          <a:xfrm>
            <a:off x="336514" y="1511935"/>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
        <p:nvSpPr>
          <p:cNvPr id="12" name="Right Bracket 11"/>
          <p:cNvSpPr/>
          <p:nvPr/>
        </p:nvSpPr>
        <p:spPr>
          <a:xfrm rot="5400000">
            <a:off x="6132265" y="755967"/>
            <a:ext cx="671971" cy="6383726"/>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984"/>
          </a:p>
        </p:txBody>
      </p:sp>
      <p:sp>
        <p:nvSpPr>
          <p:cNvPr id="46122" name="TextBox 12"/>
          <p:cNvSpPr txBox="1">
            <a:spLocks noChangeArrowheads="1"/>
          </p:cNvSpPr>
          <p:nvPr/>
        </p:nvSpPr>
        <p:spPr bwMode="auto">
          <a:xfrm>
            <a:off x="5880276" y="4367812"/>
            <a:ext cx="3611845"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Benefits</a:t>
            </a:r>
          </a:p>
        </p:txBody>
      </p:sp>
    </p:spTree>
    <p:extLst>
      <p:ext uri="{BB962C8B-B14F-4D97-AF65-F5344CB8AC3E}">
        <p14:creationId xmlns:p14="http://schemas.microsoft.com/office/powerpoint/2010/main" val="2756241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tep 2: Collect Data">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Step 2: Collect Data</a:t>
            </a:r>
          </a:p>
        </p:txBody>
      </p:sp>
      <p:sp>
        <p:nvSpPr>
          <p:cNvPr id="3" name="Text Placeholder 2"/>
          <p:cNvSpPr txBox="1">
            <a:spLocks noGrp="1"/>
          </p:cNvSpPr>
          <p:nvPr>
            <p:ph type="body" idx="4294967295"/>
          </p:nvPr>
        </p:nvSpPr>
        <p:spPr>
          <a:xfrm>
            <a:off x="503280" y="1007999"/>
            <a:ext cx="8904240" cy="4989240"/>
          </a:xfrm>
        </p:spPr>
        <p:txBody>
          <a:bodyPr wrap="square" lIns="91440" tIns="45720" rIns="91440" bIns="45720" anchor="t" anchorCtr="0"/>
          <a:lstStyle/>
          <a:p>
            <a:pPr lvl="0">
              <a:spcBef>
                <a:spcPts val="697"/>
              </a:spcBef>
              <a:spcAft>
                <a:spcPts val="0"/>
              </a:spcAft>
              <a:buSzPct val="45000"/>
              <a:buFont typeface="StarSymbol"/>
              <a:buChar char="●"/>
            </a:pPr>
            <a:r>
              <a:rPr lang="en-US" sz="2800"/>
              <a:t>During this step, we collected environmental data (“indicators”) that gave us information on Flood Risk and Ecosystem Restoration:</a:t>
            </a:r>
          </a:p>
          <a:p>
            <a:pPr marL="0" lvl="1" indent="0" hangingPunct="0">
              <a:spcBef>
                <a:spcPts val="598"/>
              </a:spcBef>
              <a:buClr>
                <a:srgbClr val="000000"/>
              </a:buClr>
              <a:buSzPct val="100000"/>
              <a:buFont typeface="Arial" pitchFamily="34"/>
              <a:buChar char="–"/>
            </a:pPr>
            <a:r>
              <a:rPr lang="en-US">
                <a:latin typeface="Liberation Sans" pitchFamily="18"/>
              </a:rPr>
              <a:t>How many people live in different flood plains?</a:t>
            </a:r>
          </a:p>
          <a:p>
            <a:pPr marL="0" lvl="2" indent="0" hangingPunct="0">
              <a:spcBef>
                <a:spcPts val="598"/>
              </a:spcBef>
              <a:buClr>
                <a:srgbClr val="000000"/>
              </a:buClr>
              <a:buSzPct val="100000"/>
              <a:buFont typeface="Arial" pitchFamily="34"/>
            </a:pPr>
            <a:r>
              <a:rPr lang="en-US" sz="3200">
                <a:latin typeface="Liberation Sans" pitchFamily="18"/>
              </a:rPr>
              <a:t>We could target spending at areas with higher flood plain populations.</a:t>
            </a:r>
          </a:p>
          <a:p>
            <a:pPr marL="0" lvl="1" indent="0" hangingPunct="0">
              <a:spcBef>
                <a:spcPts val="598"/>
              </a:spcBef>
              <a:buClr>
                <a:srgbClr val="000000"/>
              </a:buClr>
              <a:buSzPct val="100000"/>
              <a:buFont typeface="Arial" pitchFamily="34"/>
              <a:buChar char="–"/>
            </a:pPr>
            <a:r>
              <a:rPr lang="en-US">
                <a:latin typeface="Liberation Sans" pitchFamily="18"/>
              </a:rPr>
              <a:t>What species are at risk in different areas?</a:t>
            </a:r>
          </a:p>
          <a:p>
            <a:pPr marL="0" lvl="2" indent="0" hangingPunct="0">
              <a:spcBef>
                <a:spcPts val="598"/>
              </a:spcBef>
              <a:buClr>
                <a:srgbClr val="000000"/>
              </a:buClr>
              <a:buSzPct val="100000"/>
              <a:buFont typeface="Arial" pitchFamily="34"/>
            </a:pPr>
            <a:r>
              <a:rPr lang="en-US" sz="3200">
                <a:latin typeface="Liberation Sans" pitchFamily="18"/>
              </a:rPr>
              <a:t>We could target spending at</a:t>
            </a:r>
          </a:p>
          <a:p>
            <a:pPr lvl="2" hangingPunct="0">
              <a:spcBef>
                <a:spcPts val="598"/>
              </a:spcBef>
              <a:buNone/>
            </a:pPr>
            <a:r>
              <a:rPr lang="en-US" sz="3200">
                <a:latin typeface="Liberation Sans" pitchFamily="18"/>
              </a:rPr>
              <a:t>    areas with higher risk.</a:t>
            </a:r>
          </a:p>
        </p:txBody>
      </p:sp>
      <p:pic>
        <p:nvPicPr>
          <p:cNvPr id="4" name="Picture 7" descr="C:\Users\drunfola\AppData\Local\Microsoft\Windows\Temporary Internet Files\Content.IE5\2ZDS936L\MC900433852[1].png"/>
          <p:cNvPicPr>
            <a:picLocks noChangeAspect="1"/>
          </p:cNvPicPr>
          <p:nvPr/>
        </p:nvPicPr>
        <p:blipFill>
          <a:blip r:embed="rId3">
            <a:lum bright="-50000"/>
            <a:alphaModFix/>
          </a:blip>
          <a:srcRect/>
          <a:stretch>
            <a:fillRect/>
          </a:stretch>
        </p:blipFill>
        <p:spPr>
          <a:xfrm>
            <a:off x="7308000" y="4788000"/>
            <a:ext cx="2015999" cy="20159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10" name="Table 9"/>
          <p:cNvGraphicFramePr>
            <a:graphicFrameLocks noGrp="1"/>
          </p:cNvGraphicFramePr>
          <p:nvPr/>
        </p:nvGraphicFramePr>
        <p:xfrm>
          <a:off x="420511" y="1893419"/>
          <a:ext cx="9239603" cy="1634428"/>
        </p:xfrm>
        <a:graphic>
          <a:graphicData uri="http://schemas.openxmlformats.org/drawingml/2006/table">
            <a:tbl>
              <a:tblPr firstRow="1" bandRow="1">
                <a:tableStyleId>{5C22544A-7EE6-4342-B048-85BDC9FD1C3A}</a:tableStyleId>
              </a:tblPr>
              <a:tblGrid>
                <a:gridCol w="1407939"/>
                <a:gridCol w="1593630"/>
                <a:gridCol w="1750227"/>
                <a:gridCol w="2023913"/>
                <a:gridCol w="1231947"/>
                <a:gridCol w="1231947"/>
              </a:tblGrid>
              <a:tr h="408607">
                <a:tc>
                  <a:txBody>
                    <a:bodyPr/>
                    <a:lstStyle/>
                    <a:p>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kern="1200" baseline="0" dirty="0" smtClean="0">
                          <a:solidFill>
                            <a:schemeClr val="tx1"/>
                          </a:solidFill>
                          <a:latin typeface="+mn-lt"/>
                          <a:ea typeface="+mn-ea"/>
                          <a:cs typeface="+mn-cs"/>
                        </a:rPr>
                        <a:t>3</a:t>
                      </a:r>
                    </a:p>
                  </a:txBody>
                  <a:tcPr marL="100796" marR="100796" marT="50376" marB="50376"/>
                </a:tc>
                <a:tc>
                  <a:txBody>
                    <a:bodyPr/>
                    <a:lstStyle/>
                    <a:p>
                      <a:r>
                        <a:rPr lang="en-US" sz="2000" baseline="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12</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1</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4</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7</a:t>
                      </a:r>
                      <a:endParaRPr lang="en-US" sz="2000" dirty="0">
                        <a:solidFill>
                          <a:schemeClr val="tx1"/>
                        </a:solidFill>
                      </a:endParaRPr>
                    </a:p>
                  </a:txBody>
                  <a:tcPr marL="100796" marR="100796" marT="50376" marB="50376"/>
                </a:tc>
              </a:tr>
            </a:tbl>
          </a:graphicData>
        </a:graphic>
      </p:graphicFrame>
      <p:sp>
        <p:nvSpPr>
          <p:cNvPr id="47144" name="TextBox 10"/>
          <p:cNvSpPr txBox="1">
            <a:spLocks noChangeArrowheads="1"/>
          </p:cNvSpPr>
          <p:nvPr/>
        </p:nvSpPr>
        <p:spPr bwMode="auto">
          <a:xfrm>
            <a:off x="336514" y="1511935"/>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
        <p:nvSpPr>
          <p:cNvPr id="12" name="Right Bracket 11"/>
          <p:cNvSpPr/>
          <p:nvPr/>
        </p:nvSpPr>
        <p:spPr>
          <a:xfrm rot="5400000">
            <a:off x="4746325" y="713969"/>
            <a:ext cx="671971" cy="6467722"/>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984"/>
          </a:p>
        </p:txBody>
      </p:sp>
      <p:sp>
        <p:nvSpPr>
          <p:cNvPr id="47146" name="TextBox 12"/>
          <p:cNvSpPr txBox="1">
            <a:spLocks noChangeArrowheads="1"/>
          </p:cNvSpPr>
          <p:nvPr/>
        </p:nvSpPr>
        <p:spPr bwMode="auto">
          <a:xfrm>
            <a:off x="3780366" y="4367812"/>
            <a:ext cx="3611845"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Benefits</a:t>
            </a:r>
          </a:p>
        </p:txBody>
      </p:sp>
      <p:sp>
        <p:nvSpPr>
          <p:cNvPr id="7" name="Right Bracket 6"/>
          <p:cNvSpPr/>
          <p:nvPr/>
        </p:nvSpPr>
        <p:spPr>
          <a:xfrm rot="5400000">
            <a:off x="8652157" y="3275859"/>
            <a:ext cx="671971" cy="1343942"/>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984"/>
          </a:p>
        </p:txBody>
      </p:sp>
      <p:sp>
        <p:nvSpPr>
          <p:cNvPr id="47148" name="TextBox 7"/>
          <p:cNvSpPr txBox="1">
            <a:spLocks noChangeArrowheads="1"/>
          </p:cNvSpPr>
          <p:nvPr/>
        </p:nvSpPr>
        <p:spPr bwMode="auto">
          <a:xfrm>
            <a:off x="8694155" y="4296066"/>
            <a:ext cx="1301944"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Sum</a:t>
            </a:r>
          </a:p>
        </p:txBody>
      </p:sp>
    </p:spTree>
    <p:extLst>
      <p:ext uri="{BB962C8B-B14F-4D97-AF65-F5344CB8AC3E}">
        <p14:creationId xmlns:p14="http://schemas.microsoft.com/office/powerpoint/2010/main" val="14181866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10" name="Table 9"/>
          <p:cNvGraphicFramePr>
            <a:graphicFrameLocks noGrp="1"/>
          </p:cNvGraphicFramePr>
          <p:nvPr/>
        </p:nvGraphicFramePr>
        <p:xfrm>
          <a:off x="420511" y="1893419"/>
          <a:ext cx="9239603" cy="1634428"/>
        </p:xfrm>
        <a:graphic>
          <a:graphicData uri="http://schemas.openxmlformats.org/drawingml/2006/table">
            <a:tbl>
              <a:tblPr firstRow="1" bandRow="1">
                <a:tableStyleId>{5C22544A-7EE6-4342-B048-85BDC9FD1C3A}</a:tableStyleId>
              </a:tblPr>
              <a:tblGrid>
                <a:gridCol w="1407939"/>
                <a:gridCol w="1593630"/>
                <a:gridCol w="1750227"/>
                <a:gridCol w="2023913"/>
                <a:gridCol w="1231947"/>
                <a:gridCol w="1231947"/>
              </a:tblGrid>
              <a:tr h="408607">
                <a:tc>
                  <a:txBody>
                    <a:bodyPr/>
                    <a:lstStyle/>
                    <a:p>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smtClean="0"/>
                        <a:t>Environment</a:t>
                      </a:r>
                      <a:endParaRPr lang="en-US" sz="2000" dirty="0"/>
                    </a:p>
                  </a:txBody>
                  <a:tcPr marL="100796" marR="100796" marT="50376" marB="50376"/>
                </a:tc>
                <a:tc>
                  <a:txBody>
                    <a:bodyPr/>
                    <a:lstStyle/>
                    <a:p>
                      <a:r>
                        <a:rPr lang="en-US" sz="2000" dirty="0" smtClean="0"/>
                        <a:t>Local Sentiment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kern="1200" baseline="0" dirty="0" smtClean="0">
                          <a:solidFill>
                            <a:schemeClr val="tx1"/>
                          </a:solidFill>
                          <a:latin typeface="+mn-lt"/>
                          <a:ea typeface="+mn-ea"/>
                          <a:cs typeface="+mn-cs"/>
                        </a:rPr>
                        <a:t>3</a:t>
                      </a:r>
                    </a:p>
                  </a:txBody>
                  <a:tcPr marL="100796" marR="100796" marT="50376" marB="50376"/>
                </a:tc>
                <a:tc>
                  <a:txBody>
                    <a:bodyPr/>
                    <a:lstStyle/>
                    <a:p>
                      <a:r>
                        <a:rPr lang="en-US" sz="2000" baseline="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12 * (0.2)</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1</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4 * (0.2)</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7 * (0.2)</a:t>
                      </a:r>
                      <a:endParaRPr lang="en-US" sz="2000" dirty="0">
                        <a:solidFill>
                          <a:schemeClr val="tx1"/>
                        </a:solidFill>
                      </a:endParaRPr>
                    </a:p>
                  </a:txBody>
                  <a:tcPr marL="100796" marR="100796" marT="50376" marB="50376"/>
                </a:tc>
              </a:tr>
            </a:tbl>
          </a:graphicData>
        </a:graphic>
      </p:graphicFrame>
      <p:sp>
        <p:nvSpPr>
          <p:cNvPr id="48168" name="TextBox 10"/>
          <p:cNvSpPr txBox="1">
            <a:spLocks noChangeArrowheads="1"/>
          </p:cNvSpPr>
          <p:nvPr/>
        </p:nvSpPr>
        <p:spPr bwMode="auto">
          <a:xfrm>
            <a:off x="336514" y="1511935"/>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
        <p:nvSpPr>
          <p:cNvPr id="12" name="Right Bracket 11"/>
          <p:cNvSpPr/>
          <p:nvPr/>
        </p:nvSpPr>
        <p:spPr>
          <a:xfrm rot="5400000">
            <a:off x="4746325" y="713969"/>
            <a:ext cx="671971" cy="6467722"/>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984"/>
          </a:p>
        </p:txBody>
      </p:sp>
      <p:sp>
        <p:nvSpPr>
          <p:cNvPr id="48170" name="TextBox 12"/>
          <p:cNvSpPr txBox="1">
            <a:spLocks noChangeArrowheads="1"/>
          </p:cNvSpPr>
          <p:nvPr/>
        </p:nvSpPr>
        <p:spPr bwMode="auto">
          <a:xfrm>
            <a:off x="3780366" y="4367812"/>
            <a:ext cx="3611845"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Benefits</a:t>
            </a:r>
          </a:p>
        </p:txBody>
      </p:sp>
      <p:sp>
        <p:nvSpPr>
          <p:cNvPr id="7" name="Right Bracket 6"/>
          <p:cNvSpPr/>
          <p:nvPr/>
        </p:nvSpPr>
        <p:spPr>
          <a:xfrm rot="5400000">
            <a:off x="8652157" y="3275859"/>
            <a:ext cx="671971" cy="1343942"/>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984"/>
          </a:p>
        </p:txBody>
      </p:sp>
      <p:sp>
        <p:nvSpPr>
          <p:cNvPr id="48172" name="TextBox 7"/>
          <p:cNvSpPr txBox="1">
            <a:spLocks noChangeArrowheads="1"/>
          </p:cNvSpPr>
          <p:nvPr/>
        </p:nvSpPr>
        <p:spPr bwMode="auto">
          <a:xfrm>
            <a:off x="8694155" y="4296066"/>
            <a:ext cx="1301944"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Sum</a:t>
            </a:r>
          </a:p>
        </p:txBody>
      </p:sp>
      <p:sp>
        <p:nvSpPr>
          <p:cNvPr id="9" name="Oval 8"/>
          <p:cNvSpPr/>
          <p:nvPr/>
        </p:nvSpPr>
        <p:spPr>
          <a:xfrm>
            <a:off x="2940402" y="1259945"/>
            <a:ext cx="3359856" cy="8399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984"/>
          </a:p>
        </p:txBody>
      </p:sp>
      <p:cxnSp>
        <p:nvCxnSpPr>
          <p:cNvPr id="15" name="Straight Arrow Connector 14"/>
          <p:cNvCxnSpPr/>
          <p:nvPr/>
        </p:nvCxnSpPr>
        <p:spPr>
          <a:xfrm>
            <a:off x="6384254" y="1595931"/>
            <a:ext cx="2435895" cy="2519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033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10" name="Table 9"/>
          <p:cNvGraphicFramePr>
            <a:graphicFrameLocks noGrp="1"/>
          </p:cNvGraphicFramePr>
          <p:nvPr/>
        </p:nvGraphicFramePr>
        <p:xfrm>
          <a:off x="420511" y="1893418"/>
          <a:ext cx="3863834" cy="1936742"/>
        </p:xfrm>
        <a:graphic>
          <a:graphicData uri="http://schemas.openxmlformats.org/drawingml/2006/table">
            <a:tbl>
              <a:tblPr firstRow="1" bandRow="1">
                <a:tableStyleId>{5C22544A-7EE6-4342-B048-85BDC9FD1C3A}</a:tableStyleId>
              </a:tblPr>
              <a:tblGrid>
                <a:gridCol w="839964"/>
                <a:gridCol w="3023870"/>
              </a:tblGrid>
              <a:tr h="705570">
                <a:tc>
                  <a:txBody>
                    <a:bodyPr/>
                    <a:lstStyle/>
                    <a:p>
                      <a:endParaRPr lang="en-US" sz="2000" dirty="0"/>
                    </a:p>
                  </a:txBody>
                  <a:tcPr marL="100796" marR="100796" marT="50398" marB="50398"/>
                </a:tc>
                <a:tc>
                  <a:txBody>
                    <a:bodyPr/>
                    <a:lstStyle/>
                    <a:p>
                      <a:pPr algn="ctr"/>
                      <a:r>
                        <a:rPr lang="en-US" sz="2000" dirty="0" smtClean="0"/>
                        <a:t>Benefit</a:t>
                      </a:r>
                      <a:r>
                        <a:rPr lang="en-US" sz="2000" baseline="0" dirty="0" smtClean="0"/>
                        <a:t> of Low Enrollment Scenario</a:t>
                      </a:r>
                      <a:endParaRPr lang="en-US" sz="2000" dirty="0"/>
                    </a:p>
                  </a:txBody>
                  <a:tcPr marL="100796" marR="100796" marT="50398" marB="50398"/>
                </a:tc>
              </a:tr>
              <a:tr h="408782">
                <a:tc>
                  <a:txBody>
                    <a:bodyPr/>
                    <a:lstStyle/>
                    <a:p>
                      <a:r>
                        <a:rPr lang="en-US" sz="2000" dirty="0" smtClean="0">
                          <a:solidFill>
                            <a:schemeClr val="tx1"/>
                          </a:solidFill>
                        </a:rPr>
                        <a:t>A</a:t>
                      </a:r>
                      <a:endParaRPr lang="en-US" sz="2000" dirty="0">
                        <a:solidFill>
                          <a:schemeClr val="tx1"/>
                        </a:solidFill>
                      </a:endParaRPr>
                    </a:p>
                  </a:txBody>
                  <a:tcPr marL="100796" marR="100796" marT="50398" marB="50398"/>
                </a:tc>
                <a:tc>
                  <a:txBody>
                    <a:bodyPr/>
                    <a:lstStyle/>
                    <a:p>
                      <a:pPr algn="r"/>
                      <a:r>
                        <a:rPr lang="en-US" sz="2000" dirty="0" smtClean="0">
                          <a:solidFill>
                            <a:schemeClr val="tx1"/>
                          </a:solidFill>
                        </a:rPr>
                        <a:t>12 * (0.2) = </a:t>
                      </a:r>
                      <a:r>
                        <a:rPr lang="en-US" sz="2000" b="1" dirty="0" smtClean="0">
                          <a:solidFill>
                            <a:schemeClr val="tx1"/>
                          </a:solidFill>
                        </a:rPr>
                        <a:t>2.4</a:t>
                      </a:r>
                      <a:endParaRPr lang="en-US" sz="2000" b="1" dirty="0">
                        <a:solidFill>
                          <a:schemeClr val="tx1"/>
                        </a:solidFill>
                      </a:endParaRPr>
                    </a:p>
                  </a:txBody>
                  <a:tcPr marL="100796" marR="100796" marT="50398" marB="50398"/>
                </a:tc>
              </a:tr>
              <a:tr h="408782">
                <a:tc>
                  <a:txBody>
                    <a:bodyPr/>
                    <a:lstStyle/>
                    <a:p>
                      <a:r>
                        <a:rPr lang="en-US" sz="2000" dirty="0" smtClean="0">
                          <a:solidFill>
                            <a:schemeClr val="tx1"/>
                          </a:solidFill>
                        </a:rPr>
                        <a:t>B</a:t>
                      </a:r>
                      <a:endParaRPr lang="en-US" sz="2000" dirty="0">
                        <a:solidFill>
                          <a:schemeClr val="tx1"/>
                        </a:solidFill>
                      </a:endParaRPr>
                    </a:p>
                  </a:txBody>
                  <a:tcPr marL="100796" marR="100796" marT="50398" marB="50398"/>
                </a:tc>
                <a:tc>
                  <a:txBody>
                    <a:bodyPr/>
                    <a:lstStyle/>
                    <a:p>
                      <a:pPr algn="r"/>
                      <a:r>
                        <a:rPr lang="en-US" sz="2000" dirty="0" smtClean="0">
                          <a:solidFill>
                            <a:schemeClr val="tx1"/>
                          </a:solidFill>
                        </a:rPr>
                        <a:t>4 * (0.2) = </a:t>
                      </a:r>
                      <a:r>
                        <a:rPr lang="en-US" sz="2000" b="1" dirty="0" smtClean="0">
                          <a:solidFill>
                            <a:schemeClr val="tx1"/>
                          </a:solidFill>
                        </a:rPr>
                        <a:t>0.8</a:t>
                      </a:r>
                      <a:endParaRPr lang="en-US" sz="2000" b="1" dirty="0">
                        <a:solidFill>
                          <a:schemeClr val="tx1"/>
                        </a:solidFill>
                      </a:endParaRPr>
                    </a:p>
                  </a:txBody>
                  <a:tcPr marL="100796" marR="100796" marT="50398" marB="50398"/>
                </a:tc>
              </a:tr>
              <a:tr h="408782">
                <a:tc>
                  <a:txBody>
                    <a:bodyPr/>
                    <a:lstStyle/>
                    <a:p>
                      <a:r>
                        <a:rPr lang="en-US" sz="2000" dirty="0" smtClean="0">
                          <a:solidFill>
                            <a:schemeClr val="tx1"/>
                          </a:solidFill>
                        </a:rPr>
                        <a:t>C</a:t>
                      </a:r>
                      <a:endParaRPr lang="en-US" sz="2000" dirty="0">
                        <a:solidFill>
                          <a:schemeClr val="tx1"/>
                        </a:solidFill>
                      </a:endParaRPr>
                    </a:p>
                  </a:txBody>
                  <a:tcPr marL="100796" marR="100796" marT="50398" marB="50398"/>
                </a:tc>
                <a:tc>
                  <a:txBody>
                    <a:bodyPr/>
                    <a:lstStyle/>
                    <a:p>
                      <a:pPr algn="r"/>
                      <a:r>
                        <a:rPr lang="en-US" sz="2000" dirty="0" smtClean="0">
                          <a:solidFill>
                            <a:schemeClr val="tx1"/>
                          </a:solidFill>
                        </a:rPr>
                        <a:t>7 * (0.2) = </a:t>
                      </a:r>
                      <a:r>
                        <a:rPr lang="en-US" sz="2000" b="1" dirty="0" smtClean="0">
                          <a:solidFill>
                            <a:schemeClr val="tx1"/>
                          </a:solidFill>
                        </a:rPr>
                        <a:t>1.4</a:t>
                      </a:r>
                      <a:endParaRPr lang="en-US" sz="2000" b="1" dirty="0">
                        <a:solidFill>
                          <a:schemeClr val="tx1"/>
                        </a:solidFill>
                      </a:endParaRPr>
                    </a:p>
                  </a:txBody>
                  <a:tcPr marL="100796" marR="100796" marT="50398" marB="50398"/>
                </a:tc>
              </a:tr>
            </a:tbl>
          </a:graphicData>
        </a:graphic>
      </p:graphicFrame>
      <p:sp>
        <p:nvSpPr>
          <p:cNvPr id="49172" name="TextBox 10"/>
          <p:cNvSpPr txBox="1">
            <a:spLocks noChangeArrowheads="1"/>
          </p:cNvSpPr>
          <p:nvPr/>
        </p:nvSpPr>
        <p:spPr bwMode="auto">
          <a:xfrm>
            <a:off x="336514" y="1511935"/>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Tree>
    <p:extLst>
      <p:ext uri="{BB962C8B-B14F-4D97-AF65-F5344CB8AC3E}">
        <p14:creationId xmlns:p14="http://schemas.microsoft.com/office/powerpoint/2010/main" val="7521523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5" name="Table 4"/>
          <p:cNvGraphicFramePr>
            <a:graphicFrameLocks noGrp="1"/>
          </p:cNvGraphicFramePr>
          <p:nvPr/>
        </p:nvGraphicFramePr>
        <p:xfrm>
          <a:off x="420511" y="3489350"/>
          <a:ext cx="9155606" cy="1936173"/>
        </p:xfrm>
        <a:graphic>
          <a:graphicData uri="http://schemas.openxmlformats.org/drawingml/2006/table">
            <a:tbl>
              <a:tblPr firstRow="1" bandRow="1">
                <a:tableStyleId>{5C22544A-7EE6-4342-B048-85BDC9FD1C3A}</a:tableStyleId>
              </a:tblPr>
              <a:tblGrid>
                <a:gridCol w="1343942"/>
                <a:gridCol w="1511935"/>
                <a:gridCol w="1521192"/>
                <a:gridCol w="914703"/>
                <a:gridCol w="671971"/>
                <a:gridCol w="923960"/>
                <a:gridCol w="2267903"/>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err="1" smtClean="0"/>
                        <a:t>Enviro</a:t>
                      </a:r>
                      <a:endParaRPr lang="en-US" sz="2000" dirty="0"/>
                    </a:p>
                  </a:txBody>
                  <a:tcPr marL="100796" marR="100796" marT="50376" marB="50376"/>
                </a:tc>
                <a:tc>
                  <a:txBody>
                    <a:bodyPr/>
                    <a:lstStyle/>
                    <a:p>
                      <a:r>
                        <a:rPr lang="en-US" sz="2000" dirty="0" smtClean="0"/>
                        <a:t>Sent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10 * (0.2) = 2</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3</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9 * (0.2) = 1.8</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10 * (0.2)</a:t>
                      </a:r>
                      <a:r>
                        <a:rPr lang="en-US" sz="2000" baseline="0" dirty="0" smtClean="0">
                          <a:solidFill>
                            <a:schemeClr val="tx1"/>
                          </a:solidFill>
                        </a:rPr>
                        <a:t> = 2</a:t>
                      </a:r>
                      <a:endParaRPr lang="en-US" sz="2000" dirty="0">
                        <a:solidFill>
                          <a:schemeClr val="tx1"/>
                        </a:solidFill>
                      </a:endParaRPr>
                    </a:p>
                  </a:txBody>
                  <a:tcPr marL="100796" marR="100796" marT="50376" marB="50376"/>
                </a:tc>
              </a:tr>
            </a:tbl>
          </a:graphicData>
        </a:graphic>
      </p:graphicFrame>
      <p:graphicFrame>
        <p:nvGraphicFramePr>
          <p:cNvPr id="7" name="Table 6"/>
          <p:cNvGraphicFramePr>
            <a:graphicFrameLocks noGrp="1"/>
          </p:cNvGraphicFramePr>
          <p:nvPr/>
        </p:nvGraphicFramePr>
        <p:xfrm>
          <a:off x="420511" y="5543762"/>
          <a:ext cx="9155606" cy="1936173"/>
        </p:xfrm>
        <a:graphic>
          <a:graphicData uri="http://schemas.openxmlformats.org/drawingml/2006/table">
            <a:tbl>
              <a:tblPr firstRow="1" bandRow="1">
                <a:tableStyleId>{5C22544A-7EE6-4342-B048-85BDC9FD1C3A}</a:tableStyleId>
              </a:tblPr>
              <a:tblGrid>
                <a:gridCol w="1343942"/>
                <a:gridCol w="1511935"/>
                <a:gridCol w="1521192"/>
                <a:gridCol w="914703"/>
                <a:gridCol w="671971"/>
                <a:gridCol w="923960"/>
                <a:gridCol w="2267903"/>
              </a:tblGrid>
              <a:tr h="408607">
                <a:tc>
                  <a:txBody>
                    <a:bodyPr/>
                    <a:lstStyle/>
                    <a:p>
                      <a:r>
                        <a:rPr lang="en-US" sz="2000" dirty="0" smtClean="0"/>
                        <a:t>Site</a:t>
                      </a:r>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err="1" smtClean="0"/>
                        <a:t>Enviro</a:t>
                      </a:r>
                      <a:endParaRPr lang="en-US" sz="2000" dirty="0"/>
                    </a:p>
                  </a:txBody>
                  <a:tcPr marL="100796" marR="100796" marT="50376" marB="50376"/>
                </a:tc>
                <a:tc>
                  <a:txBody>
                    <a:bodyPr/>
                    <a:lstStyle/>
                    <a:p>
                      <a:r>
                        <a:rPr lang="en-US" sz="2000" dirty="0" smtClean="0"/>
                        <a:t>Sent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10 * (0.6) = 6</a:t>
                      </a:r>
                      <a:endParaRPr lang="en-US" sz="2000" dirty="0"/>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7 * (0.6) = 4.2</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9 * (0.6) = 5.4</a:t>
                      </a:r>
                      <a:endParaRPr lang="en-US" sz="2000" dirty="0"/>
                    </a:p>
                  </a:txBody>
                  <a:tcPr marL="100796" marR="100796" marT="50376" marB="50376"/>
                </a:tc>
              </a:tr>
            </a:tbl>
          </a:graphicData>
        </a:graphic>
      </p:graphicFrame>
      <p:sp>
        <p:nvSpPr>
          <p:cNvPr id="50263" name="TextBox 7"/>
          <p:cNvSpPr txBox="1">
            <a:spLocks noChangeArrowheads="1"/>
          </p:cNvSpPr>
          <p:nvPr/>
        </p:nvSpPr>
        <p:spPr bwMode="auto">
          <a:xfrm>
            <a:off x="336514" y="3107866"/>
            <a:ext cx="7391682"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“High” enrollment scenario (</a:t>
            </a:r>
            <a:r>
              <a:rPr lang="en-US" sz="1984" b="1">
                <a:solidFill>
                  <a:srgbClr val="FF0000"/>
                </a:solidFill>
              </a:rPr>
              <a:t>Probability = 20%</a:t>
            </a:r>
            <a:r>
              <a:rPr lang="en-US" sz="1984"/>
              <a:t>)</a:t>
            </a:r>
          </a:p>
        </p:txBody>
      </p:sp>
      <p:sp>
        <p:nvSpPr>
          <p:cNvPr id="50264" name="TextBox 8"/>
          <p:cNvSpPr txBox="1">
            <a:spLocks noChangeArrowheads="1"/>
          </p:cNvSpPr>
          <p:nvPr/>
        </p:nvSpPr>
        <p:spPr bwMode="auto">
          <a:xfrm>
            <a:off x="336514" y="5207776"/>
            <a:ext cx="6971700"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“Current” enrollment scenario (</a:t>
            </a:r>
            <a:r>
              <a:rPr lang="en-US" sz="1984" b="1">
                <a:solidFill>
                  <a:srgbClr val="FF0000"/>
                </a:solidFill>
              </a:rPr>
              <a:t>Probability = 60%</a:t>
            </a:r>
            <a:r>
              <a:rPr lang="en-US" sz="1984"/>
              <a:t>)</a:t>
            </a:r>
          </a:p>
        </p:txBody>
      </p:sp>
      <p:graphicFrame>
        <p:nvGraphicFramePr>
          <p:cNvPr id="10" name="Table 9"/>
          <p:cNvGraphicFramePr>
            <a:graphicFrameLocks noGrp="1"/>
          </p:cNvGraphicFramePr>
          <p:nvPr/>
        </p:nvGraphicFramePr>
        <p:xfrm>
          <a:off x="420511" y="1221447"/>
          <a:ext cx="9155606" cy="1936173"/>
        </p:xfrm>
        <a:graphic>
          <a:graphicData uri="http://schemas.openxmlformats.org/drawingml/2006/table">
            <a:tbl>
              <a:tblPr firstRow="1" bandRow="1">
                <a:tableStyleId>{5C22544A-7EE6-4342-B048-85BDC9FD1C3A}</a:tableStyleId>
              </a:tblPr>
              <a:tblGrid>
                <a:gridCol w="1343942"/>
                <a:gridCol w="1511935"/>
                <a:gridCol w="1521192"/>
                <a:gridCol w="914703"/>
                <a:gridCol w="671971"/>
                <a:gridCol w="923960"/>
                <a:gridCol w="2267903"/>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Distance</a:t>
                      </a:r>
                      <a:endParaRPr lang="en-US" sz="2000" dirty="0"/>
                    </a:p>
                  </a:txBody>
                  <a:tcPr marL="100796" marR="100796" marT="50376" marB="50376"/>
                </a:tc>
                <a:tc>
                  <a:txBody>
                    <a:bodyPr/>
                    <a:lstStyle/>
                    <a:p>
                      <a:r>
                        <a:rPr lang="en-US" sz="2000" dirty="0" err="1" smtClean="0"/>
                        <a:t>Enviro</a:t>
                      </a:r>
                      <a:endParaRPr lang="en-US" sz="2000" dirty="0"/>
                    </a:p>
                  </a:txBody>
                  <a:tcPr marL="100796" marR="100796" marT="50376" marB="50376"/>
                </a:tc>
                <a:tc>
                  <a:txBody>
                    <a:bodyPr/>
                    <a:lstStyle/>
                    <a:p>
                      <a:r>
                        <a:rPr lang="en-US" sz="2000" dirty="0" smtClean="0"/>
                        <a:t>Sent</a:t>
                      </a:r>
                      <a:endParaRPr lang="en-US" sz="2000" dirty="0"/>
                    </a:p>
                  </a:txBody>
                  <a:tcPr marL="100796" marR="100796" marT="50376" marB="50376"/>
                </a:tc>
                <a:tc>
                  <a:txBody>
                    <a:bodyPr/>
                    <a:lstStyle/>
                    <a:p>
                      <a:r>
                        <a:rPr lang="en-US" sz="2000" dirty="0" smtClean="0"/>
                        <a:t>Traffic</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kern="1200" baseline="0" dirty="0" smtClean="0">
                          <a:solidFill>
                            <a:schemeClr val="tx1"/>
                          </a:solidFill>
                          <a:latin typeface="+mn-lt"/>
                          <a:ea typeface="+mn-ea"/>
                          <a:cs typeface="+mn-cs"/>
                        </a:rPr>
                        <a:t>3</a:t>
                      </a:r>
                    </a:p>
                  </a:txBody>
                  <a:tcPr marL="100796" marR="100796" marT="50376" marB="50376"/>
                </a:tc>
                <a:tc>
                  <a:txBody>
                    <a:bodyPr/>
                    <a:lstStyle/>
                    <a:p>
                      <a:r>
                        <a:rPr lang="en-US" sz="2000" baseline="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12 * (0.2) = </a:t>
                      </a:r>
                      <a:r>
                        <a:rPr lang="en-US" sz="2000" b="1" dirty="0" smtClean="0">
                          <a:solidFill>
                            <a:schemeClr val="tx1"/>
                          </a:solidFill>
                        </a:rPr>
                        <a:t>2.4</a:t>
                      </a:r>
                      <a:endParaRPr lang="en-US" sz="2000" b="1"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b="1" dirty="0" smtClean="0">
                          <a:solidFill>
                            <a:schemeClr val="tx1"/>
                          </a:solidFill>
                        </a:rPr>
                        <a:t>1</a:t>
                      </a:r>
                      <a:endParaRPr lang="en-US" sz="2000" b="1"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4 * (0.2) = </a:t>
                      </a:r>
                      <a:r>
                        <a:rPr lang="en-US" sz="2000" b="1" dirty="0" smtClean="0">
                          <a:solidFill>
                            <a:schemeClr val="tx1"/>
                          </a:solidFill>
                        </a:rPr>
                        <a:t>0.8</a:t>
                      </a:r>
                      <a:endParaRPr lang="en-US" sz="2000" b="1"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7 * (0.2) = </a:t>
                      </a:r>
                      <a:r>
                        <a:rPr lang="en-US" sz="2000" b="1" dirty="0" smtClean="0">
                          <a:solidFill>
                            <a:schemeClr val="tx1"/>
                          </a:solidFill>
                        </a:rPr>
                        <a:t>1.4 </a:t>
                      </a:r>
                      <a:endParaRPr lang="en-US" sz="2000" b="1" dirty="0">
                        <a:solidFill>
                          <a:schemeClr val="tx1"/>
                        </a:solidFill>
                      </a:endParaRPr>
                    </a:p>
                  </a:txBody>
                  <a:tcPr marL="100796" marR="100796" marT="50376" marB="50376"/>
                </a:tc>
              </a:tr>
            </a:tbl>
          </a:graphicData>
        </a:graphic>
      </p:graphicFrame>
      <p:sp>
        <p:nvSpPr>
          <p:cNvPr id="50307" name="TextBox 10"/>
          <p:cNvSpPr txBox="1">
            <a:spLocks noChangeArrowheads="1"/>
          </p:cNvSpPr>
          <p:nvPr/>
        </p:nvSpPr>
        <p:spPr bwMode="auto">
          <a:xfrm>
            <a:off x="336514" y="839964"/>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spTree>
    <p:extLst>
      <p:ext uri="{BB962C8B-B14F-4D97-AF65-F5344CB8AC3E}">
        <p14:creationId xmlns:p14="http://schemas.microsoft.com/office/powerpoint/2010/main" val="3891232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839435" y="-335986"/>
            <a:ext cx="12011484" cy="1259946"/>
          </a:xfrm>
        </p:spPr>
        <p:txBody>
          <a:bodyPr/>
          <a:lstStyle/>
          <a:p>
            <a:pPr eaLnBrk="1" hangingPunct="1"/>
            <a:r>
              <a:rPr lang="en-US" sz="4409"/>
              <a:t>Which option do we want to choose?</a:t>
            </a:r>
          </a:p>
        </p:txBody>
      </p:sp>
      <p:graphicFrame>
        <p:nvGraphicFramePr>
          <p:cNvPr id="5" name="Table 4"/>
          <p:cNvGraphicFramePr>
            <a:graphicFrameLocks noGrp="1"/>
          </p:cNvGraphicFramePr>
          <p:nvPr/>
        </p:nvGraphicFramePr>
        <p:xfrm>
          <a:off x="420510" y="3489350"/>
          <a:ext cx="5123780" cy="1634428"/>
        </p:xfrm>
        <a:graphic>
          <a:graphicData uri="http://schemas.openxmlformats.org/drawingml/2006/table">
            <a:tbl>
              <a:tblPr firstRow="1" bandRow="1">
                <a:tableStyleId>{5C22544A-7EE6-4342-B048-85BDC9FD1C3A}</a:tableStyleId>
              </a:tblPr>
              <a:tblGrid>
                <a:gridCol w="1343942"/>
                <a:gridCol w="1511935"/>
                <a:gridCol w="2267903"/>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10 * (0.2) = 2</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9 * (0.2) = 1.8</a:t>
                      </a:r>
                      <a:endParaRPr lang="en-US" sz="2000"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10 * (0.2)</a:t>
                      </a:r>
                      <a:r>
                        <a:rPr lang="en-US" sz="2000" baseline="0" dirty="0" smtClean="0">
                          <a:solidFill>
                            <a:schemeClr val="tx1"/>
                          </a:solidFill>
                        </a:rPr>
                        <a:t> = 2</a:t>
                      </a:r>
                      <a:endParaRPr lang="en-US" sz="2000" dirty="0">
                        <a:solidFill>
                          <a:schemeClr val="tx1"/>
                        </a:solidFill>
                      </a:endParaRPr>
                    </a:p>
                  </a:txBody>
                  <a:tcPr marL="100796" marR="100796" marT="50376" marB="50376"/>
                </a:tc>
              </a:tr>
            </a:tbl>
          </a:graphicData>
        </a:graphic>
      </p:graphicFrame>
      <p:graphicFrame>
        <p:nvGraphicFramePr>
          <p:cNvPr id="7" name="Table 6"/>
          <p:cNvGraphicFramePr>
            <a:graphicFrameLocks noGrp="1"/>
          </p:cNvGraphicFramePr>
          <p:nvPr/>
        </p:nvGraphicFramePr>
        <p:xfrm>
          <a:off x="420510" y="5543762"/>
          <a:ext cx="5123780" cy="1634428"/>
        </p:xfrm>
        <a:graphic>
          <a:graphicData uri="http://schemas.openxmlformats.org/drawingml/2006/table">
            <a:tbl>
              <a:tblPr firstRow="1" bandRow="1">
                <a:tableStyleId>{5C22544A-7EE6-4342-B048-85BDC9FD1C3A}</a:tableStyleId>
              </a:tblPr>
              <a:tblGrid>
                <a:gridCol w="1343942"/>
                <a:gridCol w="1511935"/>
                <a:gridCol w="2267903"/>
              </a:tblGrid>
              <a:tr h="408607">
                <a:tc>
                  <a:txBody>
                    <a:bodyPr/>
                    <a:lstStyle/>
                    <a:p>
                      <a:r>
                        <a:rPr lang="en-US" sz="2000" dirty="0" smtClean="0"/>
                        <a:t>Site</a:t>
                      </a:r>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t>A</a:t>
                      </a:r>
                      <a:endParaRPr lang="en-US" sz="2000" dirty="0"/>
                    </a:p>
                  </a:txBody>
                  <a:tcPr marL="100796" marR="100796" marT="50376" marB="50376"/>
                </a:tc>
                <a:tc>
                  <a:txBody>
                    <a:bodyPr/>
                    <a:lstStyle/>
                    <a:p>
                      <a:r>
                        <a:rPr lang="en-US" sz="2000" dirty="0" smtClean="0"/>
                        <a:t>1</a:t>
                      </a:r>
                      <a:endParaRPr lang="en-US" sz="2000" dirty="0"/>
                    </a:p>
                  </a:txBody>
                  <a:tcPr marL="100796" marR="100796" marT="50376" marB="50376"/>
                </a:tc>
                <a:tc>
                  <a:txBody>
                    <a:bodyPr/>
                    <a:lstStyle/>
                    <a:p>
                      <a:r>
                        <a:rPr lang="en-US" sz="2000" dirty="0" smtClean="0"/>
                        <a:t>10 * (0.6) = 6</a:t>
                      </a:r>
                      <a:endParaRPr lang="en-US" sz="2000" dirty="0"/>
                    </a:p>
                  </a:txBody>
                  <a:tcPr marL="100796" marR="100796" marT="50376" marB="50376"/>
                </a:tc>
              </a:tr>
              <a:tr h="408607">
                <a:tc>
                  <a:txBody>
                    <a:bodyPr/>
                    <a:lstStyle/>
                    <a:p>
                      <a:r>
                        <a:rPr lang="en-US" sz="2000" dirty="0" smtClean="0"/>
                        <a:t>B</a:t>
                      </a:r>
                      <a:endParaRPr lang="en-US" sz="2000" dirty="0"/>
                    </a:p>
                  </a:txBody>
                  <a:tcPr marL="100796" marR="100796" marT="50376" marB="50376"/>
                </a:tc>
                <a:tc>
                  <a:txBody>
                    <a:bodyPr/>
                    <a:lstStyle/>
                    <a:p>
                      <a:r>
                        <a:rPr lang="en-US" sz="2000" dirty="0" smtClean="0"/>
                        <a:t>3</a:t>
                      </a:r>
                      <a:endParaRPr lang="en-US" sz="2000" dirty="0"/>
                    </a:p>
                  </a:txBody>
                  <a:tcPr marL="100796" marR="100796" marT="50376" marB="50376"/>
                </a:tc>
                <a:tc>
                  <a:txBody>
                    <a:bodyPr/>
                    <a:lstStyle/>
                    <a:p>
                      <a:r>
                        <a:rPr lang="en-US" sz="2000" dirty="0" smtClean="0"/>
                        <a:t>7 * (0.6) = 4.2</a:t>
                      </a:r>
                      <a:endParaRPr lang="en-US" sz="2000" dirty="0"/>
                    </a:p>
                  </a:txBody>
                  <a:tcPr marL="100796" marR="100796" marT="50376" marB="50376"/>
                </a:tc>
              </a:tr>
              <a:tr h="408607">
                <a:tc>
                  <a:txBody>
                    <a:bodyPr/>
                    <a:lstStyle/>
                    <a:p>
                      <a:r>
                        <a:rPr lang="en-US" sz="2000" dirty="0" smtClean="0"/>
                        <a:t>C</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9 * (0.6) = 5.4</a:t>
                      </a:r>
                      <a:endParaRPr lang="en-US" sz="2000" dirty="0"/>
                    </a:p>
                  </a:txBody>
                  <a:tcPr marL="100796" marR="100796" marT="50376" marB="50376"/>
                </a:tc>
              </a:tr>
            </a:tbl>
          </a:graphicData>
        </a:graphic>
      </p:graphicFrame>
      <p:sp>
        <p:nvSpPr>
          <p:cNvPr id="51247" name="TextBox 7"/>
          <p:cNvSpPr txBox="1">
            <a:spLocks noChangeArrowheads="1"/>
          </p:cNvSpPr>
          <p:nvPr/>
        </p:nvSpPr>
        <p:spPr bwMode="auto">
          <a:xfrm>
            <a:off x="336514" y="3107866"/>
            <a:ext cx="7391682"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“High” enrollment scenario (</a:t>
            </a:r>
            <a:r>
              <a:rPr lang="en-US" sz="1984" b="1">
                <a:solidFill>
                  <a:srgbClr val="FF0000"/>
                </a:solidFill>
              </a:rPr>
              <a:t>Probability = 20%</a:t>
            </a:r>
            <a:r>
              <a:rPr lang="en-US" sz="1984"/>
              <a:t>)</a:t>
            </a:r>
          </a:p>
        </p:txBody>
      </p:sp>
      <p:sp>
        <p:nvSpPr>
          <p:cNvPr id="51248" name="TextBox 8"/>
          <p:cNvSpPr txBox="1">
            <a:spLocks noChangeArrowheads="1"/>
          </p:cNvSpPr>
          <p:nvPr/>
        </p:nvSpPr>
        <p:spPr bwMode="auto">
          <a:xfrm>
            <a:off x="336514" y="5207776"/>
            <a:ext cx="6971700"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“Current” enrollment scenario (</a:t>
            </a:r>
            <a:r>
              <a:rPr lang="en-US" sz="1984" b="1">
                <a:solidFill>
                  <a:srgbClr val="FF0000"/>
                </a:solidFill>
              </a:rPr>
              <a:t>Probability = 60%</a:t>
            </a:r>
            <a:r>
              <a:rPr lang="en-US" sz="1984"/>
              <a:t>)</a:t>
            </a:r>
          </a:p>
        </p:txBody>
      </p:sp>
      <p:graphicFrame>
        <p:nvGraphicFramePr>
          <p:cNvPr id="10" name="Table 9"/>
          <p:cNvGraphicFramePr>
            <a:graphicFrameLocks noGrp="1"/>
          </p:cNvGraphicFramePr>
          <p:nvPr/>
        </p:nvGraphicFramePr>
        <p:xfrm>
          <a:off x="420510" y="1221447"/>
          <a:ext cx="5123780" cy="1634428"/>
        </p:xfrm>
        <a:graphic>
          <a:graphicData uri="http://schemas.openxmlformats.org/drawingml/2006/table">
            <a:tbl>
              <a:tblPr firstRow="1" bandRow="1">
                <a:tableStyleId>{5C22544A-7EE6-4342-B048-85BDC9FD1C3A}</a:tableStyleId>
              </a:tblPr>
              <a:tblGrid>
                <a:gridCol w="1343942"/>
                <a:gridCol w="1511935"/>
                <a:gridCol w="2267903"/>
              </a:tblGrid>
              <a:tr h="408607">
                <a:tc>
                  <a:txBody>
                    <a:bodyPr/>
                    <a:lstStyle/>
                    <a:p>
                      <a:endParaRPr lang="en-US" sz="2000" dirty="0"/>
                    </a:p>
                  </a:txBody>
                  <a:tcPr marL="100796" marR="100796" marT="50376" marB="50376"/>
                </a:tc>
                <a:tc>
                  <a:txBody>
                    <a:bodyPr/>
                    <a:lstStyle/>
                    <a:p>
                      <a:r>
                        <a:rPr lang="en-US" sz="2000" dirty="0" smtClean="0"/>
                        <a:t>Cost</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solidFill>
                            <a:schemeClr val="tx1"/>
                          </a:solidFill>
                        </a:rPr>
                        <a:t>1</a:t>
                      </a:r>
                      <a:endParaRPr lang="en-US" sz="2000" dirty="0">
                        <a:solidFill>
                          <a:schemeClr val="tx1"/>
                        </a:solidFill>
                      </a:endParaRPr>
                    </a:p>
                  </a:txBody>
                  <a:tcPr marL="100796" marR="100796" marT="50376" marB="50376"/>
                </a:tc>
                <a:tc>
                  <a:txBody>
                    <a:bodyPr/>
                    <a:lstStyle/>
                    <a:p>
                      <a:r>
                        <a:rPr lang="en-US" sz="2000" dirty="0" smtClean="0">
                          <a:solidFill>
                            <a:schemeClr val="tx1"/>
                          </a:solidFill>
                        </a:rPr>
                        <a:t>12 * (0.2) = </a:t>
                      </a:r>
                      <a:r>
                        <a:rPr lang="en-US" sz="2000" b="1" dirty="0" smtClean="0">
                          <a:solidFill>
                            <a:schemeClr val="tx1"/>
                          </a:solidFill>
                        </a:rPr>
                        <a:t>2.4</a:t>
                      </a:r>
                      <a:endParaRPr lang="en-US" sz="2000" b="1" dirty="0">
                        <a:solidFill>
                          <a:schemeClr val="tx1"/>
                        </a:solidFill>
                      </a:endParaRPr>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solidFill>
                            <a:schemeClr val="tx1"/>
                          </a:solidFill>
                        </a:rPr>
                        <a:t>3</a:t>
                      </a:r>
                      <a:endParaRPr lang="en-US" sz="2000" dirty="0">
                        <a:solidFill>
                          <a:schemeClr val="tx1"/>
                        </a:solidFill>
                      </a:endParaRPr>
                    </a:p>
                  </a:txBody>
                  <a:tcPr marL="100796" marR="100796" marT="50376" marB="50376"/>
                </a:tc>
                <a:tc>
                  <a:txBody>
                    <a:bodyPr/>
                    <a:lstStyle/>
                    <a:p>
                      <a:r>
                        <a:rPr lang="en-US" sz="2000" dirty="0" smtClean="0">
                          <a:solidFill>
                            <a:schemeClr val="tx1"/>
                          </a:solidFill>
                        </a:rPr>
                        <a:t>4 * (0.2) = </a:t>
                      </a:r>
                      <a:r>
                        <a:rPr lang="en-US" sz="2000" b="1" dirty="0" smtClean="0">
                          <a:solidFill>
                            <a:schemeClr val="tx1"/>
                          </a:solidFill>
                        </a:rPr>
                        <a:t>0.8</a:t>
                      </a:r>
                      <a:endParaRPr lang="en-US" sz="2000" b="1" dirty="0">
                        <a:solidFill>
                          <a:schemeClr val="tx1"/>
                        </a:solidFill>
                      </a:endParaRPr>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solidFill>
                            <a:schemeClr val="tx1"/>
                          </a:solidFill>
                        </a:rPr>
                        <a:t>2</a:t>
                      </a:r>
                      <a:endParaRPr lang="en-US" sz="2000" dirty="0">
                        <a:solidFill>
                          <a:schemeClr val="tx1"/>
                        </a:solidFill>
                      </a:endParaRPr>
                    </a:p>
                  </a:txBody>
                  <a:tcPr marL="100796" marR="100796" marT="50376" marB="50376"/>
                </a:tc>
                <a:tc>
                  <a:txBody>
                    <a:bodyPr/>
                    <a:lstStyle/>
                    <a:p>
                      <a:r>
                        <a:rPr lang="en-US" sz="2000" dirty="0" smtClean="0">
                          <a:solidFill>
                            <a:schemeClr val="tx1"/>
                          </a:solidFill>
                        </a:rPr>
                        <a:t>7 * (0.2) = </a:t>
                      </a:r>
                      <a:r>
                        <a:rPr lang="en-US" sz="2000" b="1" dirty="0" smtClean="0">
                          <a:solidFill>
                            <a:schemeClr val="tx1"/>
                          </a:solidFill>
                        </a:rPr>
                        <a:t>1.4 </a:t>
                      </a:r>
                      <a:endParaRPr lang="en-US" sz="2000" b="1" dirty="0">
                        <a:solidFill>
                          <a:schemeClr val="tx1"/>
                        </a:solidFill>
                      </a:endParaRPr>
                    </a:p>
                  </a:txBody>
                  <a:tcPr marL="100796" marR="100796" marT="50376" marB="50376"/>
                </a:tc>
              </a:tr>
            </a:tbl>
          </a:graphicData>
        </a:graphic>
      </p:graphicFrame>
      <p:sp>
        <p:nvSpPr>
          <p:cNvPr id="51271" name="TextBox 10"/>
          <p:cNvSpPr txBox="1">
            <a:spLocks noChangeArrowheads="1"/>
          </p:cNvSpPr>
          <p:nvPr/>
        </p:nvSpPr>
        <p:spPr bwMode="auto">
          <a:xfrm>
            <a:off x="336514" y="839964"/>
            <a:ext cx="6551718"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984"/>
              <a:t>“Low” enrollment scenario (</a:t>
            </a:r>
            <a:r>
              <a:rPr lang="en-US" sz="1984" b="1">
                <a:solidFill>
                  <a:srgbClr val="FF0000"/>
                </a:solidFill>
              </a:rPr>
              <a:t>Probability = 20%)</a:t>
            </a:r>
          </a:p>
        </p:txBody>
      </p:sp>
      <p:graphicFrame>
        <p:nvGraphicFramePr>
          <p:cNvPr id="12" name="Table 11"/>
          <p:cNvGraphicFramePr>
            <a:graphicFrameLocks noGrp="1"/>
          </p:cNvGraphicFramePr>
          <p:nvPr/>
        </p:nvGraphicFramePr>
        <p:xfrm>
          <a:off x="5964272" y="3107866"/>
          <a:ext cx="3863835" cy="1634428"/>
        </p:xfrm>
        <a:graphic>
          <a:graphicData uri="http://schemas.openxmlformats.org/drawingml/2006/table">
            <a:tbl>
              <a:tblPr firstRow="1" bandRow="1">
                <a:tableStyleId>{5C22544A-7EE6-4342-B048-85BDC9FD1C3A}</a:tableStyleId>
              </a:tblPr>
              <a:tblGrid>
                <a:gridCol w="316708"/>
                <a:gridCol w="775246"/>
                <a:gridCol w="755968"/>
                <a:gridCol w="1091952"/>
                <a:gridCol w="923961"/>
              </a:tblGrid>
              <a:tr h="408607">
                <a:tc>
                  <a:txBody>
                    <a:bodyPr/>
                    <a:lstStyle/>
                    <a:p>
                      <a:endParaRPr lang="en-US" sz="2000" dirty="0"/>
                    </a:p>
                  </a:txBody>
                  <a:tcPr marL="100796" marR="100796" marT="50376" marB="50376"/>
                </a:tc>
                <a:tc>
                  <a:txBody>
                    <a:bodyPr/>
                    <a:lstStyle/>
                    <a:p>
                      <a:r>
                        <a:rPr lang="en-US" sz="2000" dirty="0" smtClean="0"/>
                        <a:t>Low</a:t>
                      </a:r>
                      <a:endParaRPr lang="en-US" sz="2000" dirty="0"/>
                    </a:p>
                  </a:txBody>
                  <a:tcPr marL="100796" marR="100796" marT="50376" marB="50376"/>
                </a:tc>
                <a:tc>
                  <a:txBody>
                    <a:bodyPr/>
                    <a:lstStyle/>
                    <a:p>
                      <a:r>
                        <a:rPr lang="en-US" sz="2000" dirty="0" smtClean="0"/>
                        <a:t>High</a:t>
                      </a:r>
                      <a:endParaRPr lang="en-US" sz="2000" dirty="0"/>
                    </a:p>
                  </a:txBody>
                  <a:tcPr marL="100796" marR="100796" marT="50376" marB="50376"/>
                </a:tc>
                <a:tc>
                  <a:txBody>
                    <a:bodyPr/>
                    <a:lstStyle/>
                    <a:p>
                      <a:r>
                        <a:rPr lang="en-US" sz="2000" dirty="0" smtClean="0"/>
                        <a:t>Current</a:t>
                      </a:r>
                      <a:endParaRPr lang="en-US" sz="2000" dirty="0"/>
                    </a:p>
                  </a:txBody>
                  <a:tcPr marL="100796" marR="100796" marT="50376" marB="50376"/>
                </a:tc>
                <a:tc>
                  <a:txBody>
                    <a:bodyPr/>
                    <a:lstStyle/>
                    <a:p>
                      <a:r>
                        <a:rPr lang="en-US" sz="2000" dirty="0" smtClean="0"/>
                        <a:t>Sum</a:t>
                      </a:r>
                      <a:endParaRPr lang="en-US" sz="2000" dirty="0"/>
                    </a:p>
                  </a:txBody>
                  <a:tcPr marL="100796" marR="100796" marT="50376" marB="50376"/>
                </a:tc>
              </a:tr>
              <a:tr h="408607">
                <a:tc>
                  <a:txBody>
                    <a:bodyPr/>
                    <a:lstStyle/>
                    <a:p>
                      <a:r>
                        <a:rPr lang="en-US" sz="2000" dirty="0" smtClean="0">
                          <a:solidFill>
                            <a:schemeClr val="tx1"/>
                          </a:solidFill>
                        </a:rPr>
                        <a:t>A</a:t>
                      </a:r>
                      <a:endParaRPr lang="en-US" sz="2000" dirty="0">
                        <a:solidFill>
                          <a:schemeClr val="tx1"/>
                        </a:solidFill>
                      </a:endParaRPr>
                    </a:p>
                  </a:txBody>
                  <a:tcPr marL="100796" marR="100796" marT="50376" marB="50376"/>
                </a:tc>
                <a:tc>
                  <a:txBody>
                    <a:bodyPr/>
                    <a:lstStyle/>
                    <a:p>
                      <a:r>
                        <a:rPr lang="en-US" sz="2000" dirty="0" smtClean="0"/>
                        <a:t>2.4</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6</a:t>
                      </a:r>
                      <a:endParaRPr lang="en-US" sz="2000" dirty="0"/>
                    </a:p>
                  </a:txBody>
                  <a:tcPr marL="100796" marR="100796" marT="50376" marB="50376"/>
                </a:tc>
                <a:tc>
                  <a:txBody>
                    <a:bodyPr/>
                    <a:lstStyle/>
                    <a:p>
                      <a:r>
                        <a:rPr lang="en-US" sz="2000" dirty="0" smtClean="0"/>
                        <a:t>10.4</a:t>
                      </a:r>
                      <a:endParaRPr lang="en-US" sz="2000" dirty="0"/>
                    </a:p>
                  </a:txBody>
                  <a:tcPr marL="100796" marR="100796" marT="50376" marB="50376"/>
                </a:tc>
              </a:tr>
              <a:tr h="408607">
                <a:tc>
                  <a:txBody>
                    <a:bodyPr/>
                    <a:lstStyle/>
                    <a:p>
                      <a:r>
                        <a:rPr lang="en-US" sz="2000" dirty="0" smtClean="0">
                          <a:solidFill>
                            <a:schemeClr val="tx1"/>
                          </a:solidFill>
                        </a:rPr>
                        <a:t>B</a:t>
                      </a:r>
                      <a:endParaRPr lang="en-US" sz="2000" dirty="0">
                        <a:solidFill>
                          <a:schemeClr val="tx1"/>
                        </a:solidFill>
                      </a:endParaRPr>
                    </a:p>
                  </a:txBody>
                  <a:tcPr marL="100796" marR="100796" marT="50376" marB="50376"/>
                </a:tc>
                <a:tc>
                  <a:txBody>
                    <a:bodyPr/>
                    <a:lstStyle/>
                    <a:p>
                      <a:r>
                        <a:rPr lang="en-US" sz="2000" dirty="0" smtClean="0"/>
                        <a:t>0.8</a:t>
                      </a:r>
                      <a:endParaRPr lang="en-US" sz="2000" dirty="0"/>
                    </a:p>
                  </a:txBody>
                  <a:tcPr marL="100796" marR="100796" marT="50376" marB="50376"/>
                </a:tc>
                <a:tc>
                  <a:txBody>
                    <a:bodyPr/>
                    <a:lstStyle/>
                    <a:p>
                      <a:r>
                        <a:rPr lang="en-US" sz="2000" dirty="0" smtClean="0"/>
                        <a:t>1.8</a:t>
                      </a:r>
                      <a:endParaRPr lang="en-US" sz="2000" dirty="0"/>
                    </a:p>
                  </a:txBody>
                  <a:tcPr marL="100796" marR="100796" marT="50376" marB="50376"/>
                </a:tc>
                <a:tc>
                  <a:txBody>
                    <a:bodyPr/>
                    <a:lstStyle/>
                    <a:p>
                      <a:r>
                        <a:rPr lang="en-US" sz="2000" dirty="0" smtClean="0"/>
                        <a:t>4.2</a:t>
                      </a:r>
                      <a:endParaRPr lang="en-US" sz="2000" dirty="0"/>
                    </a:p>
                  </a:txBody>
                  <a:tcPr marL="100796" marR="100796" marT="50376" marB="50376"/>
                </a:tc>
                <a:tc>
                  <a:txBody>
                    <a:bodyPr/>
                    <a:lstStyle/>
                    <a:p>
                      <a:r>
                        <a:rPr lang="en-US" sz="2000" dirty="0" smtClean="0"/>
                        <a:t>6.8</a:t>
                      </a:r>
                      <a:endParaRPr lang="en-US" sz="2000" dirty="0"/>
                    </a:p>
                  </a:txBody>
                  <a:tcPr marL="100796" marR="100796" marT="50376" marB="50376"/>
                </a:tc>
              </a:tr>
              <a:tr h="408607">
                <a:tc>
                  <a:txBody>
                    <a:bodyPr/>
                    <a:lstStyle/>
                    <a:p>
                      <a:r>
                        <a:rPr lang="en-US" sz="2000" dirty="0" smtClean="0">
                          <a:solidFill>
                            <a:schemeClr val="tx1"/>
                          </a:solidFill>
                        </a:rPr>
                        <a:t>C</a:t>
                      </a:r>
                      <a:endParaRPr lang="en-US" sz="2000" dirty="0">
                        <a:solidFill>
                          <a:schemeClr val="tx1"/>
                        </a:solidFill>
                      </a:endParaRPr>
                    </a:p>
                  </a:txBody>
                  <a:tcPr marL="100796" marR="100796" marT="50376" marB="50376"/>
                </a:tc>
                <a:tc>
                  <a:txBody>
                    <a:bodyPr/>
                    <a:lstStyle/>
                    <a:p>
                      <a:r>
                        <a:rPr lang="en-US" sz="2000" dirty="0" smtClean="0"/>
                        <a:t>1.4</a:t>
                      </a:r>
                      <a:endParaRPr lang="en-US" sz="2000" dirty="0"/>
                    </a:p>
                  </a:txBody>
                  <a:tcPr marL="100796" marR="100796" marT="50376" marB="50376"/>
                </a:tc>
                <a:tc>
                  <a:txBody>
                    <a:bodyPr/>
                    <a:lstStyle/>
                    <a:p>
                      <a:r>
                        <a:rPr lang="en-US" sz="2000" dirty="0" smtClean="0"/>
                        <a:t>2</a:t>
                      </a:r>
                      <a:endParaRPr lang="en-US" sz="2000" dirty="0"/>
                    </a:p>
                  </a:txBody>
                  <a:tcPr marL="100796" marR="100796" marT="50376" marB="50376"/>
                </a:tc>
                <a:tc>
                  <a:txBody>
                    <a:bodyPr/>
                    <a:lstStyle/>
                    <a:p>
                      <a:r>
                        <a:rPr lang="en-US" sz="2000" dirty="0" smtClean="0"/>
                        <a:t>5.4</a:t>
                      </a:r>
                      <a:endParaRPr lang="en-US" sz="2000" dirty="0"/>
                    </a:p>
                  </a:txBody>
                  <a:tcPr marL="100796" marR="100796" marT="50376" marB="50376"/>
                </a:tc>
                <a:tc>
                  <a:txBody>
                    <a:bodyPr/>
                    <a:lstStyle/>
                    <a:p>
                      <a:r>
                        <a:rPr lang="en-US" sz="2000" dirty="0" smtClean="0"/>
                        <a:t>8.8</a:t>
                      </a:r>
                      <a:endParaRPr lang="en-US" sz="2000" dirty="0"/>
                    </a:p>
                  </a:txBody>
                  <a:tcPr marL="100796" marR="100796" marT="50376" marB="50376"/>
                </a:tc>
              </a:tr>
            </a:tbl>
          </a:graphicData>
        </a:graphic>
      </p:graphicFrame>
      <p:cxnSp>
        <p:nvCxnSpPr>
          <p:cNvPr id="14" name="Straight Arrow Connector 13"/>
          <p:cNvCxnSpPr/>
          <p:nvPr/>
        </p:nvCxnSpPr>
        <p:spPr>
          <a:xfrm>
            <a:off x="5628287" y="2099909"/>
            <a:ext cx="1007957" cy="100795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44290" y="4703797"/>
            <a:ext cx="1763924" cy="2519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544290" y="4703797"/>
            <a:ext cx="2519892" cy="16799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4415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Post-Decision Analysis</a:t>
            </a:r>
          </a:p>
        </p:txBody>
      </p:sp>
      <p:sp>
        <p:nvSpPr>
          <p:cNvPr id="52227" name="Content Placeholder 2"/>
          <p:cNvSpPr>
            <a:spLocks noGrp="1"/>
          </p:cNvSpPr>
          <p:nvPr>
            <p:ph idx="1"/>
          </p:nvPr>
        </p:nvSpPr>
        <p:spPr/>
        <p:txBody>
          <a:bodyPr/>
          <a:lstStyle/>
          <a:p>
            <a:pPr eaLnBrk="1" hangingPunct="1"/>
            <a:r>
              <a:rPr lang="en-US" b="1" smtClean="0"/>
              <a:t>Sensitivity analysis: </a:t>
            </a:r>
            <a:r>
              <a:rPr lang="en-US" smtClean="0"/>
              <a:t>What is the confidence in your proposed decision, in the context of uncertainty?</a:t>
            </a:r>
          </a:p>
          <a:p>
            <a:pPr eaLnBrk="1" hangingPunct="1"/>
            <a:r>
              <a:rPr lang="en-US" b="1" smtClean="0"/>
              <a:t>How well did the solution perform?</a:t>
            </a:r>
          </a:p>
          <a:p>
            <a:pPr eaLnBrk="1" hangingPunct="1"/>
            <a:r>
              <a:rPr lang="en-US" b="1" smtClean="0"/>
              <a:t>Why did it perform well?</a:t>
            </a:r>
          </a:p>
        </p:txBody>
      </p:sp>
    </p:spTree>
    <p:extLst>
      <p:ext uri="{BB962C8B-B14F-4D97-AF65-F5344CB8AC3E}">
        <p14:creationId xmlns:p14="http://schemas.microsoft.com/office/powerpoint/2010/main" val="41540882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mtClean="0"/>
              <a:t>Summary: Decision Making Process</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5124308" y="1595932"/>
            <a:ext cx="4836792" cy="538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3252" name="TextBox 5"/>
          <p:cNvSpPr txBox="1">
            <a:spLocks noChangeArrowheads="1"/>
          </p:cNvSpPr>
          <p:nvPr/>
        </p:nvSpPr>
        <p:spPr bwMode="auto">
          <a:xfrm>
            <a:off x="420511" y="1847920"/>
            <a:ext cx="5039783" cy="45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arenR"/>
            </a:pPr>
            <a:r>
              <a:rPr lang="en-US" sz="2646">
                <a:latin typeface="Calibri" panose="020F0502020204030204" pitchFamily="34" charset="0"/>
              </a:rPr>
              <a:t>Specify the Issue</a:t>
            </a:r>
          </a:p>
          <a:p>
            <a:pPr eaLnBrk="1" hangingPunct="1">
              <a:buFontTx/>
              <a:buAutoNum type="arabicParenR"/>
            </a:pPr>
            <a:r>
              <a:rPr lang="en-US" sz="2646">
                <a:latin typeface="Calibri" panose="020F0502020204030204" pitchFamily="34" charset="0"/>
              </a:rPr>
              <a:t>Determine Goals and Values</a:t>
            </a:r>
          </a:p>
          <a:p>
            <a:pPr eaLnBrk="1" hangingPunct="1">
              <a:buFontTx/>
              <a:buAutoNum type="arabicParenR"/>
            </a:pPr>
            <a:r>
              <a:rPr lang="en-US" sz="2646">
                <a:latin typeface="Calibri" panose="020F0502020204030204" pitchFamily="34" charset="0"/>
              </a:rPr>
              <a:t>Characterize the decision making context</a:t>
            </a:r>
          </a:p>
          <a:p>
            <a:pPr eaLnBrk="1" hangingPunct="1">
              <a:buFontTx/>
              <a:buAutoNum type="arabicParenR"/>
            </a:pPr>
            <a:r>
              <a:rPr lang="en-US" sz="2646">
                <a:latin typeface="Calibri" panose="020F0502020204030204" pitchFamily="34" charset="0"/>
              </a:rPr>
              <a:t>Integrate Information</a:t>
            </a:r>
          </a:p>
          <a:p>
            <a:pPr eaLnBrk="1" hangingPunct="1">
              <a:buFontTx/>
              <a:buAutoNum type="arabicParenR"/>
            </a:pPr>
            <a:r>
              <a:rPr lang="en-US" sz="2646">
                <a:latin typeface="Calibri" panose="020F0502020204030204" pitchFamily="34" charset="0"/>
              </a:rPr>
              <a:t>Identify options</a:t>
            </a:r>
          </a:p>
          <a:p>
            <a:pPr eaLnBrk="1" hangingPunct="1">
              <a:buFontTx/>
              <a:buAutoNum type="arabicParenR"/>
            </a:pPr>
            <a:r>
              <a:rPr lang="en-US" sz="2646">
                <a:latin typeface="Calibri" panose="020F0502020204030204" pitchFamily="34" charset="0"/>
              </a:rPr>
              <a:t>Forecast</a:t>
            </a:r>
          </a:p>
          <a:p>
            <a:pPr eaLnBrk="1" hangingPunct="1">
              <a:buFontTx/>
              <a:buAutoNum type="arabicParenR"/>
            </a:pPr>
            <a:r>
              <a:rPr lang="en-US" sz="2646">
                <a:latin typeface="Calibri" panose="020F0502020204030204" pitchFamily="34" charset="0"/>
              </a:rPr>
              <a:t>Assess options</a:t>
            </a:r>
          </a:p>
          <a:p>
            <a:pPr eaLnBrk="1" hangingPunct="1">
              <a:buFontTx/>
              <a:buAutoNum type="arabicParenR"/>
            </a:pPr>
            <a:r>
              <a:rPr lang="en-US" sz="2646">
                <a:latin typeface="Calibri" panose="020F0502020204030204" pitchFamily="34" charset="0"/>
              </a:rPr>
              <a:t>Make decisions</a:t>
            </a:r>
          </a:p>
          <a:p>
            <a:pPr eaLnBrk="1" hangingPunct="1">
              <a:buFontTx/>
              <a:buAutoNum type="arabicParenR"/>
            </a:pPr>
            <a:r>
              <a:rPr lang="en-US" sz="2646">
                <a:latin typeface="Calibri" panose="020F0502020204030204" pitchFamily="34" charset="0"/>
              </a:rPr>
              <a:t>Conduct post-decision assessments</a:t>
            </a:r>
          </a:p>
        </p:txBody>
      </p:sp>
    </p:spTree>
    <p:extLst>
      <p:ext uri="{BB962C8B-B14F-4D97-AF65-F5344CB8AC3E}">
        <p14:creationId xmlns:p14="http://schemas.microsoft.com/office/powerpoint/2010/main" val="5549039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t>Today’s Goals</a:t>
            </a:r>
          </a:p>
        </p:txBody>
      </p:sp>
      <p:sp>
        <p:nvSpPr>
          <p:cNvPr id="54275" name="Content Placeholder 2"/>
          <p:cNvSpPr>
            <a:spLocks noGrp="1"/>
          </p:cNvSpPr>
          <p:nvPr>
            <p:ph idx="1"/>
          </p:nvPr>
        </p:nvSpPr>
        <p:spPr/>
        <p:txBody>
          <a:bodyPr/>
          <a:lstStyle/>
          <a:p>
            <a:pPr eaLnBrk="1" hangingPunct="1"/>
            <a:r>
              <a:rPr lang="en-US" smtClean="0"/>
              <a:t>What is a common process for environmental decision making?</a:t>
            </a:r>
          </a:p>
          <a:p>
            <a:pPr eaLnBrk="1" hangingPunct="1"/>
            <a:r>
              <a:rPr lang="en-US" smtClean="0">
                <a:solidFill>
                  <a:srgbClr val="FF0000"/>
                </a:solidFill>
              </a:rPr>
              <a:t>How do I choose what tool to use?</a:t>
            </a:r>
          </a:p>
          <a:p>
            <a:pPr eaLnBrk="1" hangingPunct="1"/>
            <a:endParaRPr lang="en-US" smtClean="0"/>
          </a:p>
        </p:txBody>
      </p:sp>
    </p:spTree>
    <p:extLst>
      <p:ext uri="{BB962C8B-B14F-4D97-AF65-F5344CB8AC3E}">
        <p14:creationId xmlns:p14="http://schemas.microsoft.com/office/powerpoint/2010/main" val="37337398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504507" y="251989"/>
            <a:ext cx="9071610" cy="1259946"/>
          </a:xfrm>
        </p:spPr>
        <p:txBody>
          <a:bodyPr/>
          <a:lstStyle/>
          <a:p>
            <a:pPr eaLnBrk="1" hangingPunct="1"/>
            <a:r>
              <a:rPr lang="en-US" smtClean="0"/>
              <a:t>What tool to use?</a:t>
            </a:r>
          </a:p>
        </p:txBody>
      </p:sp>
      <p:sp>
        <p:nvSpPr>
          <p:cNvPr id="55299" name="TextBox 5"/>
          <p:cNvSpPr txBox="1">
            <a:spLocks noChangeArrowheads="1"/>
          </p:cNvSpPr>
          <p:nvPr/>
        </p:nvSpPr>
        <p:spPr bwMode="auto">
          <a:xfrm>
            <a:off x="420511" y="1847920"/>
            <a:ext cx="5039783" cy="497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arenR"/>
            </a:pPr>
            <a:r>
              <a:rPr lang="en-US" sz="2646">
                <a:latin typeface="Calibri" panose="020F0502020204030204" pitchFamily="34" charset="0"/>
              </a:rPr>
              <a:t>Honesty</a:t>
            </a:r>
          </a:p>
          <a:p>
            <a:pPr eaLnBrk="1" hangingPunct="1">
              <a:buFontTx/>
              <a:buAutoNum type="arabicParenR"/>
            </a:pPr>
            <a:r>
              <a:rPr lang="en-US" sz="2646">
                <a:latin typeface="Calibri" panose="020F0502020204030204" pitchFamily="34" charset="0"/>
              </a:rPr>
              <a:t>Freedom from Bias</a:t>
            </a:r>
          </a:p>
          <a:p>
            <a:pPr eaLnBrk="1" hangingPunct="1">
              <a:buFontTx/>
              <a:buAutoNum type="arabicParenR"/>
            </a:pPr>
            <a:r>
              <a:rPr lang="en-US" sz="2646">
                <a:latin typeface="Calibri" panose="020F0502020204030204" pitchFamily="34" charset="0"/>
              </a:rPr>
              <a:t>Intelligibility</a:t>
            </a:r>
          </a:p>
          <a:p>
            <a:pPr eaLnBrk="1" hangingPunct="1">
              <a:buFontTx/>
              <a:buAutoNum type="arabicParenR"/>
            </a:pPr>
            <a:r>
              <a:rPr lang="en-US" sz="2646">
                <a:latin typeface="Calibri" panose="020F0502020204030204" pitchFamily="34" charset="0"/>
              </a:rPr>
              <a:t>Complementarity</a:t>
            </a:r>
          </a:p>
          <a:p>
            <a:pPr eaLnBrk="1" hangingPunct="1">
              <a:buFontTx/>
              <a:buAutoNum type="arabicParenR"/>
            </a:pPr>
            <a:r>
              <a:rPr lang="en-US" sz="2646">
                <a:latin typeface="Calibri" panose="020F0502020204030204" pitchFamily="34" charset="0"/>
              </a:rPr>
              <a:t>Proportionality</a:t>
            </a:r>
          </a:p>
          <a:p>
            <a:pPr eaLnBrk="1" hangingPunct="1">
              <a:buFontTx/>
              <a:buAutoNum type="arabicParenR"/>
            </a:pPr>
            <a:r>
              <a:rPr lang="en-US" sz="2646">
                <a:latin typeface="Calibri" panose="020F0502020204030204" pitchFamily="34" charset="0"/>
              </a:rPr>
              <a:t>Flexibility</a:t>
            </a:r>
          </a:p>
          <a:p>
            <a:pPr eaLnBrk="1" hangingPunct="1">
              <a:buFontTx/>
              <a:buAutoNum type="arabicParenR"/>
            </a:pPr>
            <a:r>
              <a:rPr lang="en-US" sz="2646">
                <a:latin typeface="Calibri" panose="020F0502020204030204" pitchFamily="34" charset="0"/>
              </a:rPr>
              <a:t>Time</a:t>
            </a:r>
          </a:p>
          <a:p>
            <a:pPr eaLnBrk="1" hangingPunct="1">
              <a:buFontTx/>
              <a:buAutoNum type="arabicParenR"/>
            </a:pPr>
            <a:r>
              <a:rPr lang="en-US" sz="2646">
                <a:latin typeface="Calibri" panose="020F0502020204030204" pitchFamily="34" charset="0"/>
              </a:rPr>
              <a:t>Cost</a:t>
            </a:r>
          </a:p>
          <a:p>
            <a:pPr eaLnBrk="1" hangingPunct="1">
              <a:buFontTx/>
              <a:buAutoNum type="arabicParenR"/>
            </a:pPr>
            <a:r>
              <a:rPr lang="en-US" sz="2646">
                <a:latin typeface="Calibri" panose="020F0502020204030204" pitchFamily="34" charset="0"/>
              </a:rPr>
              <a:t>Training</a:t>
            </a:r>
          </a:p>
          <a:p>
            <a:pPr eaLnBrk="1" hangingPunct="1">
              <a:buFontTx/>
              <a:buAutoNum type="arabicParenR"/>
            </a:pPr>
            <a:r>
              <a:rPr lang="en-US" sz="2646">
                <a:latin typeface="Calibri" panose="020F0502020204030204" pitchFamily="34" charset="0"/>
              </a:rPr>
              <a:t>Equipment</a:t>
            </a:r>
          </a:p>
          <a:p>
            <a:pPr eaLnBrk="1" hangingPunct="1">
              <a:buFontTx/>
              <a:buAutoNum type="arabicParenR"/>
            </a:pPr>
            <a:endParaRPr lang="en-US" sz="2646">
              <a:latin typeface="Calibri" panose="020F0502020204030204" pitchFamily="34" charset="0"/>
            </a:endParaRPr>
          </a:p>
          <a:p>
            <a:pPr eaLnBrk="1" hangingPunct="1">
              <a:buFontTx/>
              <a:buAutoNum type="arabicParenR"/>
            </a:pPr>
            <a:endParaRPr lang="en-US" sz="2646">
              <a:latin typeface="Calibri" panose="020F0502020204030204" pitchFamily="34" charset="0"/>
            </a:endParaRPr>
          </a:p>
        </p:txBody>
      </p:sp>
      <p:pic>
        <p:nvPicPr>
          <p:cNvPr id="55300" name="Picture 2" descr="C:\Program Files\Microsoft Office\MEDIA\CAGCAT10\j025234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3143" y="1763924"/>
            <a:ext cx="6906953" cy="419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19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Honesty</a:t>
            </a:r>
          </a:p>
        </p:txBody>
      </p:sp>
      <p:sp>
        <p:nvSpPr>
          <p:cNvPr id="56323" name="Content Placeholder 2"/>
          <p:cNvSpPr>
            <a:spLocks noGrp="1"/>
          </p:cNvSpPr>
          <p:nvPr>
            <p:ph idx="1"/>
          </p:nvPr>
        </p:nvSpPr>
        <p:spPr/>
        <p:txBody>
          <a:bodyPr/>
          <a:lstStyle/>
          <a:p>
            <a:pPr eaLnBrk="1" hangingPunct="1"/>
            <a:r>
              <a:rPr lang="en-US" b="1" smtClean="0"/>
              <a:t>Does the method convey uncertainties?</a:t>
            </a:r>
          </a:p>
          <a:p>
            <a:pPr eaLnBrk="1" hangingPunct="1"/>
            <a:r>
              <a:rPr lang="en-US" b="1" smtClean="0"/>
              <a:t>How precise is the analysis?  Is this communicated?</a:t>
            </a:r>
          </a:p>
        </p:txBody>
      </p:sp>
    </p:spTree>
    <p:extLst>
      <p:ext uri="{BB962C8B-B14F-4D97-AF65-F5344CB8AC3E}">
        <p14:creationId xmlns:p14="http://schemas.microsoft.com/office/powerpoint/2010/main" val="2676427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tep 3: Survey">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Step 3: Survey</a:t>
            </a:r>
          </a:p>
        </p:txBody>
      </p:sp>
      <p:sp>
        <p:nvSpPr>
          <p:cNvPr id="3" name="Text Placeholder 2"/>
          <p:cNvSpPr txBox="1">
            <a:spLocks noGrp="1"/>
          </p:cNvSpPr>
          <p:nvPr>
            <p:ph type="body" idx="4294967295"/>
          </p:nvPr>
        </p:nvSpPr>
        <p:spPr>
          <a:xfrm>
            <a:off x="503999" y="1007999"/>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Identify impacts or additional risk factors that may not be directly related to the task at hand (e.g., legal restrictions on funding; economic information)</a:t>
            </a:r>
          </a:p>
          <a:p>
            <a:pPr marL="0" lvl="1" indent="0" hangingPunct="0">
              <a:spcBef>
                <a:spcPts val="697"/>
              </a:spcBef>
              <a:buClr>
                <a:srgbClr val="000000"/>
              </a:buClr>
              <a:buSzPct val="100000"/>
              <a:buFont typeface="Arial" pitchFamily="34"/>
              <a:buChar char="–"/>
            </a:pPr>
            <a:r>
              <a:rPr lang="en-US" sz="3200">
                <a:latin typeface="Liberation Sans" pitchFamily="18"/>
              </a:rPr>
              <a:t>Participation in flood insurance programs (how much would the occurrence of a flood impact a community?)</a:t>
            </a:r>
          </a:p>
          <a:p>
            <a:pPr marL="0" lvl="1" indent="0" hangingPunct="0">
              <a:spcBef>
                <a:spcPts val="697"/>
              </a:spcBef>
              <a:buClr>
                <a:srgbClr val="000000"/>
              </a:buClr>
              <a:buSzPct val="100000"/>
              <a:buFont typeface="Arial" pitchFamily="34"/>
              <a:buChar char="–"/>
            </a:pPr>
            <a:r>
              <a:rPr lang="en-US" sz="3200">
                <a:latin typeface="Liberation Sans" pitchFamily="18"/>
              </a:rPr>
              <a:t>The level of protection already granted to some areas (no need to fund </a:t>
            </a:r>
            <a:br>
              <a:rPr lang="en-US" sz="3200">
                <a:latin typeface="Liberation Sans" pitchFamily="18"/>
              </a:rPr>
            </a:br>
            <a:r>
              <a:rPr lang="en-US" sz="3200">
                <a:latin typeface="Liberation Sans" pitchFamily="18"/>
              </a:rPr>
              <a:t>already well protected species)</a:t>
            </a:r>
          </a:p>
        </p:txBody>
      </p:sp>
      <p:pic>
        <p:nvPicPr>
          <p:cNvPr id="4" name="Picture 24" descr="C:\Users\drunfola\AppData\Local\Microsoft\Windows\Temporary Internet Files\Content.IE5\PBRLRVXW\MC900440621[1].wmf"/>
          <p:cNvPicPr>
            <a:picLocks noChangeAspect="1"/>
          </p:cNvPicPr>
          <p:nvPr/>
        </p:nvPicPr>
        <p:blipFill>
          <a:blip r:embed="rId3">
            <a:lum bright="-50000"/>
            <a:alphaModFix/>
          </a:blip>
          <a:srcRect/>
          <a:stretch>
            <a:fillRect/>
          </a:stretch>
        </p:blipFill>
        <p:spPr>
          <a:xfrm>
            <a:off x="7391880" y="5291640"/>
            <a:ext cx="2008800" cy="2008800"/>
          </a:xfrm>
          <a:prstGeom prst="rect">
            <a:avLst/>
          </a:prstGeom>
          <a:noFill/>
          <a:ln w="25560" cap="sq">
            <a:solidFill>
              <a:srgbClr val="000000"/>
            </a:solidFill>
            <a:prstDash val="solid"/>
            <a:miter/>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smtClean="0"/>
              <a:t>Freedom from Bias</a:t>
            </a:r>
          </a:p>
        </p:txBody>
      </p:sp>
      <p:sp>
        <p:nvSpPr>
          <p:cNvPr id="57347" name="Content Placeholder 2"/>
          <p:cNvSpPr>
            <a:spLocks noGrp="1"/>
          </p:cNvSpPr>
          <p:nvPr>
            <p:ph idx="1"/>
          </p:nvPr>
        </p:nvSpPr>
        <p:spPr/>
        <p:txBody>
          <a:bodyPr/>
          <a:lstStyle/>
          <a:p>
            <a:pPr eaLnBrk="1" hangingPunct="1"/>
            <a:r>
              <a:rPr lang="en-US" b="1" smtClean="0"/>
              <a:t>How sensitive is the method to subjective decisions?</a:t>
            </a:r>
          </a:p>
          <a:p>
            <a:pPr eaLnBrk="1" hangingPunct="1"/>
            <a:r>
              <a:rPr lang="en-US" b="1" smtClean="0"/>
              <a:t>Can all potential impacts be quantified and included?</a:t>
            </a:r>
          </a:p>
          <a:p>
            <a:pPr eaLnBrk="1" hangingPunct="1"/>
            <a:r>
              <a:rPr lang="en-US" b="1" smtClean="0"/>
              <a:t>Are you intentionally discluding any type(s) of data because it does not fit into a given framework?</a:t>
            </a:r>
          </a:p>
          <a:p>
            <a:pPr eaLnBrk="1" hangingPunct="1"/>
            <a:endParaRPr lang="en-US" b="1" smtClean="0"/>
          </a:p>
        </p:txBody>
      </p:sp>
    </p:spTree>
    <p:extLst>
      <p:ext uri="{BB962C8B-B14F-4D97-AF65-F5344CB8AC3E}">
        <p14:creationId xmlns:p14="http://schemas.microsoft.com/office/powerpoint/2010/main" val="36786218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t>Intelligibility</a:t>
            </a:r>
          </a:p>
        </p:txBody>
      </p:sp>
      <p:sp>
        <p:nvSpPr>
          <p:cNvPr id="58371" name="Content Placeholder 2"/>
          <p:cNvSpPr>
            <a:spLocks noGrp="1"/>
          </p:cNvSpPr>
          <p:nvPr>
            <p:ph idx="1"/>
          </p:nvPr>
        </p:nvSpPr>
        <p:spPr/>
        <p:txBody>
          <a:bodyPr/>
          <a:lstStyle/>
          <a:p>
            <a:pPr eaLnBrk="1" hangingPunct="1"/>
            <a:r>
              <a:rPr lang="en-US" b="1" smtClean="0"/>
              <a:t>Can you convey the methods and results to non-experts?</a:t>
            </a:r>
          </a:p>
          <a:p>
            <a:pPr eaLnBrk="1" hangingPunct="1"/>
            <a:r>
              <a:rPr lang="en-US" b="1" smtClean="0"/>
              <a:t>Can the method be used for both small and large scale decision making?</a:t>
            </a:r>
          </a:p>
          <a:p>
            <a:pPr eaLnBrk="1" hangingPunct="1"/>
            <a:r>
              <a:rPr lang="en-US" b="1" smtClean="0"/>
              <a:t>CRITICAL!!!</a:t>
            </a:r>
          </a:p>
          <a:p>
            <a:pPr eaLnBrk="1" hangingPunct="1"/>
            <a:endParaRPr lang="en-US" b="1" smtClean="0"/>
          </a:p>
        </p:txBody>
      </p:sp>
    </p:spTree>
    <p:extLst>
      <p:ext uri="{BB962C8B-B14F-4D97-AF65-F5344CB8AC3E}">
        <p14:creationId xmlns:p14="http://schemas.microsoft.com/office/powerpoint/2010/main" val="22474529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marL="377979" indent="-377979" hangingPunct="1">
              <a:defRPr/>
            </a:pPr>
            <a:r>
              <a:rPr lang="en-US" dirty="0" err="1" smtClean="0"/>
              <a:t>Complementarity</a:t>
            </a:r>
            <a:r>
              <a:rPr lang="en-US" dirty="0" smtClean="0"/>
              <a:t>, Proportionality, Flexibility</a:t>
            </a:r>
          </a:p>
        </p:txBody>
      </p:sp>
      <p:sp>
        <p:nvSpPr>
          <p:cNvPr id="3" name="Content Placeholder 2"/>
          <p:cNvSpPr>
            <a:spLocks noGrp="1"/>
          </p:cNvSpPr>
          <p:nvPr>
            <p:ph idx="1"/>
          </p:nvPr>
        </p:nvSpPr>
        <p:spPr/>
        <p:txBody>
          <a:bodyPr rtlCol="0">
            <a:normAutofit/>
          </a:bodyPr>
          <a:lstStyle/>
          <a:p>
            <a:pPr hangingPunct="1">
              <a:spcAft>
                <a:spcPts val="0"/>
              </a:spcAft>
              <a:defRPr/>
            </a:pPr>
            <a:r>
              <a:rPr lang="en-US" b="1" dirty="0" smtClean="0"/>
              <a:t>Tools selected should be efficient:</a:t>
            </a:r>
          </a:p>
          <a:p>
            <a:pPr lvl="1">
              <a:defRPr/>
            </a:pPr>
            <a:r>
              <a:rPr lang="en-US" b="1" u="sng" dirty="0" err="1" smtClean="0"/>
              <a:t>Complementarity</a:t>
            </a:r>
            <a:r>
              <a:rPr lang="en-US" b="1" u="sng" dirty="0" smtClean="0"/>
              <a:t>:</a:t>
            </a:r>
            <a:r>
              <a:rPr lang="en-US" b="1" dirty="0" smtClean="0"/>
              <a:t/>
            </a:r>
            <a:br>
              <a:rPr lang="en-US" b="1" dirty="0" smtClean="0"/>
            </a:br>
            <a:r>
              <a:rPr lang="en-US" dirty="0" smtClean="0"/>
              <a:t>They should complement other tools used</a:t>
            </a:r>
          </a:p>
          <a:p>
            <a:pPr lvl="1">
              <a:defRPr/>
            </a:pPr>
            <a:r>
              <a:rPr lang="en-US" b="1" u="sng" dirty="0" smtClean="0"/>
              <a:t>Proportionality:</a:t>
            </a:r>
            <a:r>
              <a:rPr lang="en-US" b="1" dirty="0" smtClean="0"/>
              <a:t/>
            </a:r>
            <a:br>
              <a:rPr lang="en-US" b="1" dirty="0" smtClean="0"/>
            </a:br>
            <a:r>
              <a:rPr lang="en-US" dirty="0" smtClean="0"/>
              <a:t>The precision of the tool should be considered (e.g., if subjective </a:t>
            </a:r>
            <a:r>
              <a:rPr lang="en-US" dirty="0" err="1" smtClean="0"/>
              <a:t>decisionmaking</a:t>
            </a:r>
            <a:r>
              <a:rPr lang="en-US" dirty="0" smtClean="0"/>
              <a:t> is important to the tool, very precise data may be unnecessary or misleading)</a:t>
            </a:r>
          </a:p>
          <a:p>
            <a:pPr lvl="1">
              <a:defRPr/>
            </a:pPr>
            <a:r>
              <a:rPr lang="en-US" b="1" u="sng" dirty="0" smtClean="0"/>
              <a:t>Flexibility:</a:t>
            </a:r>
            <a:r>
              <a:rPr lang="en-US" b="1" dirty="0" smtClean="0"/>
              <a:t/>
            </a:r>
            <a:br>
              <a:rPr lang="en-US" b="1" dirty="0" smtClean="0"/>
            </a:br>
            <a:r>
              <a:rPr lang="en-US" dirty="0" smtClean="0"/>
              <a:t>The tool should be flexible in accompanying changes to the project.</a:t>
            </a:r>
          </a:p>
          <a:p>
            <a:pPr lvl="1">
              <a:defRPr/>
            </a:pPr>
            <a:endParaRPr lang="en-US" b="1" dirty="0" smtClean="0"/>
          </a:p>
          <a:p>
            <a:pPr hangingPunct="1">
              <a:spcAft>
                <a:spcPts val="0"/>
              </a:spcAft>
              <a:defRPr/>
            </a:pPr>
            <a:endParaRPr lang="en-US" b="1" dirty="0" smtClean="0"/>
          </a:p>
        </p:txBody>
      </p:sp>
    </p:spTree>
    <p:extLst>
      <p:ext uri="{BB962C8B-B14F-4D97-AF65-F5344CB8AC3E}">
        <p14:creationId xmlns:p14="http://schemas.microsoft.com/office/powerpoint/2010/main" val="1023570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marL="377979" indent="-377979" hangingPunct="1"/>
            <a:r>
              <a:rPr lang="en-US" smtClean="0"/>
              <a:t>Time, Cost, Training and Equipment</a:t>
            </a:r>
          </a:p>
        </p:txBody>
      </p:sp>
      <p:sp>
        <p:nvSpPr>
          <p:cNvPr id="3" name="Content Placeholder 2"/>
          <p:cNvSpPr>
            <a:spLocks noGrp="1"/>
          </p:cNvSpPr>
          <p:nvPr>
            <p:ph idx="1"/>
          </p:nvPr>
        </p:nvSpPr>
        <p:spPr/>
        <p:txBody>
          <a:bodyPr rtlCol="0">
            <a:normAutofit fontScale="92500" lnSpcReduction="20000"/>
          </a:bodyPr>
          <a:lstStyle/>
          <a:p>
            <a:pPr hangingPunct="1">
              <a:spcAft>
                <a:spcPts val="0"/>
              </a:spcAft>
              <a:defRPr/>
            </a:pPr>
            <a:r>
              <a:rPr lang="en-US" b="1" dirty="0" smtClean="0"/>
              <a:t>Tools selected need to </a:t>
            </a:r>
            <a:r>
              <a:rPr lang="en-US" b="1" i="1" dirty="0" smtClean="0"/>
              <a:t>make sense</a:t>
            </a:r>
            <a:r>
              <a:rPr lang="en-US" b="1" dirty="0" smtClean="0"/>
              <a:t>!</a:t>
            </a:r>
          </a:p>
          <a:p>
            <a:pPr lvl="1">
              <a:defRPr/>
            </a:pPr>
            <a:r>
              <a:rPr lang="en-US" b="1" u="sng" dirty="0" smtClean="0"/>
              <a:t>Time!</a:t>
            </a:r>
            <a:br>
              <a:rPr lang="en-US" b="1" u="sng" dirty="0" smtClean="0"/>
            </a:br>
            <a:r>
              <a:rPr lang="en-US" dirty="0" smtClean="0"/>
              <a:t>Methods take a variable amount of time to implement.  Don’t take a method which will take 6-months for a decision that needs to be made in a week!</a:t>
            </a:r>
          </a:p>
          <a:p>
            <a:pPr lvl="1">
              <a:defRPr/>
            </a:pPr>
            <a:r>
              <a:rPr lang="en-US" b="1" u="sng" dirty="0" smtClean="0"/>
              <a:t>Cost</a:t>
            </a:r>
            <a:br>
              <a:rPr lang="en-US" b="1" u="sng" dirty="0" smtClean="0"/>
            </a:br>
            <a:r>
              <a:rPr lang="en-US" dirty="0" smtClean="0"/>
              <a:t>Solutions which are appropriate for very large institutions may not be appropriate for neighborhood organizations.</a:t>
            </a:r>
          </a:p>
          <a:p>
            <a:pPr lvl="1">
              <a:defRPr/>
            </a:pPr>
            <a:r>
              <a:rPr lang="en-US" b="1" u="sng" dirty="0" smtClean="0"/>
              <a:t>Training</a:t>
            </a:r>
            <a:br>
              <a:rPr lang="en-US" b="1" u="sng" dirty="0" smtClean="0"/>
            </a:br>
            <a:r>
              <a:rPr lang="en-US" dirty="0" smtClean="0"/>
              <a:t>How long will it take to learn the method?  How much will it cost?  Do you have staff available that know it already?  Will executives need to be trained?</a:t>
            </a:r>
          </a:p>
          <a:p>
            <a:pPr lvl="1">
              <a:defRPr/>
            </a:pPr>
            <a:r>
              <a:rPr lang="en-US" b="1" u="sng" dirty="0" smtClean="0"/>
              <a:t>Equipment</a:t>
            </a:r>
            <a:br>
              <a:rPr lang="en-US" b="1" u="sng" dirty="0" smtClean="0"/>
            </a:br>
            <a:r>
              <a:rPr lang="en-US" dirty="0" smtClean="0"/>
              <a:t>Do you need any specialized equipment?  How much will it cost?  How long will it take to arrive and configure?</a:t>
            </a:r>
            <a:endParaRPr lang="en-US" b="1" u="sng" dirty="0" smtClean="0"/>
          </a:p>
          <a:p>
            <a:pPr hangingPunct="1">
              <a:spcAft>
                <a:spcPts val="0"/>
              </a:spcAft>
              <a:defRPr/>
            </a:pPr>
            <a:endParaRPr lang="en-US" b="1" dirty="0" smtClean="0"/>
          </a:p>
        </p:txBody>
      </p:sp>
    </p:spTree>
    <p:extLst>
      <p:ext uri="{BB962C8B-B14F-4D97-AF65-F5344CB8AC3E}">
        <p14:creationId xmlns:p14="http://schemas.microsoft.com/office/powerpoint/2010/main" val="36679547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504507" y="251989"/>
            <a:ext cx="9071610" cy="1259946"/>
          </a:xfrm>
        </p:spPr>
        <p:txBody>
          <a:bodyPr/>
          <a:lstStyle/>
          <a:p>
            <a:pPr eaLnBrk="1" hangingPunct="1"/>
            <a:r>
              <a:rPr lang="en-US" smtClean="0"/>
              <a:t>What tool to use?</a:t>
            </a:r>
          </a:p>
        </p:txBody>
      </p:sp>
      <p:sp>
        <p:nvSpPr>
          <p:cNvPr id="61443" name="TextBox 5"/>
          <p:cNvSpPr txBox="1">
            <a:spLocks noChangeArrowheads="1"/>
          </p:cNvSpPr>
          <p:nvPr/>
        </p:nvSpPr>
        <p:spPr bwMode="auto">
          <a:xfrm>
            <a:off x="420511" y="1847920"/>
            <a:ext cx="5039783" cy="497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arenR"/>
            </a:pPr>
            <a:r>
              <a:rPr lang="en-US" sz="2646">
                <a:latin typeface="Calibri" panose="020F0502020204030204" pitchFamily="34" charset="0"/>
              </a:rPr>
              <a:t>Honesty</a:t>
            </a:r>
          </a:p>
          <a:p>
            <a:pPr eaLnBrk="1" hangingPunct="1">
              <a:buFontTx/>
              <a:buAutoNum type="arabicParenR"/>
            </a:pPr>
            <a:r>
              <a:rPr lang="en-US" sz="2646">
                <a:latin typeface="Calibri" panose="020F0502020204030204" pitchFamily="34" charset="0"/>
              </a:rPr>
              <a:t>Freedom from Bias</a:t>
            </a:r>
          </a:p>
          <a:p>
            <a:pPr eaLnBrk="1" hangingPunct="1">
              <a:buFontTx/>
              <a:buAutoNum type="arabicParenR"/>
            </a:pPr>
            <a:r>
              <a:rPr lang="en-US" sz="2646">
                <a:latin typeface="Calibri" panose="020F0502020204030204" pitchFamily="34" charset="0"/>
              </a:rPr>
              <a:t>Intelligibility</a:t>
            </a:r>
          </a:p>
          <a:p>
            <a:pPr eaLnBrk="1" hangingPunct="1">
              <a:buFontTx/>
              <a:buAutoNum type="arabicParenR"/>
            </a:pPr>
            <a:r>
              <a:rPr lang="en-US" sz="2646">
                <a:latin typeface="Calibri" panose="020F0502020204030204" pitchFamily="34" charset="0"/>
              </a:rPr>
              <a:t>Complementarity</a:t>
            </a:r>
          </a:p>
          <a:p>
            <a:pPr eaLnBrk="1" hangingPunct="1">
              <a:buFontTx/>
              <a:buAutoNum type="arabicParenR"/>
            </a:pPr>
            <a:r>
              <a:rPr lang="en-US" sz="2646">
                <a:latin typeface="Calibri" panose="020F0502020204030204" pitchFamily="34" charset="0"/>
              </a:rPr>
              <a:t>Proportionality</a:t>
            </a:r>
          </a:p>
          <a:p>
            <a:pPr eaLnBrk="1" hangingPunct="1">
              <a:buFontTx/>
              <a:buAutoNum type="arabicParenR"/>
            </a:pPr>
            <a:r>
              <a:rPr lang="en-US" sz="2646">
                <a:latin typeface="Calibri" panose="020F0502020204030204" pitchFamily="34" charset="0"/>
              </a:rPr>
              <a:t>Flexibility</a:t>
            </a:r>
          </a:p>
          <a:p>
            <a:pPr eaLnBrk="1" hangingPunct="1">
              <a:buFontTx/>
              <a:buAutoNum type="arabicParenR"/>
            </a:pPr>
            <a:r>
              <a:rPr lang="en-US" sz="2646">
                <a:latin typeface="Calibri" panose="020F0502020204030204" pitchFamily="34" charset="0"/>
              </a:rPr>
              <a:t>Time</a:t>
            </a:r>
          </a:p>
          <a:p>
            <a:pPr eaLnBrk="1" hangingPunct="1">
              <a:buFontTx/>
              <a:buAutoNum type="arabicParenR"/>
            </a:pPr>
            <a:r>
              <a:rPr lang="en-US" sz="2646">
                <a:latin typeface="Calibri" panose="020F0502020204030204" pitchFamily="34" charset="0"/>
              </a:rPr>
              <a:t>Cost</a:t>
            </a:r>
          </a:p>
          <a:p>
            <a:pPr eaLnBrk="1" hangingPunct="1">
              <a:buFontTx/>
              <a:buAutoNum type="arabicParenR"/>
            </a:pPr>
            <a:r>
              <a:rPr lang="en-US" sz="2646">
                <a:latin typeface="Calibri" panose="020F0502020204030204" pitchFamily="34" charset="0"/>
              </a:rPr>
              <a:t>Training</a:t>
            </a:r>
          </a:p>
          <a:p>
            <a:pPr eaLnBrk="1" hangingPunct="1">
              <a:buFontTx/>
              <a:buAutoNum type="arabicParenR"/>
            </a:pPr>
            <a:r>
              <a:rPr lang="en-US" sz="2646">
                <a:latin typeface="Calibri" panose="020F0502020204030204" pitchFamily="34" charset="0"/>
              </a:rPr>
              <a:t>Equipment</a:t>
            </a:r>
          </a:p>
          <a:p>
            <a:pPr eaLnBrk="1" hangingPunct="1">
              <a:buFontTx/>
              <a:buAutoNum type="arabicParenR"/>
            </a:pPr>
            <a:endParaRPr lang="en-US" sz="2646">
              <a:latin typeface="Calibri" panose="020F0502020204030204" pitchFamily="34" charset="0"/>
            </a:endParaRPr>
          </a:p>
          <a:p>
            <a:pPr eaLnBrk="1" hangingPunct="1">
              <a:buFontTx/>
              <a:buAutoNum type="arabicParenR"/>
            </a:pPr>
            <a:endParaRPr lang="en-US" sz="2646">
              <a:latin typeface="Calibri" panose="020F0502020204030204" pitchFamily="34" charset="0"/>
            </a:endParaRPr>
          </a:p>
        </p:txBody>
      </p:sp>
      <p:pic>
        <p:nvPicPr>
          <p:cNvPr id="61444" name="Picture 2" descr="C:\Program Files\Microsoft Office\MEDIA\CAGCAT10\j025234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3143" y="1763924"/>
            <a:ext cx="6906953" cy="419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332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tep 4: Integrate Inform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Step 4: Integrate Information</a:t>
            </a:r>
          </a:p>
        </p:txBody>
      </p:sp>
      <p:sp>
        <p:nvSpPr>
          <p:cNvPr id="3" name="Text Placeholder 2"/>
          <p:cNvSpPr txBox="1">
            <a:spLocks noGrp="1"/>
          </p:cNvSpPr>
          <p:nvPr>
            <p:ph type="body" idx="4294967295"/>
          </p:nvPr>
        </p:nvSpPr>
        <p:spPr>
          <a:xfrm>
            <a:off x="503999" y="1007999"/>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All of this information was combined using a variety of database technologies (Both GIS and Tabular).</a:t>
            </a:r>
          </a:p>
          <a:p>
            <a:pPr lvl="0">
              <a:spcBef>
                <a:spcPts val="799"/>
              </a:spcBef>
              <a:spcAft>
                <a:spcPts val="0"/>
              </a:spcAft>
              <a:buSzPct val="45000"/>
              <a:buFont typeface="StarSymbol"/>
              <a:buChar char="●"/>
            </a:pPr>
            <a:r>
              <a:rPr lang="en-US"/>
              <a:t>While easy to describe, this step is frequently the most time consuming in a project.</a:t>
            </a:r>
          </a:p>
        </p:txBody>
      </p:sp>
      <p:pic>
        <p:nvPicPr>
          <p:cNvPr id="4" name="Picture 5" descr="C:\Program Files (x86)\Microsoft Office\MEDIA\CAGCAT10\j0195384.wmf"/>
          <p:cNvPicPr>
            <a:picLocks noChangeAspect="1"/>
          </p:cNvPicPr>
          <p:nvPr/>
        </p:nvPicPr>
        <p:blipFill>
          <a:blip r:embed="rId3">
            <a:lum bright="-50000"/>
            <a:alphaModFix/>
          </a:blip>
          <a:srcRect/>
          <a:stretch>
            <a:fillRect/>
          </a:stretch>
        </p:blipFill>
        <p:spPr>
          <a:xfrm>
            <a:off x="6739200" y="4476240"/>
            <a:ext cx="1978920" cy="2021039"/>
          </a:xfrm>
          <a:prstGeom prst="rect">
            <a:avLst/>
          </a:prstGeom>
          <a:noFill/>
          <a:ln>
            <a:noFill/>
          </a:ln>
        </p:spPr>
      </p:pic>
      <p:pic>
        <p:nvPicPr>
          <p:cNvPr id="5" name="Picture 6" descr="C:\Program Files (x86)\Microsoft Office\MEDIA\CAGCAT10\j0300520.gif"/>
          <p:cNvPicPr>
            <a:picLocks noChangeAspect="1"/>
          </p:cNvPicPr>
          <p:nvPr/>
        </p:nvPicPr>
        <p:blipFill>
          <a:blip r:embed="rId4">
            <a:lum bright="-50000"/>
            <a:alphaModFix/>
          </a:blip>
          <a:srcRect/>
          <a:stretch>
            <a:fillRect/>
          </a:stretch>
        </p:blipFill>
        <p:spPr>
          <a:xfrm>
            <a:off x="5459760" y="4536000"/>
            <a:ext cx="1050120" cy="902880"/>
          </a:xfrm>
          <a:prstGeom prst="rect">
            <a:avLst/>
          </a:prstGeom>
          <a:noFill/>
          <a:ln>
            <a:noFill/>
          </a:ln>
        </p:spPr>
      </p:pic>
      <p:pic>
        <p:nvPicPr>
          <p:cNvPr id="6" name="Picture 7" descr="C:\Program Files (x86)\Microsoft Office\MEDIA\CAGCAT10\j0292982.wmf"/>
          <p:cNvPicPr>
            <a:picLocks noChangeAspect="1"/>
          </p:cNvPicPr>
          <p:nvPr/>
        </p:nvPicPr>
        <p:blipFill>
          <a:blip r:embed="rId5">
            <a:lum bright="-50000"/>
            <a:alphaModFix/>
          </a:blip>
          <a:srcRect/>
          <a:stretch>
            <a:fillRect/>
          </a:stretch>
        </p:blipFill>
        <p:spPr>
          <a:xfrm>
            <a:off x="3276000" y="4703760"/>
            <a:ext cx="2031839" cy="20055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tep 5: Forecas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Step 5: Forecast</a:t>
            </a:r>
          </a:p>
        </p:txBody>
      </p:sp>
      <p:sp>
        <p:nvSpPr>
          <p:cNvPr id="3" name="Text Placeholder 2"/>
          <p:cNvSpPr txBox="1">
            <a:spLocks noGrp="1"/>
          </p:cNvSpPr>
          <p:nvPr>
            <p:ph type="body" idx="4294967295"/>
          </p:nvPr>
        </p:nvSpPr>
        <p:spPr>
          <a:xfrm>
            <a:off x="503999" y="1142640"/>
            <a:ext cx="9072000" cy="4989240"/>
          </a:xfrm>
        </p:spPr>
        <p:txBody>
          <a:bodyPr wrap="square" lIns="91440" tIns="45720" rIns="91440" bIns="45720" anchor="t" anchorCtr="0"/>
          <a:lstStyle/>
          <a:p>
            <a:pPr lvl="0">
              <a:spcBef>
                <a:spcPts val="799"/>
              </a:spcBef>
              <a:spcAft>
                <a:spcPts val="0"/>
              </a:spcAft>
              <a:buSzPct val="45000"/>
              <a:buFont typeface="StarSymbol"/>
              <a:buChar char="●"/>
            </a:pPr>
            <a:r>
              <a:rPr lang="en-US"/>
              <a:t>For each indicator that was collected, how that indicator would change over time was projected for a variety of scenarios.</a:t>
            </a:r>
          </a:p>
          <a:p>
            <a:pPr lvl="0">
              <a:spcBef>
                <a:spcPts val="799"/>
              </a:spcBef>
              <a:spcAft>
                <a:spcPts val="0"/>
              </a:spcAft>
              <a:buSzPct val="45000"/>
              <a:buFont typeface="StarSymbol"/>
              <a:buChar char="●"/>
            </a:pPr>
            <a:r>
              <a:rPr lang="en-US"/>
              <a:t>Scenario – A set of assumptions about the future.  E.g., the Special Report on Emissions Scenarios (SRES).</a:t>
            </a:r>
          </a:p>
          <a:p>
            <a:pPr lvl="0">
              <a:spcBef>
                <a:spcPts val="799"/>
              </a:spcBef>
              <a:spcAft>
                <a:spcPts val="0"/>
              </a:spcAft>
              <a:buSzPct val="45000"/>
              <a:buFont typeface="StarSymbol"/>
              <a:buChar char="●"/>
            </a:pPr>
            <a:r>
              <a:rPr lang="en-US"/>
              <a:t>In our case: how many people do we expect to move in to flood plains?</a:t>
            </a:r>
          </a:p>
        </p:txBody>
      </p:sp>
      <p:pic>
        <p:nvPicPr>
          <p:cNvPr id="4" name="Picture 8" descr="C:\Users\drunfola\AppData\Local\Microsoft\Windows\Temporary Internet Files\Content.IE5\2ZDS936L\MM900041070[1].gif"/>
          <p:cNvPicPr>
            <a:picLocks noChangeAspect="1"/>
          </p:cNvPicPr>
          <p:nvPr/>
        </p:nvPicPr>
        <p:blipFill>
          <a:blip r:embed="rId3">
            <a:lum bright="-50000"/>
            <a:alphaModFix/>
          </a:blip>
          <a:srcRect/>
          <a:stretch>
            <a:fillRect/>
          </a:stretch>
        </p:blipFill>
        <p:spPr>
          <a:xfrm>
            <a:off x="8316000" y="167760"/>
            <a:ext cx="945000" cy="787680"/>
          </a:xfrm>
          <a:prstGeom prst="rect">
            <a:avLst/>
          </a:prstGeom>
          <a:noFill/>
          <a:ln>
            <a:noFill/>
          </a:ln>
        </p:spPr>
      </p:pic>
      <p:pic>
        <p:nvPicPr>
          <p:cNvPr id="5" name="Picture 9" descr="C:\Users\drunfola\AppData\Local\Microsoft\Windows\Temporary Internet Files\Content.IE5\PBRLRVXW\MC900030079[1].wmf"/>
          <p:cNvPicPr>
            <a:picLocks noChangeAspect="1"/>
          </p:cNvPicPr>
          <p:nvPr/>
        </p:nvPicPr>
        <p:blipFill>
          <a:blip r:embed="rId4">
            <a:lum bright="-50000"/>
            <a:alphaModFix/>
          </a:blip>
          <a:srcRect/>
          <a:stretch>
            <a:fillRect/>
          </a:stretch>
        </p:blipFill>
        <p:spPr>
          <a:xfrm>
            <a:off x="8399880" y="5040000"/>
            <a:ext cx="1443600" cy="1874160"/>
          </a:xfrm>
          <a:prstGeom prst="rect">
            <a:avLst/>
          </a:prstGeom>
          <a:noFill/>
          <a:ln>
            <a:noFill/>
          </a:ln>
        </p:spPr>
      </p:pic>
      <p:pic>
        <p:nvPicPr>
          <p:cNvPr id="6" name="Picture 10" descr="C:\Users\drunfola\AppData\Local\Microsoft\Windows\Temporary Internet Files\Content.IE5\2ZDS936L\MM900356778[1].gif"/>
          <p:cNvPicPr>
            <a:picLocks noChangeAspect="1"/>
          </p:cNvPicPr>
          <p:nvPr/>
        </p:nvPicPr>
        <p:blipFill>
          <a:blip r:embed="rId5">
            <a:lum bright="-50000"/>
            <a:alphaModFix/>
          </a:blip>
          <a:srcRect/>
          <a:stretch>
            <a:fillRect/>
          </a:stretch>
        </p:blipFill>
        <p:spPr>
          <a:xfrm>
            <a:off x="419760" y="0"/>
            <a:ext cx="1134360" cy="11131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tep 6: Analysi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84240"/>
            <a:ext cx="9072000" cy="1260000"/>
          </a:xfrm>
        </p:spPr>
        <p:txBody>
          <a:bodyPr wrap="square" lIns="91440" tIns="45720" rIns="91440" bIns="45720" anchorCtr="0">
            <a:noAutofit/>
          </a:bodyPr>
          <a:lstStyle/>
          <a:p>
            <a:pPr lvl="0"/>
            <a:r>
              <a:rPr lang="en-US"/>
              <a:t>Step 6: Analysis</a:t>
            </a:r>
          </a:p>
        </p:txBody>
      </p:sp>
      <p:sp>
        <p:nvSpPr>
          <p:cNvPr id="3" name="Text Placeholder 2"/>
          <p:cNvSpPr txBox="1">
            <a:spLocks noGrp="1"/>
          </p:cNvSpPr>
          <p:nvPr>
            <p:ph type="body" idx="4294967295"/>
          </p:nvPr>
        </p:nvSpPr>
        <p:spPr>
          <a:xfrm>
            <a:off x="503280" y="1007999"/>
            <a:ext cx="9239760" cy="4989240"/>
          </a:xfrm>
        </p:spPr>
        <p:txBody>
          <a:bodyPr wrap="square" lIns="91440" tIns="45720" rIns="91440" bIns="45720" anchor="t" anchorCtr="0"/>
          <a:lstStyle/>
          <a:p>
            <a:pPr lvl="0">
              <a:spcBef>
                <a:spcPts val="598"/>
              </a:spcBef>
              <a:spcAft>
                <a:spcPts val="0"/>
              </a:spcAft>
              <a:buSzPct val="45000"/>
              <a:buFont typeface="StarSymbol"/>
              <a:buChar char="●"/>
            </a:pPr>
            <a:r>
              <a:rPr lang="en-US" sz="2400"/>
              <a:t>At this stage, each area had information on flood risk and ecosystem restoration</a:t>
            </a:r>
          </a:p>
          <a:p>
            <a:pPr marL="0" lvl="1" indent="0" hangingPunct="0">
              <a:spcBef>
                <a:spcPts val="598"/>
              </a:spcBef>
              <a:buClr>
                <a:srgbClr val="000000"/>
              </a:buClr>
              <a:buSzPct val="100000"/>
              <a:buFont typeface="Arial" pitchFamily="34"/>
              <a:buChar char="–"/>
            </a:pPr>
            <a:r>
              <a:rPr lang="en-US">
                <a:latin typeface="Liberation Sans" pitchFamily="18"/>
              </a:rPr>
              <a:t>But how to combine these indicators into actionable information?</a:t>
            </a:r>
          </a:p>
          <a:p>
            <a:pPr marL="0" lvl="1" indent="0" hangingPunct="0">
              <a:spcBef>
                <a:spcPts val="598"/>
              </a:spcBef>
              <a:buClr>
                <a:srgbClr val="000000"/>
              </a:buClr>
              <a:buSzPct val="100000"/>
              <a:buFont typeface="Arial" pitchFamily="34"/>
              <a:buChar char="–"/>
            </a:pPr>
            <a:r>
              <a:rPr lang="en-US">
                <a:latin typeface="Liberation Sans" pitchFamily="18"/>
              </a:rPr>
              <a:t>Methods:</a:t>
            </a:r>
          </a:p>
          <a:p>
            <a:pPr marL="0" lvl="2" indent="0" hangingPunct="0">
              <a:spcBef>
                <a:spcPts val="598"/>
              </a:spcBef>
              <a:buClr>
                <a:srgbClr val="000000"/>
              </a:buClr>
              <a:buSzPct val="100000"/>
              <a:buFont typeface="Arial" pitchFamily="34"/>
            </a:pPr>
            <a:r>
              <a:rPr lang="en-US" sz="3200">
                <a:latin typeface="Liberation Sans" pitchFamily="18"/>
              </a:rPr>
              <a:t>Analytical Hierarchy Process for Weighting – how important are things relative to each other?</a:t>
            </a:r>
          </a:p>
          <a:p>
            <a:pPr marL="0" lvl="2" indent="0" hangingPunct="0">
              <a:spcBef>
                <a:spcPts val="598"/>
              </a:spcBef>
              <a:buClr>
                <a:srgbClr val="000000"/>
              </a:buClr>
              <a:buSzPct val="100000"/>
              <a:buFont typeface="Arial" pitchFamily="34"/>
            </a:pPr>
            <a:r>
              <a:rPr lang="en-US" sz="3200">
                <a:latin typeface="Liberation Sans" pitchFamily="18"/>
              </a:rPr>
              <a:t>Aggregation techniques (Data Envelopement Analysis / Ordered Weighted Ordered Aggregation)</a:t>
            </a:r>
          </a:p>
          <a:p>
            <a:pPr marL="0" lvl="1" indent="0" hangingPunct="0">
              <a:spcBef>
                <a:spcPts val="697"/>
              </a:spcBef>
              <a:buClr>
                <a:srgbClr val="000000"/>
              </a:buClr>
              <a:buSzPct val="100000"/>
              <a:buFont typeface="Arial" pitchFamily="34"/>
              <a:buChar char="–"/>
            </a:pPr>
            <a:endParaRPr lang="en-US" sz="3200">
              <a:latin typeface="Liberation Sans" pitchFamily="18"/>
            </a:endParaRPr>
          </a:p>
        </p:txBody>
      </p:sp>
      <p:pic>
        <p:nvPicPr>
          <p:cNvPr id="4" name="Picture 7" descr="C:\Users\drunfola\AppData\Local\Microsoft\Windows\Temporary Internet Files\Content.IE5\GXR414WE\MC900299691[1].wmf"/>
          <p:cNvPicPr>
            <a:picLocks noChangeAspect="1"/>
          </p:cNvPicPr>
          <p:nvPr/>
        </p:nvPicPr>
        <p:blipFill>
          <a:blip r:embed="rId3">
            <a:lum bright="-50000"/>
            <a:alphaModFix/>
          </a:blip>
          <a:srcRect/>
          <a:stretch>
            <a:fillRect/>
          </a:stretch>
        </p:blipFill>
        <p:spPr>
          <a:xfrm>
            <a:off x="7391880" y="5544000"/>
            <a:ext cx="2001599" cy="1557719"/>
          </a:xfrm>
          <a:prstGeom prst="rect">
            <a:avLst/>
          </a:prstGeom>
          <a:noFill/>
          <a:ln>
            <a:noFill/>
          </a:ln>
        </p:spPr>
      </p:pic>
      <p:pic>
        <p:nvPicPr>
          <p:cNvPr id="5" name="Picture 10" descr="C:\Users\drunfola\AppData\Local\Microsoft\Windows\Temporary Internet Files\Content.IE5\2ZDS936L\MC900283365[1].wmf"/>
          <p:cNvPicPr>
            <a:picLocks noChangeAspect="1"/>
          </p:cNvPicPr>
          <p:nvPr/>
        </p:nvPicPr>
        <p:blipFill>
          <a:blip r:embed="rId4">
            <a:lum bright="-50000"/>
            <a:alphaModFix/>
          </a:blip>
          <a:srcRect/>
          <a:stretch>
            <a:fillRect/>
          </a:stretch>
        </p:blipFill>
        <p:spPr>
          <a:xfrm>
            <a:off x="587880" y="5123880"/>
            <a:ext cx="1998360" cy="20138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2841</Words>
  <Application>Microsoft Office PowerPoint</Application>
  <PresentationFormat>Widescreen</PresentationFormat>
  <Paragraphs>811</Paragraphs>
  <Slides>64</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4" baseType="lpstr">
      <vt:lpstr>Arial</vt:lpstr>
      <vt:lpstr>Calibri</vt:lpstr>
      <vt:lpstr>DejaVu Sans</vt:lpstr>
      <vt:lpstr>Droid Sans Fallback</vt:lpstr>
      <vt:lpstr>FreeSans</vt:lpstr>
      <vt:lpstr>Liberation Sans</vt:lpstr>
      <vt:lpstr>Liberation Serif</vt:lpstr>
      <vt:lpstr>StarSymbol</vt:lpstr>
      <vt:lpstr>Default</vt:lpstr>
      <vt:lpstr>Bitmap Image</vt:lpstr>
      <vt:lpstr>Prologue: Steps in Decision Making</vt:lpstr>
      <vt:lpstr>Steps</vt:lpstr>
      <vt:lpstr>The problem</vt:lpstr>
      <vt:lpstr>Step 1: Characterize Goals</vt:lpstr>
      <vt:lpstr>Step 2: Collect Data</vt:lpstr>
      <vt:lpstr>Step 3: Survey</vt:lpstr>
      <vt:lpstr>Step 4: Integrate Information</vt:lpstr>
      <vt:lpstr>Step 5: Forecast</vt:lpstr>
      <vt:lpstr>Step 6: Analysis</vt:lpstr>
      <vt:lpstr>Step 7: Option Analysis</vt:lpstr>
      <vt:lpstr>Step 8: Post-decision Assessment</vt:lpstr>
      <vt:lpstr>Summary</vt:lpstr>
      <vt:lpstr>Introduction to Data-driven Decision Methods</vt:lpstr>
      <vt:lpstr>Today’s Goals</vt:lpstr>
      <vt:lpstr>Data Reduction</vt:lpstr>
      <vt:lpstr>Where does funding go?</vt:lpstr>
      <vt:lpstr>What are the costs and benefits?</vt:lpstr>
      <vt:lpstr>PowerPoint Presentation</vt:lpstr>
      <vt:lpstr>Today’s Goals</vt:lpstr>
      <vt:lpstr>Cost/Benefit Analysis</vt:lpstr>
      <vt:lpstr>Decision Trees</vt:lpstr>
      <vt:lpstr>Analytical Hierarchy Process</vt:lpstr>
      <vt:lpstr>Linear Programming</vt:lpstr>
      <vt:lpstr>Geographic Information Systems</vt:lpstr>
      <vt:lpstr>Aggregation Techniques</vt:lpstr>
      <vt:lpstr>Different Methods / Strategies</vt:lpstr>
      <vt:lpstr>Assignment 1 Discussion</vt:lpstr>
      <vt:lpstr>Goals</vt:lpstr>
      <vt:lpstr>PowerPoint Presentation</vt:lpstr>
      <vt:lpstr>PowerPoint Presentation</vt:lpstr>
      <vt:lpstr>Goals</vt:lpstr>
      <vt:lpstr>The Decision Making Process</vt:lpstr>
      <vt:lpstr>Determine Goals and Values</vt:lpstr>
      <vt:lpstr>Characterize the Context</vt:lpstr>
      <vt:lpstr>Integrate Information</vt:lpstr>
      <vt:lpstr>Identify Options</vt:lpstr>
      <vt:lpstr>Identify Options</vt:lpstr>
      <vt:lpstr>Primary Attributes</vt:lpstr>
      <vt:lpstr>Secondary Attributes</vt:lpstr>
      <vt:lpstr>Identify Options</vt:lpstr>
      <vt:lpstr>Forecast</vt:lpstr>
      <vt:lpstr>Forecast</vt:lpstr>
      <vt:lpstr>What will each option look like under the  “more students” scenario?</vt:lpstr>
      <vt:lpstr>Make Decisions</vt:lpstr>
      <vt:lpstr>Which option do we want to choose?</vt:lpstr>
      <vt:lpstr>Which option do we want to choose?</vt:lpstr>
      <vt:lpstr>Which option do we want to choose?</vt:lpstr>
      <vt:lpstr>Which option do we want to choose?</vt:lpstr>
      <vt:lpstr>Which option do we want to choose?</vt:lpstr>
      <vt:lpstr>Which option do we want to choose?</vt:lpstr>
      <vt:lpstr>Which option do we want to choose?</vt:lpstr>
      <vt:lpstr>Which option do we want to choose?</vt:lpstr>
      <vt:lpstr>Which option do we want to choose?</vt:lpstr>
      <vt:lpstr>Which option do we want to choose?</vt:lpstr>
      <vt:lpstr>Post-Decision Analysis</vt:lpstr>
      <vt:lpstr>Summary: Decision Making Process</vt:lpstr>
      <vt:lpstr>Today’s Goals</vt:lpstr>
      <vt:lpstr>What tool to use?</vt:lpstr>
      <vt:lpstr>Honesty</vt:lpstr>
      <vt:lpstr>Freedom from Bias</vt:lpstr>
      <vt:lpstr>Intelligibility</vt:lpstr>
      <vt:lpstr>Complementarity, Proportionality, Flexibility</vt:lpstr>
      <vt:lpstr>Time, Cost, Training and Equipment</vt:lpstr>
      <vt:lpstr>What tool to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Prologue: Steps in Decision Making</dc:title>
  <dc:creator>Dan</dc:creator>
  <cp:lastModifiedBy>Dan</cp:lastModifiedBy>
  <cp:revision>8</cp:revision>
  <dcterms:created xsi:type="dcterms:W3CDTF">2015-08-10T12:32:46Z</dcterms:created>
  <dcterms:modified xsi:type="dcterms:W3CDTF">2015-08-10T18:00:47Z</dcterms:modified>
</cp:coreProperties>
</file>