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8" r:id="rId3"/>
    <p:sldId id="258" r:id="rId4"/>
    <p:sldId id="327" r:id="rId5"/>
    <p:sldId id="259" r:id="rId6"/>
    <p:sldId id="262" r:id="rId7"/>
    <p:sldId id="260" r:id="rId8"/>
    <p:sldId id="263" r:id="rId9"/>
    <p:sldId id="261" r:id="rId10"/>
    <p:sldId id="266" r:id="rId11"/>
    <p:sldId id="267" r:id="rId12"/>
    <p:sldId id="264" r:id="rId13"/>
    <p:sldId id="269" r:id="rId14"/>
    <p:sldId id="270" r:id="rId15"/>
    <p:sldId id="271" r:id="rId16"/>
    <p:sldId id="330" r:id="rId17"/>
    <p:sldId id="329" r:id="rId18"/>
    <p:sldId id="272" r:id="rId19"/>
    <p:sldId id="326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83" r:id="rId30"/>
    <p:sldId id="284" r:id="rId31"/>
    <p:sldId id="300" r:id="rId32"/>
    <p:sldId id="285" r:id="rId33"/>
    <p:sldId id="301" r:id="rId34"/>
    <p:sldId id="302" r:id="rId35"/>
    <p:sldId id="290" r:id="rId36"/>
    <p:sldId id="286" r:id="rId37"/>
    <p:sldId id="287" r:id="rId38"/>
    <p:sldId id="291" r:id="rId39"/>
    <p:sldId id="288" r:id="rId40"/>
    <p:sldId id="292" r:id="rId41"/>
    <p:sldId id="295" r:id="rId42"/>
    <p:sldId id="293" r:id="rId43"/>
    <p:sldId id="296" r:id="rId44"/>
    <p:sldId id="297" r:id="rId45"/>
    <p:sldId id="298" r:id="rId46"/>
    <p:sldId id="299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  <p:sldId id="321" r:id="rId65"/>
    <p:sldId id="316" r:id="rId66"/>
    <p:sldId id="322" r:id="rId67"/>
    <p:sldId id="323" r:id="rId68"/>
    <p:sldId id="325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>
      <p:cViewPr varScale="1">
        <p:scale>
          <a:sx n="104" d="100"/>
          <a:sy n="104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C55E6-746C-413C-897C-72624010A2E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17A2-F3C5-46AF-ABCD-CB8368872B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296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Objectives &amp; </a:t>
            </a:r>
            <a:br>
              <a:rPr lang="en-US" dirty="0" smtClean="0"/>
            </a:br>
            <a:r>
              <a:rPr lang="en-US" dirty="0" smtClean="0"/>
              <a:t>Simple Multi-attribute Rating Technique (SMART)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14400" y="3127375"/>
            <a:ext cx="7086600" cy="24352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“It should be emphasized that the main role of our analysis is to enable the decision maker to gain an increased understanding of his or her decision problem.”</a:t>
            </a:r>
          </a:p>
          <a:p>
            <a:r>
              <a:rPr lang="en-US" sz="2400" dirty="0" smtClean="0"/>
              <a:t>			- Goodwin and Wright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13422-AB5D-4E8C-97B6-5030237622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terminology is important?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an example of a multi-objective problem using SMART?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6D03D-2136-49D3-BA8C-1B8E7A8C6D00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  </a:t>
            </a:r>
            <a:r>
              <a:rPr kumimoji="0" lang="en-US" altLang="en-GB" sz="2800" b="1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Location of office</a:t>
            </a:r>
            <a:r>
              <a:rPr kumimoji="0" lang="en-US" altLang="en-GB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</a:t>
            </a:r>
            <a:r>
              <a:rPr kumimoji="0" lang="en-US" altLang="en-GB" sz="2800" b="1" i="1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Annual rent</a:t>
            </a:r>
            <a:r>
              <a:rPr kumimoji="0" lang="en-US" altLang="en-GB" sz="28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($)</a:t>
            </a:r>
            <a:endParaRPr kumimoji="0" lang="en-US" altLang="en-GB" sz="2800" b="1" i="0" u="sng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Addison Square		           30 000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alt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Bilton</a:t>
            </a: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Village			15 000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alt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Corlisle</a:t>
            </a: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Walk			5 000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Denver Street			12 000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Elton Street			30 000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</a:t>
            </a:r>
            <a:r>
              <a:rPr kumimoji="0" lang="en-US" alt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Filton</a:t>
            </a: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Village			15 000</a:t>
            </a:r>
            <a:endParaRPr kumimoji="0" lang="en-US" alt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Gorton Square			10 000</a:t>
            </a:r>
            <a:r>
              <a:rPr kumimoji="0" lang="en-GB" alt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 Example: Which Office to Buy?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00B050"/>
                </a:solidFill>
              </a:rPr>
              <a:t>Identify Decision Maker – </a:t>
            </a:r>
            <a:r>
              <a:rPr lang="en-US" sz="2400" b="1" dirty="0" smtClean="0"/>
              <a:t>Us!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00B050"/>
                </a:solidFill>
              </a:rPr>
              <a:t>Identify Alternative Courses of Action – </a:t>
            </a:r>
            <a:r>
              <a:rPr lang="en-US" sz="2400" b="1" dirty="0" smtClean="0"/>
              <a:t>Different buildings we could buy are already identified.</a:t>
            </a:r>
            <a:br>
              <a:rPr lang="en-US" sz="2400" b="1" dirty="0" smtClean="0"/>
            </a:br>
            <a:endParaRPr lang="en-US" sz="2400" b="1" dirty="0" smtClean="0"/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Identify Relevant Attributes – </a:t>
            </a:r>
            <a:r>
              <a:rPr lang="en-US" sz="2400" b="1" dirty="0" smtClean="0"/>
              <a:t>What are the buildings like?  All we know about them is price right now.</a:t>
            </a:r>
          </a:p>
          <a:p>
            <a:pPr marL="457200" indent="-457200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 Example: Which Office to Buy?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4" y="5200650"/>
            <a:ext cx="1447800" cy="1449234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287" y="4883150"/>
            <a:ext cx="1784350" cy="1822450"/>
          </a:xfrm>
          <a:prstGeom prst="rect">
            <a:avLst/>
          </a:prstGeom>
          <a:noFill/>
        </p:spPr>
      </p:pic>
      <p:pic>
        <p:nvPicPr>
          <p:cNvPr id="1029" name="Picture 5" descr="C:\Program Files\Microsoft Office\MEDIA\CAGCAT10\j01955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0712" y="4811712"/>
            <a:ext cx="1476375" cy="1817688"/>
          </a:xfrm>
          <a:prstGeom prst="rect">
            <a:avLst/>
          </a:prstGeom>
          <a:noFill/>
        </p:spPr>
      </p:pic>
      <p:pic>
        <p:nvPicPr>
          <p:cNvPr id="1030" name="Picture 6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0325" y="4819650"/>
            <a:ext cx="18192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(3) Identify Relevant Attributes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Using a </a:t>
            </a:r>
            <a:r>
              <a:rPr lang="en-US" sz="3200" b="1" dirty="0" smtClean="0"/>
              <a:t>Value Tree:</a:t>
            </a:r>
            <a:endParaRPr lang="en-US" sz="3200" b="1" dirty="0"/>
          </a:p>
          <a:p>
            <a:r>
              <a:rPr lang="en-US" sz="3200" b="1" dirty="0" smtClean="0"/>
              <a:t>	</a:t>
            </a:r>
            <a:r>
              <a:rPr lang="en-US" sz="3200" dirty="0" smtClean="0"/>
              <a:t>Different from a decision tree: 		focuses on attributes of a decision.</a:t>
            </a:r>
            <a:endParaRPr lang="en-US" sz="32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801877" cy="304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(3) Using a Value Tree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8077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</a:t>
            </a:r>
            <a:r>
              <a:rPr lang="en-US" sz="2800" b="1" dirty="0" smtClean="0"/>
              <a:t>A Value Tree Should Have Five(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Charachteristics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Complete</a:t>
            </a:r>
            <a:r>
              <a:rPr lang="en-US" sz="2800" dirty="0" smtClean="0"/>
              <a:t>: All relevant attributes included.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Operational</a:t>
            </a:r>
            <a:r>
              <a:rPr lang="en-US" sz="2800" dirty="0" smtClean="0"/>
              <a:t>: Need to be able to quantify 	“leaf” nodes.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Decomposable / No Redundancy</a:t>
            </a:r>
            <a:r>
              <a:rPr lang="en-US" sz="2800" dirty="0" smtClean="0"/>
              <a:t>: Attributes 	must not overlap.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Minimum size</a:t>
            </a:r>
            <a:r>
              <a:rPr lang="en-US" sz="2800" dirty="0" smtClean="0"/>
              <a:t>: Larger trees can become 	impossible to interpret.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SMART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(If Time) Discuss AHP</a:t>
            </a: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6D03D-2136-49D3-BA8C-1B8E7A8C6D0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Optional Reading Assignment:</a:t>
            </a:r>
          </a:p>
          <a:p>
            <a:pPr lvl="1"/>
            <a:r>
              <a:rPr lang="en-US" dirty="0" smtClean="0"/>
              <a:t>Will be online by the end of the week, I promise!</a:t>
            </a:r>
          </a:p>
          <a:p>
            <a:pPr lvl="1"/>
            <a:r>
              <a:rPr lang="en-US" dirty="0" smtClean="0"/>
              <a:t>Due the Monday after Spring Break</a:t>
            </a:r>
          </a:p>
          <a:p>
            <a:pPr lvl="1"/>
            <a:r>
              <a:rPr lang="en-US" dirty="0" smtClean="0"/>
              <a:t>Will take the average of this grade and your first reading assignment grade to replace your first grade.</a:t>
            </a:r>
            <a:endParaRPr lang="en-US" dirty="0" smtClean="0"/>
          </a:p>
          <a:p>
            <a:r>
              <a:rPr lang="en-US" dirty="0" smtClean="0"/>
              <a:t>Next Week: AAG</a:t>
            </a:r>
          </a:p>
          <a:p>
            <a:pPr lvl="1"/>
            <a:r>
              <a:rPr lang="en-US" dirty="0" smtClean="0"/>
              <a:t>Dan will be out of town Tuesday-Sunday (Feb 26)</a:t>
            </a:r>
          </a:p>
          <a:p>
            <a:pPr lvl="1"/>
            <a:r>
              <a:rPr lang="en-US" dirty="0" smtClean="0"/>
              <a:t>Nick will be out of town Thursday-Sunday (Feb 26)</a:t>
            </a:r>
          </a:p>
          <a:p>
            <a:pPr lvl="1"/>
            <a:r>
              <a:rPr lang="en-US" dirty="0" smtClean="0"/>
              <a:t>Problem set 1 due Monday Feb 27, Presentations Mon Feb 27 and Wed Feb 29.</a:t>
            </a:r>
          </a:p>
          <a:p>
            <a:pPr lvl="1"/>
            <a:r>
              <a:rPr lang="en-US" dirty="0" smtClean="0"/>
              <a:t>Next Wednesday: BP310 Computer Lab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313436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Closeness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0"/>
            <a:ext cx="7801877" cy="3048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Stop Here Monday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be in this lab (103c) every Monday now</a:t>
            </a:r>
          </a:p>
          <a:p>
            <a:r>
              <a:rPr lang="en-US" dirty="0" smtClean="0"/>
              <a:t>I do not receive emails back from Cicada – last week many of you emailed me asking for your assignments and I never got the email.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00B050"/>
                </a:solidFill>
              </a:rPr>
              <a:t>Identify Decision Maker – </a:t>
            </a:r>
            <a:r>
              <a:rPr lang="en-US" sz="2400" b="1" dirty="0" smtClean="0"/>
              <a:t>Us!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00B050"/>
                </a:solidFill>
              </a:rPr>
              <a:t>Identify Alternative Courses of Action – </a:t>
            </a:r>
            <a:r>
              <a:rPr lang="en-US" sz="2400" b="1" dirty="0" smtClean="0"/>
              <a:t>Different buildings we could buy are already identified.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00B050"/>
                </a:solidFill>
              </a:rPr>
              <a:t>Identify Relevant Attributes – </a:t>
            </a:r>
            <a:r>
              <a:rPr lang="en-US" sz="2400" b="1" dirty="0" smtClean="0"/>
              <a:t>Value Tree.</a:t>
            </a:r>
          </a:p>
          <a:p>
            <a:pPr marL="457200" indent="-457200">
              <a:buFontTx/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Assign values to measure performance of the alternatives on that attribute</a:t>
            </a:r>
          </a:p>
          <a:p>
            <a:pPr marL="457200" indent="-457200"/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 Example: Which Office to Buy?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4" y="5200650"/>
            <a:ext cx="1447800" cy="1449234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287" y="4883150"/>
            <a:ext cx="1784350" cy="1822450"/>
          </a:xfrm>
          <a:prstGeom prst="rect">
            <a:avLst/>
          </a:prstGeom>
          <a:noFill/>
        </p:spPr>
      </p:pic>
      <p:pic>
        <p:nvPicPr>
          <p:cNvPr id="1029" name="Picture 5" descr="C:\Program Files\Microsoft Office\MEDIA\CAGCAT10\j019553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0712" y="4811712"/>
            <a:ext cx="1476375" cy="1817688"/>
          </a:xfrm>
          <a:prstGeom prst="rect">
            <a:avLst/>
          </a:prstGeom>
          <a:noFill/>
        </p:spPr>
      </p:pic>
      <p:pic>
        <p:nvPicPr>
          <p:cNvPr id="1030" name="Picture 6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0325" y="4819650"/>
            <a:ext cx="18192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can measure many attributes directly, e.g. Costs, Size (sq. feet), Distance to Customers (miles), Car Parking (# of Spaces), Visibility (number of cars/hour)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about things like “</a:t>
            </a:r>
            <a:r>
              <a:rPr lang="en-US" sz="2800" b="1" dirty="0" smtClean="0">
                <a:solidFill>
                  <a:srgbClr val="FF0000"/>
                </a:solidFill>
              </a:rPr>
              <a:t>Image</a:t>
            </a:r>
            <a:r>
              <a:rPr lang="en-US" b="1" dirty="0" smtClean="0"/>
              <a:t>”, or “</a:t>
            </a:r>
            <a:r>
              <a:rPr lang="en-US" sz="2800" b="1" dirty="0" smtClean="0">
                <a:solidFill>
                  <a:srgbClr val="FF0000"/>
                </a:solidFill>
              </a:rPr>
              <a:t>Comfort</a:t>
            </a:r>
            <a:r>
              <a:rPr lang="en-US" b="1" dirty="0" smtClean="0"/>
              <a:t>”, though?</a:t>
            </a: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about things like “</a:t>
            </a:r>
            <a:r>
              <a:rPr lang="en-US" sz="2800" b="1" dirty="0" smtClean="0">
                <a:solidFill>
                  <a:srgbClr val="FF0000"/>
                </a:solidFill>
              </a:rPr>
              <a:t>Image</a:t>
            </a:r>
            <a:r>
              <a:rPr lang="en-US" b="1" dirty="0" smtClean="0"/>
              <a:t>”, or “</a:t>
            </a:r>
            <a:r>
              <a:rPr lang="en-US" sz="2800" b="1" dirty="0" smtClean="0">
                <a:solidFill>
                  <a:srgbClr val="FF0000"/>
                </a:solidFill>
              </a:rPr>
              <a:t>Comfort</a:t>
            </a:r>
            <a:r>
              <a:rPr lang="en-US" b="1" dirty="0" smtClean="0"/>
              <a:t>”, though?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5204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981200"/>
            <a:ext cx="472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Rank the alternatives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Establish how big an improvement each is relative to the worst performing (e.g., the improvement from </a:t>
            </a:r>
            <a:r>
              <a:rPr lang="en-US" sz="2400" dirty="0" err="1" smtClean="0"/>
              <a:t>Corlisle</a:t>
            </a:r>
            <a:r>
              <a:rPr lang="en-US" sz="2400" dirty="0" smtClean="0"/>
              <a:t> to </a:t>
            </a:r>
            <a:r>
              <a:rPr lang="en-US" sz="2400" dirty="0" err="1" smtClean="0"/>
              <a:t>Filton</a:t>
            </a:r>
            <a:r>
              <a:rPr lang="en-US" sz="2400" dirty="0" smtClean="0"/>
              <a:t> is 7x the improvement from </a:t>
            </a:r>
            <a:r>
              <a:rPr lang="en-US" sz="2400" dirty="0" err="1" smtClean="0"/>
              <a:t>Corlisle</a:t>
            </a:r>
            <a:r>
              <a:rPr lang="en-US" sz="2400" dirty="0" smtClean="0"/>
              <a:t> to </a:t>
            </a:r>
            <a:r>
              <a:rPr lang="en-US" sz="2400" dirty="0" err="1" smtClean="0"/>
              <a:t>Bilton</a:t>
            </a:r>
            <a:r>
              <a:rPr lang="en-US" sz="2400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Check for internal consistency: is the improvement from </a:t>
            </a:r>
            <a:r>
              <a:rPr lang="en-US" sz="2400" dirty="0" err="1" smtClean="0"/>
              <a:t>Corlisle</a:t>
            </a:r>
            <a:r>
              <a:rPr lang="en-US" sz="2400" dirty="0" smtClean="0"/>
              <a:t> to Gorton </a:t>
            </a:r>
            <a:r>
              <a:rPr lang="en-US" sz="2400" dirty="0" err="1" smtClean="0"/>
              <a:t>comprable</a:t>
            </a:r>
            <a:r>
              <a:rPr lang="en-US" sz="2400" dirty="0" smtClean="0"/>
              <a:t> to </a:t>
            </a:r>
            <a:r>
              <a:rPr lang="en-US" sz="2400" dirty="0" err="1" smtClean="0"/>
              <a:t>Bilton</a:t>
            </a:r>
            <a:r>
              <a:rPr lang="en-US" sz="2400" dirty="0" smtClean="0"/>
              <a:t> to Denver?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about things like “</a:t>
            </a:r>
            <a:r>
              <a:rPr lang="en-US" sz="2800" b="1" dirty="0" smtClean="0">
                <a:solidFill>
                  <a:srgbClr val="FF0000"/>
                </a:solidFill>
              </a:rPr>
              <a:t>Image</a:t>
            </a:r>
            <a:r>
              <a:rPr lang="en-US" b="1" dirty="0" smtClean="0"/>
              <a:t>”, or “</a:t>
            </a:r>
            <a:r>
              <a:rPr lang="en-US" sz="2800" b="1" dirty="0" smtClean="0">
                <a:solidFill>
                  <a:srgbClr val="FF0000"/>
                </a:solidFill>
              </a:rPr>
              <a:t>Comfort</a:t>
            </a:r>
            <a:r>
              <a:rPr lang="en-US" b="1" dirty="0" smtClean="0"/>
              <a:t>”, though?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BUT! The improvement in an office for a 1 sq. ft. increase is better for smaller sizes than larger (at some point, additional size is irrelevant).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1981200"/>
            <a:ext cx="11430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981200"/>
            <a:ext cx="11430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219960"/>
          <a:ext cx="17526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550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BUT! The improvement in an office for a 1 sq. ft. increase is better for smaller sizes than larger (at some point, additional size is irrelevant).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62200" y="20574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Identify a subjective “turning” point between smallest area (400 sq. ft.) and the largest area (1500 sq. ft).  At which point is an increase less valuable?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Establish “quarter points” in between this turning point and the largest and smallest values.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Plot these points out to create the value function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810000"/>
            <a:ext cx="3657600" cy="29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77000" y="4114800"/>
          <a:ext cx="1752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Turning Point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(4) Assigning Values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 following the value functions, we can revise these two columns of data to reflect preferences.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505200" y="1981200"/>
            <a:ext cx="11430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981200"/>
            <a:ext cx="11430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763000" cy="3571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Rent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Electric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Cleaning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2,300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2,500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2,600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10,000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(5) Assigning Weights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Costs are simple to calculate (you just sum!), but total benefits are more challenging: how do we weight “Visibility” vs. “Size”?  Which is more important?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657600" y="1981200"/>
            <a:ext cx="5257800" cy="381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1981200"/>
            <a:ext cx="35052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5791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Benefits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57912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Costs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terminology is important?</a:t>
            </a:r>
          </a:p>
          <a:p>
            <a:r>
              <a:rPr lang="en-US" dirty="0" smtClean="0"/>
              <a:t>What is an example of a multi-objective problem using SMART?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6D03D-2136-49D3-BA8C-1B8E7A8C6D0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(5) Assigning 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076980"/>
            <a:ext cx="2514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“Swing” Weighting provides a method to establish weights: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Rank each attribute.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On a scale from 0-100, establish how important a swing from the worst to the best would be in the highest ranking attribute.</a:t>
            </a:r>
          </a:p>
          <a:p>
            <a:pPr marL="342900" indent="-342900">
              <a:buAutoNum type="arabicParenR"/>
            </a:pPr>
            <a:endParaRPr lang="en-US" b="1" dirty="0" smtClean="0"/>
          </a:p>
          <a:p>
            <a:pPr marL="342900" indent="-342900">
              <a:buAutoNum type="arabicParenR"/>
            </a:pPr>
            <a:r>
              <a:rPr lang="en-US" b="1" dirty="0" smtClean="0"/>
              <a:t>Determine what the relative swing would be for each other attribute.</a:t>
            </a:r>
          </a:p>
          <a:p>
            <a:pPr marL="342900" indent="-342900">
              <a:buAutoNum type="arabicParenR"/>
            </a:pP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589507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75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GB" sz="3600" dirty="0" smtClean="0"/>
              <a:t>For example...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GB" sz="2800" smtClean="0"/>
              <a:t>    A swing from the worst ‘image’ to the best ‘image’ is considered to be 70% as important as a swing from the worst to the best location for  ‘closeness to customers’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en-GB" sz="2800" smtClean="0"/>
              <a:t>    ...so ‘image’ is assigned a weight of 70.</a:t>
            </a:r>
          </a:p>
          <a:p>
            <a:pPr eaLnBrk="1" hangingPunct="1"/>
            <a:endParaRPr lang="en-GB" altLang="en-GB" sz="2800" smtClean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6172200"/>
            <a:ext cx="6858000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(5) Assigning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1315720"/>
          <a:ext cx="6134100" cy="394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Weights</a:t>
                      </a:r>
                      <a:endParaRPr lang="en-US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10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(5) Assigning Weights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19335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1143000" y="1905000"/>
            <a:ext cx="25908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828800" y="1981200"/>
            <a:ext cx="28956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altLang="en-GB" sz="3200" dirty="0" smtClean="0">
                <a:solidFill>
                  <a:schemeClr val="accent2"/>
                </a:solidFill>
              </a:rPr>
              <a:t>Normalizing weights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87562"/>
            <a:ext cx="7772400" cy="4572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25000"/>
              </a:lnSpc>
              <a:spcBef>
                <a:spcPct val="50000"/>
              </a:spcBef>
              <a:buFontTx/>
              <a:buNone/>
            </a:pPr>
            <a:endParaRPr lang="en-US" altLang="en-GB" sz="2400" b="1" dirty="0" smtClean="0"/>
          </a:p>
          <a:p>
            <a:pPr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lang="en-US" altLang="en-GB" sz="2400" b="1" dirty="0" smtClean="0"/>
              <a:t>							   Normalized </a:t>
            </a:r>
          </a:p>
          <a:p>
            <a:pPr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lang="en-US" altLang="en-GB" sz="2400" b="1" dirty="0" smtClean="0"/>
              <a:t>							       weights</a:t>
            </a:r>
          </a:p>
          <a:p>
            <a:pPr>
              <a:lnSpc>
                <a:spcPct val="25000"/>
              </a:lnSpc>
              <a:spcBef>
                <a:spcPct val="50000"/>
              </a:spcBef>
              <a:buFontTx/>
              <a:buNone/>
            </a:pPr>
            <a:r>
              <a:rPr lang="en-US" altLang="en-GB" sz="2400" b="1" dirty="0" smtClean="0"/>
              <a:t>Attribute		Original weights	    (rounded)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Closeness to customers		100			32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Visibility				  80			26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Image				  70			23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Size				  30			10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Comfort				  20			  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Car-parking facilities	      </a:t>
            </a:r>
            <a:r>
              <a:rPr lang="en-US" altLang="en-GB" sz="1800" u="sng" dirty="0" smtClean="0"/>
              <a:t>              10</a:t>
            </a:r>
            <a:r>
              <a:rPr lang="en-US" altLang="en-GB" sz="1800" dirty="0" smtClean="0"/>
              <a:t>		     </a:t>
            </a:r>
            <a:r>
              <a:rPr lang="en-US" altLang="en-GB" sz="1800" u="sng" dirty="0" smtClean="0"/>
              <a:t>               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GB" sz="1800" dirty="0" smtClean="0"/>
              <a:t>					310		              100</a:t>
            </a:r>
            <a:endParaRPr lang="en-US" altLang="en-GB" sz="2400" b="1" dirty="0" smtClean="0"/>
          </a:p>
          <a:p>
            <a:pPr>
              <a:spcBef>
                <a:spcPct val="50000"/>
              </a:spcBef>
              <a:buFontTx/>
              <a:buNone/>
            </a:pPr>
            <a:endParaRPr lang="en-US" altLang="en-GB" sz="2400" dirty="0" smtClean="0"/>
          </a:p>
          <a:p>
            <a:pPr eaLnBrk="1" hangingPunct="1"/>
            <a:endParaRPr lang="en-GB" altLang="en-GB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(5) Assigning Weights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90800" y="1600200"/>
          <a:ext cx="6134100" cy="394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Weights</a:t>
                      </a:r>
                      <a:endParaRPr lang="en-US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3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(5) Assigning Weights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81200"/>
            <a:ext cx="6172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2286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Normalized Weights</a:t>
            </a:r>
            <a:endParaRPr lang="en-US" b="1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2209800" y="2171700"/>
            <a:ext cx="381000" cy="190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3810000"/>
          <a:ext cx="6134100" cy="1442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762000"/>
                <a:gridCol w="685800"/>
                <a:gridCol w="7620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162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Normalized Weights</a:t>
                      </a:r>
                      <a:endParaRPr lang="en-US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1320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*</a:t>
                      </a:r>
                      <a:endParaRPr lang="en-US" sz="1100" dirty="0"/>
                    </a:p>
                  </a:txBody>
                  <a:tcPr marL="0" marR="0" marT="0" marB="0" anchor="ctr"/>
                </a:tc>
              </a:tr>
              <a:tr h="116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Addison Square</a:t>
                      </a:r>
                      <a:endParaRPr lang="en-US" sz="1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*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3200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1560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2300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270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</a:t>
            </a:r>
            <a:r>
              <a:rPr lang="en-US" sz="4400" dirty="0" smtClean="0"/>
              <a:t>(6) Applying </a:t>
            </a:r>
            <a:r>
              <a:rPr lang="en-US" sz="4400" dirty="0"/>
              <a:t>Weights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07698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Finally, we apply the weights by multiplying and then summing to get a measurement of total benefits for each office.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-60000">
            <a:off x="2514600" y="1676400"/>
            <a:ext cx="42291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48600" y="37338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Benefits for Addison Square: 8,080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1600200"/>
          <a:ext cx="7086600" cy="394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Distance to Customers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Visibility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Image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Size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Comfort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Car Parking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Aggregate Benefits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Weights</a:t>
                      </a:r>
                      <a:endParaRPr lang="en-US" sz="12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8,080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3,940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4,740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5,230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6,480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2,090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6,020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SMART: (6) Applying Weights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1600200"/>
            <a:ext cx="11430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981200"/>
          <a:ext cx="3124200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Aggregate Benefits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Aggregate Costs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Denver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Elton Street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34800</a:t>
                      </a:r>
                    </a:p>
                  </a:txBody>
                  <a:tcPr marL="9525" marR="9525" marT="9525" marB="0"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Filton</a:t>
                      </a:r>
                      <a:r>
                        <a:rPr lang="en-US" sz="1200" dirty="0" smtClean="0"/>
                        <a:t> Village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18600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(7) Provincial Decision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828800"/>
            <a:ext cx="44513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</a:t>
            </a:r>
            <a:r>
              <a:rPr lang="en-US" sz="2400" b="1" dirty="0" smtClean="0"/>
              <a:t>imple</a:t>
            </a:r>
            <a:r>
              <a:rPr lang="en-US" sz="2400" b="1" dirty="0" smtClean="0">
                <a:solidFill>
                  <a:srgbClr val="FF0000"/>
                </a:solidFill>
              </a:rPr>
              <a:t> M</a:t>
            </a:r>
            <a:r>
              <a:rPr lang="en-US" sz="2400" b="1" dirty="0" smtClean="0"/>
              <a:t>ulti</a:t>
            </a:r>
            <a:r>
              <a:rPr lang="en-US" sz="2400" b="1" dirty="0" smtClean="0">
                <a:solidFill>
                  <a:srgbClr val="FF0000"/>
                </a:solidFill>
              </a:rPr>
              <a:t>-A</a:t>
            </a:r>
            <a:r>
              <a:rPr lang="en-US" sz="2400" b="1" dirty="0" smtClean="0"/>
              <a:t>ttribute</a:t>
            </a:r>
            <a:r>
              <a:rPr lang="en-US" sz="2400" b="1" dirty="0" smtClean="0">
                <a:solidFill>
                  <a:srgbClr val="FF0000"/>
                </a:solidFill>
              </a:rPr>
              <a:t> R</a:t>
            </a:r>
            <a:r>
              <a:rPr lang="en-US" sz="2400" b="1" dirty="0" smtClean="0"/>
              <a:t>ating</a:t>
            </a:r>
            <a:r>
              <a:rPr lang="en-US" sz="2400" b="1" dirty="0" smtClean="0">
                <a:solidFill>
                  <a:srgbClr val="FF0000"/>
                </a:solidFill>
              </a:rPr>
              <a:t> T</a:t>
            </a:r>
            <a:r>
              <a:rPr lang="en-US" sz="2400" b="1" dirty="0" smtClean="0"/>
              <a:t>echnique</a:t>
            </a:r>
          </a:p>
          <a:p>
            <a:endParaRPr lang="en-US" sz="2400" b="1" dirty="0"/>
          </a:p>
          <a:p>
            <a:r>
              <a:rPr lang="en-US" sz="2400" b="1" dirty="0" smtClean="0"/>
              <a:t>Allows for multiple objectives to be weighted according to decision maker preferences.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3276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Toyota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105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of the above should we choose?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1999" y="2468880"/>
          <a:ext cx="3581401" cy="1569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8752"/>
                <a:gridCol w="810883"/>
                <a:gridCol w="810883"/>
                <a:gridCol w="810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Office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Aggregate Benefits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Aggregate Costs</a:t>
                      </a:r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Cost : Benefit</a:t>
                      </a:r>
                      <a:endParaRPr lang="en-US" sz="1200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Addison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Corlisle</a:t>
                      </a:r>
                      <a:r>
                        <a:rPr lang="en-US" sz="1200" dirty="0" smtClean="0"/>
                        <a:t> Walk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Gorton</a:t>
                      </a:r>
                      <a:r>
                        <a:rPr lang="en-US" sz="1200" baseline="0" dirty="0" smtClean="0"/>
                        <a:t> Square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(7) Provincial Decision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133600"/>
            <a:ext cx="445137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562600" y="2590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3048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67600" y="35052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0" y="1143000"/>
            <a:ext cx="697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Addison, Gorton, and </a:t>
            </a:r>
            <a:r>
              <a:rPr lang="en-US" dirty="0" err="1" smtClean="0"/>
              <a:t>Corlisle</a:t>
            </a:r>
            <a:r>
              <a:rPr lang="en-US" dirty="0" smtClean="0"/>
              <a:t> represent “non-dominated” choices. </a:t>
            </a:r>
          </a:p>
          <a:p>
            <a:r>
              <a:rPr lang="en-US" dirty="0" smtClean="0"/>
              <a:t>All other choices are dominated, or bested in both costs and benefits by </a:t>
            </a:r>
          </a:p>
          <a:p>
            <a:r>
              <a:rPr lang="en-US" dirty="0" smtClean="0"/>
              <a:t>another choice.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SMART?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F0000"/>
                </a:solidFill>
              </a:rPr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-76200"/>
            <a:ext cx="8458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SMART: (8) Sensitivity Analysis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914400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Identical to how we might perform analyze sensitivity for a cost : benefit analysis.  </a:t>
            </a:r>
          </a:p>
          <a:p>
            <a:r>
              <a:rPr lang="en-US" dirty="0" smtClean="0"/>
              <a:t>We will explore this in lab on Monday.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0000">
            <a:off x="1454556" y="1750056"/>
            <a:ext cx="43053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>
            <a:off x="5562600" y="3200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72200" y="3429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Needlessly Complicated Figure 2.7!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693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SMART: Summary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 Stages of SMART:</a:t>
            </a:r>
          </a:p>
          <a:p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Decision Maker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Alternative Courses of Action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Identify Relevant Attributes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Assign values to measure performance of the alternatives on that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Determine a weight for each attribute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Take a weighted average of the values for each alternative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Make a provisional decision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Perform sensitivity analysis</a:t>
            </a:r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693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Assumptions of SMART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/>
              <a:t>Decidability: </a:t>
            </a:r>
            <a:r>
              <a:rPr lang="en-US" sz="2400" dirty="0" smtClean="0"/>
              <a:t>We assume the decision maker has preferences.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Transitivity</a:t>
            </a:r>
            <a:r>
              <a:rPr lang="en-US" sz="2400" dirty="0" smtClean="0"/>
              <a:t>: The decision makers preferences are consistent (e.g., A &gt; B, C &gt; B, Thus C &gt; A).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Summation</a:t>
            </a:r>
            <a:r>
              <a:rPr lang="en-US" sz="2400" dirty="0" smtClean="0"/>
              <a:t>: The interval between A and B is smaller than the interval between A and C in terms of preferences.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Solvability</a:t>
            </a:r>
            <a:r>
              <a:rPr lang="en-US" sz="2400" dirty="0" smtClean="0"/>
              <a:t>: Preferences </a:t>
            </a:r>
            <a:r>
              <a:rPr lang="en-US" sz="2400" i="1" dirty="0" smtClean="0"/>
              <a:t>can </a:t>
            </a:r>
            <a:r>
              <a:rPr lang="en-US" sz="2400" dirty="0" smtClean="0"/>
              <a:t>be determined (this may not always be true).</a:t>
            </a:r>
          </a:p>
          <a:p>
            <a:pPr marL="457200" indent="-457200">
              <a:buAutoNum type="arabicParenBoth"/>
            </a:pPr>
            <a:r>
              <a:rPr lang="en-US" sz="2400" b="1" dirty="0" smtClean="0"/>
              <a:t>Finite upper and lower bounds of value</a:t>
            </a:r>
            <a:r>
              <a:rPr lang="en-US" sz="2400" dirty="0" smtClean="0"/>
              <a:t>: For example, to use methods like this the EPA *must* have a value of human life less than infinity.</a:t>
            </a:r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296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The Analytical Hierarchy Process (AHP)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914400" y="3127375"/>
            <a:ext cx="7086600" cy="24352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“The analytical hierarchy process (AHP) offers an alternative approach to SMART when a decision maker is faced with a problem involving multiple objectives”</a:t>
            </a:r>
          </a:p>
          <a:p>
            <a:r>
              <a:rPr lang="en-US" sz="2400" dirty="0" smtClean="0"/>
              <a:t>			- Goodwin and Wright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E13422-AB5D-4E8C-97B6-5030237622B7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AHP?</a:t>
            </a:r>
          </a:p>
          <a:p>
            <a:r>
              <a:rPr lang="en-US" dirty="0" smtClean="0"/>
              <a:t>What are some strengths / weaknesses of AHP?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6D03D-2136-49D3-BA8C-1B8E7A8C6D00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AHP?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/>
              <a:t>nalytical</a:t>
            </a:r>
            <a:r>
              <a:rPr lang="en-US" sz="2400" b="1" dirty="0" smtClean="0">
                <a:solidFill>
                  <a:srgbClr val="FF0000"/>
                </a:solidFill>
              </a:rPr>
              <a:t> H</a:t>
            </a:r>
            <a:r>
              <a:rPr lang="en-US" sz="2400" b="1" dirty="0" smtClean="0"/>
              <a:t>ierarchy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/>
              <a:t>rocess</a:t>
            </a:r>
          </a:p>
          <a:p>
            <a:endParaRPr lang="en-US" sz="2400" b="1" dirty="0"/>
          </a:p>
          <a:p>
            <a:r>
              <a:rPr lang="en-US" sz="2400" b="1" dirty="0" smtClean="0"/>
              <a:t>Allows for multiple objectives to be weighted according to decision maker preferences, </a:t>
            </a:r>
            <a:r>
              <a:rPr lang="en-US" sz="2400" b="1" i="1" dirty="0" smtClean="0">
                <a:solidFill>
                  <a:srgbClr val="FF0000"/>
                </a:solidFill>
              </a:rPr>
              <a:t>using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pairwise</a:t>
            </a:r>
            <a:r>
              <a:rPr lang="en-US" sz="2400" b="1" i="1" dirty="0" smtClean="0">
                <a:solidFill>
                  <a:srgbClr val="FF0000"/>
                </a:solidFill>
              </a:rPr>
              <a:t> comparisons</a:t>
            </a:r>
            <a:r>
              <a:rPr lang="en-US" sz="2400" b="1" dirty="0" smtClean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971800"/>
          <a:ext cx="6096000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Toyota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Chevy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724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car to pick?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AHP?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/>
              <a:t>basic idea</a:t>
            </a:r>
            <a:r>
              <a:rPr lang="en-US" sz="2400" b="1" dirty="0" smtClean="0"/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comparing two things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at once </a:t>
            </a:r>
            <a:r>
              <a:rPr lang="en-US" sz="3200" b="1" dirty="0" smtClean="0">
                <a:solidFill>
                  <a:srgbClr val="FF0000"/>
                </a:solidFill>
              </a:rPr>
              <a:t>is </a:t>
            </a:r>
            <a:r>
              <a:rPr lang="en-US" sz="3600" b="1" dirty="0" smtClean="0">
                <a:solidFill>
                  <a:srgbClr val="FF0000"/>
                </a:solidFill>
              </a:rPr>
              <a:t>easier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than</a:t>
            </a:r>
            <a:r>
              <a:rPr lang="en-US" sz="3200" b="1" dirty="0" smtClean="0"/>
              <a:t> </a:t>
            </a:r>
            <a:r>
              <a:rPr lang="en-US" sz="2400" b="1" dirty="0"/>
              <a:t>ranking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many things </a:t>
            </a:r>
            <a:r>
              <a:rPr lang="en-US" sz="2400" b="1" dirty="0" smtClean="0"/>
              <a:t>on a scale.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AHP?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 Steps: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Set up a “decision hierarchy” (nearly identical to a Value Tree).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Make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 of attributes and alternatives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Transform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 into weights, check consistency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Use weights to obtain scores and make a provisional decision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Sensitivity analysis (surprise!)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Terminology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Objective (Book Definition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– </a:t>
            </a:r>
            <a:r>
              <a:rPr lang="en-US" sz="2400" dirty="0" smtClean="0"/>
              <a:t>“Indication of the preferred direction of movement”.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Objective (Better Definition) </a:t>
            </a:r>
            <a:r>
              <a:rPr lang="en-US" sz="2400" dirty="0" smtClean="0"/>
              <a:t>– The goal(s) of your project.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(1): Set Up Decision Hierarchy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82249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(2): Make </a:t>
            </a:r>
            <a:r>
              <a:rPr lang="en-US" sz="4000" dirty="0" err="1" smtClean="0">
                <a:latin typeface="Georgia" pitchFamily="18" charset="0"/>
              </a:rPr>
              <a:t>Pairwise</a:t>
            </a:r>
            <a:r>
              <a:rPr lang="en-US" sz="4000" dirty="0" smtClean="0">
                <a:latin typeface="Georgia" pitchFamily="18" charset="0"/>
              </a:rPr>
              <a:t> Comparisons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629849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190500" y="4533900"/>
            <a:ext cx="2515394" cy="794"/>
          </a:xfrm>
          <a:prstGeom prst="straightConnector1">
            <a:avLst/>
          </a:prstGeom>
          <a:ln w="142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478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from the top: Are Costs or Quality more important?  Are they weakly, strongly, very strongly, or extremely more important?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(2): Make </a:t>
            </a:r>
            <a:r>
              <a:rPr lang="en-US" sz="4000" dirty="0" err="1" smtClean="0">
                <a:latin typeface="Georgia" pitchFamily="18" charset="0"/>
              </a:rPr>
              <a:t>Pairwise</a:t>
            </a:r>
            <a:r>
              <a:rPr lang="en-US" sz="4000" dirty="0" smtClean="0">
                <a:latin typeface="Georgia" pitchFamily="18" charset="0"/>
              </a:rPr>
              <a:t> Comparisons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12954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At each level of analysis, make a table that looks like this:</a:t>
            </a:r>
            <a:endParaRPr 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124200"/>
            <a:ext cx="5610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76600" y="4572000"/>
            <a:ext cx="2362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“1”s are always on the diagonals: </a:t>
            </a:r>
            <a:r>
              <a:rPr lang="en-US" b="1" dirty="0" smtClean="0"/>
              <a:t>Costs are equally important to Costs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1600200"/>
            <a:ext cx="23622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“5” would indicate that </a:t>
            </a:r>
            <a:r>
              <a:rPr lang="en-US" b="1" dirty="0" smtClean="0"/>
              <a:t>Costs</a:t>
            </a:r>
            <a:r>
              <a:rPr lang="en-US" dirty="0" smtClean="0"/>
              <a:t> </a:t>
            </a:r>
            <a:r>
              <a:rPr lang="en-US" b="1" dirty="0" smtClean="0"/>
              <a:t>are</a:t>
            </a:r>
            <a:r>
              <a:rPr lang="en-US" dirty="0" smtClean="0"/>
              <a:t> 5 times </a:t>
            </a:r>
            <a:r>
              <a:rPr lang="en-US" b="1" dirty="0" smtClean="0"/>
              <a:t>more important than Quality.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6477000" y="35052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5400" y="35052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2"/>
            <a:endCxn id="13" idx="6"/>
          </p:cNvCxnSpPr>
          <p:nvPr/>
        </p:nvCxnSpPr>
        <p:spPr>
          <a:xfrm rot="5400000">
            <a:off x="6600915" y="3057614"/>
            <a:ext cx="857071" cy="342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0"/>
            <a:endCxn id="14" idx="4"/>
          </p:cNvCxnSpPr>
          <p:nvPr/>
        </p:nvCxnSpPr>
        <p:spPr>
          <a:xfrm rot="5400000" flipH="1" flipV="1">
            <a:off x="4495800" y="3771900"/>
            <a:ext cx="76200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(2): Make </a:t>
            </a:r>
            <a:r>
              <a:rPr lang="en-US" sz="4000" dirty="0" err="1" smtClean="0">
                <a:latin typeface="Georgia" pitchFamily="18" charset="0"/>
              </a:rPr>
              <a:t>Pairwise</a:t>
            </a:r>
            <a:r>
              <a:rPr lang="en-US" sz="4000" dirty="0" smtClean="0">
                <a:latin typeface="Georgia" pitchFamily="18" charset="0"/>
              </a:rPr>
              <a:t> Comparisons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53</a:t>
            </a:fld>
            <a:endParaRPr 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80976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2590800"/>
            <a:ext cx="4953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724400"/>
            <a:ext cx="67056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stCxn id="7" idx="2"/>
            <a:endCxn id="12290" idx="0"/>
          </p:cNvCxnSpPr>
          <p:nvPr/>
        </p:nvCxnSpPr>
        <p:spPr>
          <a:xfrm rot="16200000" flipH="1">
            <a:off x="3295650" y="2990850"/>
            <a:ext cx="1371600" cy="2095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1752600"/>
            <a:ext cx="259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QUIZ: </a:t>
            </a:r>
          </a:p>
          <a:p>
            <a:r>
              <a:rPr lang="en-US" sz="2400" dirty="0" smtClean="0"/>
              <a:t>How important is Customization relative to Speed of Delivery?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(2): Make </a:t>
            </a:r>
            <a:r>
              <a:rPr lang="en-US" sz="4000" dirty="0" err="1" smtClean="0">
                <a:latin typeface="Georgia" pitchFamily="18" charset="0"/>
              </a:rPr>
              <a:t>Pairwise</a:t>
            </a:r>
            <a:r>
              <a:rPr lang="en-US" sz="4000" dirty="0" smtClean="0">
                <a:latin typeface="Georgia" pitchFamily="18" charset="0"/>
              </a:rPr>
              <a:t> Comparisons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480976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429000"/>
            <a:ext cx="8382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13314" idx="0"/>
          </p:cNvCxnSpPr>
          <p:nvPr/>
        </p:nvCxnSpPr>
        <p:spPr>
          <a:xfrm rot="16200000" flipH="1">
            <a:off x="2662237" y="2405062"/>
            <a:ext cx="685800" cy="4257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876800"/>
            <a:ext cx="4781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019800" y="19812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price, the decision maker </a:t>
            </a:r>
            <a:r>
              <a:rPr lang="en-US" i="1" dirty="0" smtClean="0"/>
              <a:t>strongly prefers </a:t>
            </a:r>
            <a:r>
              <a:rPr lang="en-US" dirty="0" smtClean="0"/>
              <a:t>“Barton” over “Congress” machine types.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81800" y="54864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  <a:endCxn id="17" idx="6"/>
          </p:cNvCxnSpPr>
          <p:nvPr/>
        </p:nvCxnSpPr>
        <p:spPr>
          <a:xfrm rot="5400000">
            <a:off x="6086565" y="4257764"/>
            <a:ext cx="2457271" cy="304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AHP?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 Steps: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Set up a “decision hierarchy” (nearly identical to a Value Tree).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Make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 of attributes and alternatives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Transform </a:t>
            </a:r>
            <a:r>
              <a:rPr lang="en-US" sz="2400" b="1" dirty="0" err="1" smtClean="0">
                <a:solidFill>
                  <a:srgbClr val="FF0000"/>
                </a:solidFill>
              </a:rPr>
              <a:t>pairwise</a:t>
            </a:r>
            <a:r>
              <a:rPr lang="en-US" sz="2400" b="1" dirty="0" smtClean="0">
                <a:solidFill>
                  <a:srgbClr val="FF0000"/>
                </a:solidFill>
              </a:rPr>
              <a:t> comparisons into weights, check consistency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Use weights to obtain scores and make a provisional decision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Sensitivity analysis (surprise!)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(3): Create Weights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56102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438400"/>
            <a:ext cx="4648200" cy="122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14600"/>
            <a:ext cx="3200400" cy="83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1219200"/>
            <a:ext cx="8382000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991394" y="4190206"/>
            <a:ext cx="914400" cy="1588"/>
          </a:xfrm>
          <a:prstGeom prst="straightConnector1">
            <a:avLst/>
          </a:prstGeom>
          <a:ln w="142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44958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MATH!</a:t>
            </a:r>
            <a:endParaRPr lang="en-US" sz="5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5029200"/>
            <a:ext cx="914400" cy="1588"/>
          </a:xfrm>
          <a:prstGeom prst="straightConnector1">
            <a:avLst/>
          </a:prstGeom>
          <a:ln w="142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44958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Weights</a:t>
            </a:r>
            <a:endParaRPr lang="en-US" sz="5400" dirty="0"/>
          </a:p>
        </p:txBody>
      </p:sp>
      <p:pic>
        <p:nvPicPr>
          <p:cNvPr id="15362" name="Picture 2" descr="C:\Users\Dan\AppData\Local\Microsoft\Windows\Temporary Internet Files\Content.IE5\BT4RO3DL\MP900422581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4114800"/>
            <a:ext cx="2860576" cy="2369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05460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(3): Create Weights</a:t>
            </a:r>
            <a:endParaRPr lang="en-US" sz="40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(3): Examine Inconsistency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dirty="0" smtClean="0"/>
              <a:t>Transitivity</a:t>
            </a:r>
            <a:r>
              <a:rPr lang="en-US" sz="2800" dirty="0" smtClean="0"/>
              <a:t>: The decision makers preferences are consistent (e.g., A &gt; B, C &gt; B, Thus C &gt; A).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b="1" dirty="0" smtClean="0"/>
              <a:t>Summation</a:t>
            </a:r>
            <a:r>
              <a:rPr lang="en-US" sz="2800" dirty="0" smtClean="0"/>
              <a:t>: If B is 3 times more important than A, and C is 2 times more important than B, C should be 6 times more important than A.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(3): Examine Inconsistency</a:t>
            </a:r>
            <a:endParaRPr lang="en-US" sz="4000" dirty="0"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800" b="1" dirty="0" smtClean="0"/>
              <a:t>“Inconsistency” Index: </a:t>
            </a:r>
            <a:r>
              <a:rPr lang="en-US" sz="2800" dirty="0" smtClean="0"/>
              <a:t>0 indicates perfect consistency in choices; “rule of thumb” that values &gt; 0.1 are worrisome.</a:t>
            </a:r>
          </a:p>
          <a:p>
            <a:pPr marL="457200" indent="-457200"/>
            <a:endParaRPr lang="en-US" sz="2800" dirty="0"/>
          </a:p>
          <a:p>
            <a:pPr marL="457200" indent="-457200"/>
            <a:r>
              <a:rPr lang="en-US" sz="2800" dirty="0" smtClean="0"/>
              <a:t>More important that you </a:t>
            </a:r>
            <a:r>
              <a:rPr lang="en-US" sz="2800" i="1" dirty="0" smtClean="0"/>
              <a:t>understand </a:t>
            </a:r>
            <a:r>
              <a:rPr lang="en-US" sz="2800" dirty="0" smtClean="0"/>
              <a:t>inconsistency and how it might influence results.  </a:t>
            </a:r>
            <a:r>
              <a:rPr lang="en-US" sz="2800" i="1" dirty="0" smtClean="0"/>
              <a:t>Correcting </a:t>
            </a:r>
            <a:r>
              <a:rPr lang="en-US" sz="2800" dirty="0" smtClean="0"/>
              <a:t>inconsistency may not be that important!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Example </a:t>
            </a:r>
            <a:r>
              <a:rPr lang="en-US" sz="4400" dirty="0" smtClean="0">
                <a:solidFill>
                  <a:srgbClr val="FF0000"/>
                </a:solidFill>
                <a:latin typeface="Georgia" pitchFamily="18" charset="0"/>
              </a:rPr>
              <a:t>Objectives</a:t>
            </a:r>
            <a:endParaRPr lang="en-US" sz="44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“Minimize the total costs”</a:t>
            </a:r>
          </a:p>
          <a:p>
            <a:endParaRPr lang="en-US" sz="2400" dirty="0"/>
          </a:p>
          <a:p>
            <a:r>
              <a:rPr lang="en-US" sz="2400" dirty="0" smtClean="0"/>
              <a:t>“Minimize the distance between homes and fire stations”</a:t>
            </a:r>
          </a:p>
          <a:p>
            <a:endParaRPr lang="en-US" sz="2400" dirty="0"/>
          </a:p>
          <a:p>
            <a:r>
              <a:rPr lang="en-US" sz="2400" dirty="0" smtClean="0"/>
              <a:t>“Maximize the exposure of a television advertisement”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What is AHP?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5 Steps: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Set up a “decision hierarchy” (nearly identical to a Value Tree).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Make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 of attributes and alternatives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Transform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 into weights, check consistency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Use weights to obtain scores and make a provisional decision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Sensitivity analysis (surprise!)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21311"/>
          <a:stretch>
            <a:fillRect/>
          </a:stretch>
        </p:blipFill>
        <p:spPr bwMode="auto">
          <a:xfrm>
            <a:off x="685800" y="1143000"/>
            <a:ext cx="80546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(4): Obtain Scores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05400"/>
            <a:ext cx="47148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09600" y="1295400"/>
            <a:ext cx="1752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51054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21311"/>
          <a:stretch>
            <a:fillRect/>
          </a:stretch>
        </p:blipFill>
        <p:spPr bwMode="auto">
          <a:xfrm>
            <a:off x="685800" y="1143000"/>
            <a:ext cx="80546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(4): Obtain Scores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05400"/>
            <a:ext cx="47148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828800" y="1295400"/>
            <a:ext cx="1752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53340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t="21311"/>
          <a:stretch>
            <a:fillRect/>
          </a:stretch>
        </p:blipFill>
        <p:spPr bwMode="auto">
          <a:xfrm>
            <a:off x="685800" y="1143000"/>
            <a:ext cx="80546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(4): Obtain Scores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5105400"/>
            <a:ext cx="47148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1295400"/>
            <a:ext cx="1752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5638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1295400"/>
            <a:ext cx="1752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610894" y="1637506"/>
            <a:ext cx="685800" cy="1588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(4): Make Provisional Decision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4600575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0549" y="4773706"/>
            <a:ext cx="3772829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66800" y="3657600"/>
            <a:ext cx="5791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Repeat for all alternatives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2399506" y="3238500"/>
            <a:ext cx="838994" cy="794"/>
          </a:xfrm>
          <a:prstGeom prst="straightConnector1">
            <a:avLst/>
          </a:prstGeom>
          <a:ln w="142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7411" idx="1"/>
          </p:cNvCxnSpPr>
          <p:nvPr/>
        </p:nvCxnSpPr>
        <p:spPr>
          <a:xfrm>
            <a:off x="3276600" y="4343400"/>
            <a:ext cx="1333949" cy="1192306"/>
          </a:xfrm>
          <a:prstGeom prst="straightConnector1">
            <a:avLst/>
          </a:prstGeom>
          <a:ln w="142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same as Cost/Benefit Analysis or SMART: Introduce uncertainty into each measurement.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228600"/>
            <a:ext cx="883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eorgia" pitchFamily="18" charset="0"/>
              </a:rPr>
              <a:t>Step (5): Sensitivity Analysis</a:t>
            </a:r>
            <a:endParaRPr lang="en-US" sz="40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Goals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AHP?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are some strengths / weaknesses of AHP?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6D03D-2136-49D3-BA8C-1B8E7A8C6D00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Strengths of AHP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/>
              <a:t>Formal structuring of the problem: </a:t>
            </a:r>
            <a:r>
              <a:rPr lang="en-US" sz="2400" dirty="0" smtClean="0"/>
              <a:t>The value tree itself aid in decision making.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Simplicity of </a:t>
            </a:r>
            <a:r>
              <a:rPr lang="en-US" sz="2400" b="1" dirty="0" err="1" smtClean="0"/>
              <a:t>pairwise</a:t>
            </a:r>
            <a:r>
              <a:rPr lang="en-US" sz="2400" b="1" dirty="0" smtClean="0"/>
              <a:t> comparisons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b="1" dirty="0" smtClean="0"/>
              <a:t>You can check the consistency of preferences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6477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Weaknesses of AHP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/>
              <a:t>Subjectivity in Preferences: </a:t>
            </a:r>
            <a:r>
              <a:rPr lang="en-US" sz="2400" dirty="0" smtClean="0"/>
              <a:t>You have to translate comments such as “This is MUCH more important than that” on to a numerical scale.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Inconsistency due to scale: </a:t>
            </a:r>
            <a:r>
              <a:rPr lang="en-US" sz="2400" dirty="0" smtClean="0"/>
              <a:t>AHP limits something to being 9 times as important as something else.  This can cause inconsistency.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New alternatives can cause the entire process to need to be redone.</a:t>
            </a:r>
          </a:p>
          <a:p>
            <a:pPr marL="457200" indent="-457200">
              <a:buAutoNum type="arabicParenR"/>
            </a:pPr>
            <a:r>
              <a:rPr lang="en-US" sz="2400" b="1" dirty="0" smtClean="0"/>
              <a:t>Number of comparisons can be 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Terminology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Attribute</a:t>
            </a:r>
            <a:r>
              <a:rPr lang="en-US" sz="2400" b="1" dirty="0" smtClean="0"/>
              <a:t> – </a:t>
            </a:r>
            <a:r>
              <a:rPr lang="en-US" sz="2400" dirty="0" smtClean="0"/>
              <a:t>Something used to measure progress towards an objective.</a:t>
            </a:r>
          </a:p>
          <a:p>
            <a:endParaRPr lang="en-US" sz="2400" b="1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Proxy Attribute </a:t>
            </a:r>
            <a:r>
              <a:rPr lang="en-US" sz="2400" b="1" dirty="0" smtClean="0"/>
              <a:t>– </a:t>
            </a:r>
            <a:r>
              <a:rPr lang="en-US" sz="2400" dirty="0" smtClean="0"/>
              <a:t>An indirect measurement of progress towards an objective.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8001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Example </a:t>
            </a:r>
            <a:r>
              <a:rPr lang="en-US" sz="4400" dirty="0" smtClean="0">
                <a:solidFill>
                  <a:srgbClr val="FF0000"/>
                </a:solidFill>
                <a:latin typeface="Georgia" pitchFamily="18" charset="0"/>
              </a:rPr>
              <a:t>Attributes</a:t>
            </a:r>
            <a:endParaRPr lang="en-US" sz="44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1295400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</a:t>
            </a:r>
            <a:r>
              <a:rPr lang="en-US" sz="2400" dirty="0" smtClean="0"/>
              <a:t>“Minimize the total costs”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Attribute: </a:t>
            </a:r>
            <a:r>
              <a:rPr lang="en-US" sz="2400" dirty="0" smtClean="0"/>
              <a:t>Total dollars spent on the project.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Objective: </a:t>
            </a:r>
            <a:r>
              <a:rPr lang="en-US" sz="2400" dirty="0" smtClean="0"/>
              <a:t>“Minimize the distance between homes and fire stations”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Attribute:</a:t>
            </a:r>
            <a:r>
              <a:rPr lang="en-US" sz="2400" dirty="0" smtClean="0"/>
              <a:t> Distance in meters between homes.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Objective: </a:t>
            </a:r>
          </a:p>
          <a:p>
            <a:r>
              <a:rPr lang="en-US" sz="2400" dirty="0" smtClean="0"/>
              <a:t>“Maximize the exposure of a television advertisement”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(Proxy) Attribute:</a:t>
            </a:r>
          </a:p>
          <a:p>
            <a:r>
              <a:rPr lang="en-US" sz="2400" dirty="0" smtClean="0"/>
              <a:t>Number of people surveyed who recall advertisement.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04800" y="228600"/>
            <a:ext cx="4724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smtClean="0">
                <a:latin typeface="Georgia" pitchFamily="18" charset="0"/>
              </a:rPr>
              <a:t>Terminology</a:t>
            </a:r>
            <a:endParaRPr lang="en-US" sz="4400" dirty="0">
              <a:latin typeface="Georgia" pitchFamily="18" charset="0"/>
            </a:endParaRPr>
          </a:p>
        </p:txBody>
      </p:sp>
      <p:sp>
        <p:nvSpPr>
          <p:cNvPr id="51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B8A81-367E-43B8-807B-0DF67A6F17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Utility</a:t>
            </a:r>
            <a:r>
              <a:rPr lang="en-US" sz="2400" b="1" dirty="0" smtClean="0"/>
              <a:t> – </a:t>
            </a:r>
            <a:r>
              <a:rPr lang="en-US" sz="2400" dirty="0" smtClean="0"/>
              <a:t>The total worth of a course of action under risk and uncertainty (because you ALWAYS have risk and uncertainty!!!)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3291</Words>
  <Application>Microsoft Office PowerPoint</Application>
  <PresentationFormat>On-screen Show (4:3)</PresentationFormat>
  <Paragraphs>1149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Multiple Objectives &amp;  Simple Multi-attribute Rating Technique (SMART)</vt:lpstr>
      <vt:lpstr>Logistics</vt:lpstr>
      <vt:lpstr>Today’s Goals</vt:lpstr>
      <vt:lpstr>Slide 4</vt:lpstr>
      <vt:lpstr>Slide 5</vt:lpstr>
      <vt:lpstr>Slide 6</vt:lpstr>
      <vt:lpstr>Slide 7</vt:lpstr>
      <vt:lpstr>Slide 8</vt:lpstr>
      <vt:lpstr>Slide 9</vt:lpstr>
      <vt:lpstr>Today’s Goals</vt:lpstr>
      <vt:lpstr>Slide 11</vt:lpstr>
      <vt:lpstr>Slide 12</vt:lpstr>
      <vt:lpstr>Slide 13</vt:lpstr>
      <vt:lpstr>Slide 14</vt:lpstr>
      <vt:lpstr>Slide 15</vt:lpstr>
      <vt:lpstr>Today’s Goals</vt:lpstr>
      <vt:lpstr>Logistics</vt:lpstr>
      <vt:lpstr>Slide 18</vt:lpstr>
      <vt:lpstr>Stop Here Monday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For example...</vt:lpstr>
      <vt:lpstr>Slide 32</vt:lpstr>
      <vt:lpstr>Normalizing weights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The Analytical Hierarchy Process (AHP)</vt:lpstr>
      <vt:lpstr>Today’s Goals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Today’s Goals</vt:lpstr>
      <vt:lpstr>Slide 67</vt:lpstr>
      <vt:lpstr>Slide 68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Analytical Hierarchy Process (AHP) Part 1: Multiple Objectives </dc:title>
  <dc:creator>Dan</dc:creator>
  <cp:lastModifiedBy>drunfola</cp:lastModifiedBy>
  <cp:revision>98</cp:revision>
  <dcterms:created xsi:type="dcterms:W3CDTF">2012-01-12T15:49:51Z</dcterms:created>
  <dcterms:modified xsi:type="dcterms:W3CDTF">2012-02-15T16:43:08Z</dcterms:modified>
</cp:coreProperties>
</file>