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37.png" ContentType="image/png"/>
  <Override PartName="/ppt/media/image33.png" ContentType="image/png"/>
  <Override PartName="/ppt/media/image30.png" ContentType="image/png"/>
  <Override PartName="/ppt/media/image27.jpeg" ContentType="image/jpeg"/>
  <Override PartName="/ppt/media/image2.png" ContentType="image/png"/>
  <Override PartName="/ppt/media/image26.wmf" ContentType="image/x-wmf"/>
  <Override PartName="/ppt/media/image35.png" ContentType="image/png"/>
  <Override PartName="/ppt/media/image25.jpeg" ContentType="image/jpeg"/>
  <Override PartName="/ppt/media/image24.wmf" ContentType="image/x-wmf"/>
  <Override PartName="/ppt/media/image40.png" ContentType="image/png"/>
  <Override PartName="/ppt/media/image15.png" ContentType="image/png"/>
  <Override PartName="/ppt/media/image23.jpeg" ContentType="image/jpeg"/>
  <Override PartName="/ppt/media/image42.png" ContentType="image/png"/>
  <Override PartName="/ppt/media/image17.png" ContentType="image/png"/>
  <Override PartName="/ppt/media/image22.wmf" ContentType="image/x-wmf"/>
  <Override PartName="/ppt/media/image41.png" ContentType="image/png"/>
  <Override PartName="/ppt/media/image21.wmf" ContentType="image/x-wmf"/>
  <Override PartName="/ppt/media/image44.wmf" ContentType="image/x-wmf"/>
  <Override PartName="/ppt/media/image39.png" ContentType="image/png"/>
  <Override PartName="/ppt/media/image19.wmf" ContentType="image/x-wmf"/>
  <Override PartName="/ppt/media/image43.wmf" ContentType="image/x-wmf"/>
  <Override PartName="/ppt/media/image38.png" ContentType="image/png"/>
  <Override PartName="/ppt/media/image18.wmf" ContentType="image/x-wmf"/>
  <Override PartName="/ppt/media/image36.png" ContentType="image/png"/>
  <Override PartName="/ppt/media/image16.wmf" ContentType="image/x-wmf"/>
  <Override PartName="/ppt/media/image13.png" ContentType="image/png"/>
  <Override PartName="/ppt/media/image28.wmf" ContentType="image/x-wmf"/>
  <Override PartName="/ppt/media/image4.png" ContentType="image/png"/>
  <Override PartName="/ppt/media/image32.png" ContentType="image/png"/>
  <Override PartName="/ppt/media/image12.wmf" ContentType="image/x-wmf"/>
  <Override PartName="/ppt/media/image10.png" ContentType="image/png"/>
  <Override PartName="/ppt/media/image29.jpeg" ContentType="image/jpeg"/>
  <Override PartName="/ppt/media/image6.png" ContentType="image/png"/>
  <Override PartName="/ppt/media/image34.png" ContentType="image/png"/>
  <Override PartName="/ppt/media/image14.wmf" ContentType="image/x-wmf"/>
  <Override PartName="/ppt/media/image9.jpeg" ContentType="image/jpeg"/>
  <Override PartName="/ppt/media/image3.png" ContentType="image/png"/>
  <Override PartName="/ppt/media/image31.png" ContentType="image/png"/>
  <Override PartName="/ppt/media/image11.wmf" ContentType="image/x-wmf"/>
  <Override PartName="/ppt/media/image5.png" ContentType="image/png"/>
  <Override PartName="/ppt/media/image8.jpeg" ContentType="image/jpeg"/>
  <Override PartName="/ppt/media/image20.png" ContentType="image/png"/>
  <Override PartName="/ppt/media/image7.jpeg" ContentType="image/jpeg"/>
  <Override PartName="/ppt/media/image1.png" ContentType="image/pn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8"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9"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20"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21" name="PlaceHolder 5"/>
          <p:cNvSpPr>
            <a:spLocks noGrp="1"/>
          </p:cNvSpPr>
          <p:nvPr>
            <p:ph type="sldNum"/>
          </p:nvPr>
        </p:nvSpPr>
        <p:spPr>
          <a:xfrm>
            <a:off x="4399200" y="9555480"/>
            <a:ext cx="3372840" cy="502560"/>
          </a:xfrm>
          <a:prstGeom prst="rect">
            <a:avLst/>
          </a:prstGeom>
        </p:spPr>
        <p:txBody>
          <a:bodyPr lIns="0" rIns="0" tIns="0" bIns="0" anchor="b"/>
          <a:p>
            <a:pPr algn="r"/>
            <a:fld id="{3DF99462-5F23-4853-A9B1-523BAE72B23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TextShape 1"/>
          <p:cNvSpPr txBox="1"/>
          <p:nvPr/>
        </p:nvSpPr>
        <p:spPr>
          <a:xfrm>
            <a:off x="4279320" y="10157400"/>
            <a:ext cx="3279960" cy="533880"/>
          </a:xfrm>
          <a:prstGeom prst="rect">
            <a:avLst/>
          </a:prstGeom>
        </p:spPr>
        <p:txBody>
          <a:bodyPr lIns="0" rIns="0" tIns="0" bIns="0" anchor="b"/>
          <a:p>
            <a:pPr>
              <a:lnSpc>
                <a:spcPct val="100000"/>
              </a:lnSpc>
            </a:pPr>
            <a:fld id="{9CDF8E46-16BC-4D2E-A068-E7E000B6033D}" type="slidenum">
              <a:rPr lang="en-US" sz="1400">
                <a:latin typeface="Times New Roman"/>
                <a:ea typeface="DejaVu Sans"/>
              </a:rPr>
              <a:t>&lt;number&gt;</a:t>
            </a:fld>
            <a:endParaRPr/>
          </a:p>
        </p:txBody>
      </p:sp>
      <p:sp>
        <p:nvSpPr>
          <p:cNvPr id="348"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TextShape 1"/>
          <p:cNvSpPr txBox="1"/>
          <p:nvPr/>
        </p:nvSpPr>
        <p:spPr>
          <a:xfrm>
            <a:off x="4279320" y="10157400"/>
            <a:ext cx="3279960" cy="533880"/>
          </a:xfrm>
          <a:prstGeom prst="rect">
            <a:avLst/>
          </a:prstGeom>
        </p:spPr>
        <p:txBody>
          <a:bodyPr lIns="0" rIns="0" tIns="0" bIns="0" anchor="b"/>
          <a:p>
            <a:pPr>
              <a:lnSpc>
                <a:spcPct val="100000"/>
              </a:lnSpc>
            </a:pPr>
            <a:fld id="{05A9EE9B-BC70-4025-A3CC-BA5AB556737A}" type="slidenum">
              <a:rPr lang="en-US" sz="1400">
                <a:latin typeface="Times New Roman"/>
                <a:ea typeface="DejaVu Sans"/>
              </a:rPr>
              <a:t>&lt;number&gt;</a:t>
            </a:fld>
            <a:endParaRPr/>
          </a:p>
        </p:txBody>
      </p:sp>
      <p:sp>
        <p:nvSpPr>
          <p:cNvPr id="350"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TextShape 1"/>
          <p:cNvSpPr txBox="1"/>
          <p:nvPr/>
        </p:nvSpPr>
        <p:spPr>
          <a:xfrm>
            <a:off x="4279320" y="10157400"/>
            <a:ext cx="3279960" cy="533880"/>
          </a:xfrm>
          <a:prstGeom prst="rect">
            <a:avLst/>
          </a:prstGeom>
        </p:spPr>
        <p:txBody>
          <a:bodyPr lIns="0" rIns="0" tIns="0" bIns="0" anchor="b"/>
          <a:p>
            <a:pPr>
              <a:lnSpc>
                <a:spcPct val="100000"/>
              </a:lnSpc>
            </a:pPr>
            <a:fld id="{FAB77804-5825-4D9C-A378-DC4C24AF501E}" type="slidenum">
              <a:rPr lang="en-US" sz="1400">
                <a:latin typeface="Times New Roman"/>
                <a:ea typeface="DejaVu Sans"/>
              </a:rPr>
              <a:t>&lt;number&gt;</a:t>
            </a:fld>
            <a:endParaRPr/>
          </a:p>
        </p:txBody>
      </p:sp>
      <p:sp>
        <p:nvSpPr>
          <p:cNvPr id="352"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TextShape 1"/>
          <p:cNvSpPr txBox="1"/>
          <p:nvPr/>
        </p:nvSpPr>
        <p:spPr>
          <a:xfrm>
            <a:off x="4279320" y="10157400"/>
            <a:ext cx="3279960" cy="533880"/>
          </a:xfrm>
          <a:prstGeom prst="rect">
            <a:avLst/>
          </a:prstGeom>
        </p:spPr>
        <p:txBody>
          <a:bodyPr lIns="0" rIns="0" tIns="0" bIns="0" anchor="b"/>
          <a:p>
            <a:pPr>
              <a:lnSpc>
                <a:spcPct val="100000"/>
              </a:lnSpc>
            </a:pPr>
            <a:fld id="{A0211E97-BD37-413E-8F75-8FF269904768}" type="slidenum">
              <a:rPr lang="en-US" sz="1400">
                <a:latin typeface="Times New Roman"/>
                <a:ea typeface="DejaVu Sans"/>
              </a:rPr>
              <a:t>&lt;number&gt;</a:t>
            </a:fld>
            <a:endParaRPr/>
          </a:p>
        </p:txBody>
      </p:sp>
      <p:sp>
        <p:nvSpPr>
          <p:cNvPr id="332"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TextShape 1"/>
          <p:cNvSpPr txBox="1"/>
          <p:nvPr/>
        </p:nvSpPr>
        <p:spPr>
          <a:xfrm>
            <a:off x="4279320" y="10157400"/>
            <a:ext cx="3279960" cy="533880"/>
          </a:xfrm>
          <a:prstGeom prst="rect">
            <a:avLst/>
          </a:prstGeom>
        </p:spPr>
        <p:txBody>
          <a:bodyPr lIns="0" rIns="0" tIns="0" bIns="0" anchor="b"/>
          <a:p>
            <a:pPr>
              <a:lnSpc>
                <a:spcPct val="100000"/>
              </a:lnSpc>
            </a:pPr>
            <a:fld id="{25585AE3-B1F6-45F7-953F-4953F0CEE7F2}" type="slidenum">
              <a:rPr lang="en-US" sz="1400">
                <a:latin typeface="Times New Roman"/>
                <a:ea typeface="DejaVu Sans"/>
              </a:rPr>
              <a:t>&lt;number&gt;</a:t>
            </a:fld>
            <a:endParaRPr/>
          </a:p>
        </p:txBody>
      </p:sp>
      <p:sp>
        <p:nvSpPr>
          <p:cNvPr id="334"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TextShape 1"/>
          <p:cNvSpPr txBox="1"/>
          <p:nvPr/>
        </p:nvSpPr>
        <p:spPr>
          <a:xfrm>
            <a:off x="4279320" y="10157400"/>
            <a:ext cx="3279960" cy="533880"/>
          </a:xfrm>
          <a:prstGeom prst="rect">
            <a:avLst/>
          </a:prstGeom>
        </p:spPr>
        <p:txBody>
          <a:bodyPr lIns="0" rIns="0" tIns="0" bIns="0" anchor="b"/>
          <a:p>
            <a:pPr>
              <a:lnSpc>
                <a:spcPct val="100000"/>
              </a:lnSpc>
            </a:pPr>
            <a:fld id="{4BC8766C-FE58-48AC-BD0D-A015C1DCEDA2}" type="slidenum">
              <a:rPr lang="en-US" sz="1400">
                <a:latin typeface="Times New Roman"/>
                <a:ea typeface="DejaVu Sans"/>
              </a:rPr>
              <a:t>&lt;number&gt;</a:t>
            </a:fld>
            <a:endParaRPr/>
          </a:p>
        </p:txBody>
      </p:sp>
      <p:sp>
        <p:nvSpPr>
          <p:cNvPr id="336"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TextShape 1"/>
          <p:cNvSpPr txBox="1"/>
          <p:nvPr/>
        </p:nvSpPr>
        <p:spPr>
          <a:xfrm>
            <a:off x="4279320" y="10157400"/>
            <a:ext cx="3279960" cy="533880"/>
          </a:xfrm>
          <a:prstGeom prst="rect">
            <a:avLst/>
          </a:prstGeom>
        </p:spPr>
        <p:txBody>
          <a:bodyPr lIns="0" rIns="0" tIns="0" bIns="0" anchor="b"/>
          <a:p>
            <a:pPr>
              <a:lnSpc>
                <a:spcPct val="100000"/>
              </a:lnSpc>
            </a:pPr>
            <a:fld id="{6740F099-5A17-45CB-84AB-3E01785CA954}" type="slidenum">
              <a:rPr lang="en-US" sz="1400">
                <a:latin typeface="Times New Roman"/>
                <a:ea typeface="DejaVu Sans"/>
              </a:rPr>
              <a:t>&lt;number&gt;</a:t>
            </a:fld>
            <a:endParaRPr/>
          </a:p>
        </p:txBody>
      </p:sp>
      <p:sp>
        <p:nvSpPr>
          <p:cNvPr id="338"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TextShape 1"/>
          <p:cNvSpPr txBox="1"/>
          <p:nvPr/>
        </p:nvSpPr>
        <p:spPr>
          <a:xfrm>
            <a:off x="4279320" y="10157400"/>
            <a:ext cx="3279960" cy="533880"/>
          </a:xfrm>
          <a:prstGeom prst="rect">
            <a:avLst/>
          </a:prstGeom>
        </p:spPr>
        <p:txBody>
          <a:bodyPr lIns="0" rIns="0" tIns="0" bIns="0" anchor="b"/>
          <a:p>
            <a:pPr>
              <a:lnSpc>
                <a:spcPct val="100000"/>
              </a:lnSpc>
            </a:pPr>
            <a:fld id="{741A069B-3B50-4860-99BA-E1EC693DF6EB}" type="slidenum">
              <a:rPr lang="en-US" sz="1400">
                <a:latin typeface="Times New Roman"/>
                <a:ea typeface="DejaVu Sans"/>
              </a:rPr>
              <a:t>&lt;number&gt;</a:t>
            </a:fld>
            <a:endParaRPr/>
          </a:p>
        </p:txBody>
      </p:sp>
      <p:sp>
        <p:nvSpPr>
          <p:cNvPr id="340"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TextShape 1"/>
          <p:cNvSpPr txBox="1"/>
          <p:nvPr/>
        </p:nvSpPr>
        <p:spPr>
          <a:xfrm>
            <a:off x="4279320" y="10157400"/>
            <a:ext cx="3279960" cy="533880"/>
          </a:xfrm>
          <a:prstGeom prst="rect">
            <a:avLst/>
          </a:prstGeom>
        </p:spPr>
        <p:txBody>
          <a:bodyPr lIns="0" rIns="0" tIns="0" bIns="0" anchor="b"/>
          <a:p>
            <a:pPr>
              <a:lnSpc>
                <a:spcPct val="100000"/>
              </a:lnSpc>
            </a:pPr>
            <a:fld id="{AA78C3AE-54AD-4124-9080-4AD06465D22C}" type="slidenum">
              <a:rPr lang="en-US" sz="1400">
                <a:latin typeface="Times New Roman"/>
                <a:ea typeface="DejaVu Sans"/>
              </a:rPr>
              <a:t>&lt;number&gt;</a:t>
            </a:fld>
            <a:endParaRPr/>
          </a:p>
        </p:txBody>
      </p:sp>
      <p:sp>
        <p:nvSpPr>
          <p:cNvPr id="342"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TextShape 1"/>
          <p:cNvSpPr txBox="1"/>
          <p:nvPr/>
        </p:nvSpPr>
        <p:spPr>
          <a:xfrm>
            <a:off x="4279320" y="10157400"/>
            <a:ext cx="3279960" cy="533880"/>
          </a:xfrm>
          <a:prstGeom prst="rect">
            <a:avLst/>
          </a:prstGeom>
        </p:spPr>
        <p:txBody>
          <a:bodyPr lIns="0" rIns="0" tIns="0" bIns="0" anchor="b"/>
          <a:p>
            <a:pPr>
              <a:lnSpc>
                <a:spcPct val="100000"/>
              </a:lnSpc>
            </a:pPr>
            <a:fld id="{1D3EFFAF-FA17-4B69-AC53-68083C2CCD53}" type="slidenum">
              <a:rPr lang="en-US" sz="1400">
                <a:latin typeface="Times New Roman"/>
                <a:ea typeface="DejaVu Sans"/>
              </a:rPr>
              <a:t>&lt;number&gt;</a:t>
            </a:fld>
            <a:endParaRPr/>
          </a:p>
        </p:txBody>
      </p:sp>
      <p:sp>
        <p:nvSpPr>
          <p:cNvPr id="344"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TextShape 1"/>
          <p:cNvSpPr txBox="1"/>
          <p:nvPr/>
        </p:nvSpPr>
        <p:spPr>
          <a:xfrm>
            <a:off x="4279320" y="10157400"/>
            <a:ext cx="3279960" cy="533880"/>
          </a:xfrm>
          <a:prstGeom prst="rect">
            <a:avLst/>
          </a:prstGeom>
        </p:spPr>
        <p:txBody>
          <a:bodyPr lIns="0" rIns="0" tIns="0" bIns="0" anchor="b"/>
          <a:p>
            <a:pPr>
              <a:lnSpc>
                <a:spcPct val="100000"/>
              </a:lnSpc>
            </a:pPr>
            <a:fld id="{6D4424B2-A9C4-4410-B887-93301BFA956C}" type="slidenum">
              <a:rPr lang="en-US" sz="1400">
                <a:latin typeface="Times New Roman"/>
                <a:ea typeface="DejaVu Sans"/>
              </a:rPr>
              <a:t>&lt;number&gt;</a:t>
            </a:fld>
            <a:endParaRPr/>
          </a:p>
        </p:txBody>
      </p:sp>
      <p:sp>
        <p:nvSpPr>
          <p:cNvPr id="346" name="PlaceHolder 2"/>
          <p:cNvSpPr>
            <a:spLocks noGrp="1"/>
          </p:cNvSpPr>
          <p:nvPr>
            <p:ph type="body"/>
          </p:nvPr>
        </p:nvSpPr>
        <p:spPr>
          <a:xfrm>
            <a:off x="756000" y="5079600"/>
            <a:ext cx="6047640" cy="481140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27"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8"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3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3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32"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3"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35" name="PlaceHolder 2"/>
          <p:cNvSpPr>
            <a:spLocks noGrp="1"/>
          </p:cNvSpPr>
          <p:nvPr>
            <p:ph type="body"/>
          </p:nvPr>
        </p:nvSpPr>
        <p:spPr>
          <a:xfrm>
            <a:off x="504000" y="1769040"/>
            <a:ext cx="9071280" cy="4383720"/>
          </a:xfrm>
          <a:prstGeom prst="rect">
            <a:avLst/>
          </a:prstGeom>
        </p:spPr>
        <p:txBody>
          <a:bodyPr lIns="0" rIns="0" tIns="0" bIns="0"/>
          <a:p>
            <a:endParaRPr/>
          </a:p>
        </p:txBody>
      </p:sp>
      <p:sp>
        <p:nvSpPr>
          <p:cNvPr id="36" name="PlaceHolder 3"/>
          <p:cNvSpPr>
            <a:spLocks noGrp="1"/>
          </p:cNvSpPr>
          <p:nvPr>
            <p:ph type="body"/>
          </p:nvPr>
        </p:nvSpPr>
        <p:spPr>
          <a:xfrm>
            <a:off x="504000" y="1769040"/>
            <a:ext cx="9071280" cy="4383720"/>
          </a:xfrm>
          <a:prstGeom prst="rect">
            <a:avLst/>
          </a:prstGeom>
        </p:spPr>
        <p:txBody>
          <a:bodyPr lIns="0" rIns="0" tIns="0" bIns="0"/>
          <a:p>
            <a:endParaRPr/>
          </a:p>
        </p:txBody>
      </p:sp>
      <p:pic>
        <p:nvPicPr>
          <p:cNvPr id="37" name="" descr=""/>
          <p:cNvPicPr/>
          <p:nvPr/>
        </p:nvPicPr>
        <p:blipFill>
          <a:blip r:embed="rId2"/>
          <a:stretch>
            <a:fillRect/>
          </a:stretch>
        </p:blipFill>
        <p:spPr>
          <a:xfrm>
            <a:off x="2292480" y="1768680"/>
            <a:ext cx="5494320" cy="4383720"/>
          </a:xfrm>
          <a:prstGeom prst="rect">
            <a:avLst/>
          </a:prstGeom>
          <a:ln>
            <a:noFill/>
          </a:ln>
        </p:spPr>
      </p:pic>
      <p:pic>
        <p:nvPicPr>
          <p:cNvPr id="38" name="" descr=""/>
          <p:cNvPicPr/>
          <p:nvPr/>
        </p:nvPicPr>
        <p:blipFill>
          <a:blip r:embed="rId3"/>
          <a:stretch>
            <a:fillRect/>
          </a:stretch>
        </p:blipFill>
        <p:spPr>
          <a:xfrm>
            <a:off x="2292480" y="176868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45"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47" name="PlaceHolder 2"/>
          <p:cNvSpPr>
            <a:spLocks noGrp="1"/>
          </p:cNvSpPr>
          <p:nvPr>
            <p:ph type="body"/>
          </p:nvPr>
        </p:nvSpPr>
        <p:spPr>
          <a:xfrm>
            <a:off x="504000" y="1769040"/>
            <a:ext cx="9071280" cy="4383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49"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50" name="PlaceHolder 3"/>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54"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5"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6" name="PlaceHolder 4"/>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6"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58"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0"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6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4"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66"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7"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69"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70"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71"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72"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74" name="PlaceHolder 2"/>
          <p:cNvSpPr>
            <a:spLocks noGrp="1"/>
          </p:cNvSpPr>
          <p:nvPr>
            <p:ph type="body"/>
          </p:nvPr>
        </p:nvSpPr>
        <p:spPr>
          <a:xfrm>
            <a:off x="504000" y="1769040"/>
            <a:ext cx="9071280" cy="4383720"/>
          </a:xfrm>
          <a:prstGeom prst="rect">
            <a:avLst/>
          </a:prstGeom>
        </p:spPr>
        <p:txBody>
          <a:bodyPr lIns="0" rIns="0" tIns="0" bIns="0"/>
          <a:p>
            <a:endParaRPr/>
          </a:p>
        </p:txBody>
      </p:sp>
      <p:sp>
        <p:nvSpPr>
          <p:cNvPr id="75" name="PlaceHolder 3"/>
          <p:cNvSpPr>
            <a:spLocks noGrp="1"/>
          </p:cNvSpPr>
          <p:nvPr>
            <p:ph type="body"/>
          </p:nvPr>
        </p:nvSpPr>
        <p:spPr>
          <a:xfrm>
            <a:off x="504000" y="1769040"/>
            <a:ext cx="9071280" cy="4383720"/>
          </a:xfrm>
          <a:prstGeom prst="rect">
            <a:avLst/>
          </a:prstGeom>
        </p:spPr>
        <p:txBody>
          <a:bodyPr lIns="0" rIns="0" tIns="0" bIns="0"/>
          <a:p>
            <a:endParaRPr/>
          </a:p>
        </p:txBody>
      </p:sp>
      <p:pic>
        <p:nvPicPr>
          <p:cNvPr id="76" name="" descr=""/>
          <p:cNvPicPr/>
          <p:nvPr/>
        </p:nvPicPr>
        <p:blipFill>
          <a:blip r:embed="rId2"/>
          <a:stretch>
            <a:fillRect/>
          </a:stretch>
        </p:blipFill>
        <p:spPr>
          <a:xfrm>
            <a:off x="2292480" y="1768680"/>
            <a:ext cx="5494320" cy="4383720"/>
          </a:xfrm>
          <a:prstGeom prst="rect">
            <a:avLst/>
          </a:prstGeom>
          <a:ln>
            <a:noFill/>
          </a:ln>
        </p:spPr>
      </p:pic>
      <p:pic>
        <p:nvPicPr>
          <p:cNvPr id="77" name="" descr=""/>
          <p:cNvPicPr/>
          <p:nvPr/>
        </p:nvPicPr>
        <p:blipFill>
          <a:blip r:embed="rId3"/>
          <a:stretch>
            <a:fillRect/>
          </a:stretch>
        </p:blipFill>
        <p:spPr>
          <a:xfrm>
            <a:off x="2292480" y="1768680"/>
            <a:ext cx="549432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84"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86" name="PlaceHolder 2"/>
          <p:cNvSpPr>
            <a:spLocks noGrp="1"/>
          </p:cNvSpPr>
          <p:nvPr>
            <p:ph type="body"/>
          </p:nvPr>
        </p:nvSpPr>
        <p:spPr>
          <a:xfrm>
            <a:off x="504000" y="1769040"/>
            <a:ext cx="9071280" cy="43837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88"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89" name="PlaceHolder 3"/>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280" cy="1262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8" name="PlaceHolder 2"/>
          <p:cNvSpPr>
            <a:spLocks noGrp="1"/>
          </p:cNvSpPr>
          <p:nvPr>
            <p:ph type="body"/>
          </p:nvPr>
        </p:nvSpPr>
        <p:spPr>
          <a:xfrm>
            <a:off x="504000" y="1769040"/>
            <a:ext cx="9071280" cy="43837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9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94"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95" name="PlaceHolder 4"/>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97"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9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99"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01"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02"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03"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05"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106"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0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09"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10"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111"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13" name="PlaceHolder 2"/>
          <p:cNvSpPr>
            <a:spLocks noGrp="1"/>
          </p:cNvSpPr>
          <p:nvPr>
            <p:ph type="body"/>
          </p:nvPr>
        </p:nvSpPr>
        <p:spPr>
          <a:xfrm>
            <a:off x="504000" y="1769040"/>
            <a:ext cx="9071280" cy="4383720"/>
          </a:xfrm>
          <a:prstGeom prst="rect">
            <a:avLst/>
          </a:prstGeom>
        </p:spPr>
        <p:txBody>
          <a:bodyPr lIns="0" rIns="0" tIns="0" bIns="0"/>
          <a:p>
            <a:endParaRPr/>
          </a:p>
        </p:txBody>
      </p:sp>
      <p:sp>
        <p:nvSpPr>
          <p:cNvPr id="114" name="PlaceHolder 3"/>
          <p:cNvSpPr>
            <a:spLocks noGrp="1"/>
          </p:cNvSpPr>
          <p:nvPr>
            <p:ph type="body"/>
          </p:nvPr>
        </p:nvSpPr>
        <p:spPr>
          <a:xfrm>
            <a:off x="504000" y="1769040"/>
            <a:ext cx="9071280" cy="4383720"/>
          </a:xfrm>
          <a:prstGeom prst="rect">
            <a:avLst/>
          </a:prstGeom>
        </p:spPr>
        <p:txBody>
          <a:bodyPr lIns="0" rIns="0" tIns="0" bIns="0"/>
          <a:p>
            <a:endParaRPr/>
          </a:p>
        </p:txBody>
      </p:sp>
      <p:pic>
        <p:nvPicPr>
          <p:cNvPr id="115" name="" descr=""/>
          <p:cNvPicPr/>
          <p:nvPr/>
        </p:nvPicPr>
        <p:blipFill>
          <a:blip r:embed="rId2"/>
          <a:stretch>
            <a:fillRect/>
          </a:stretch>
        </p:blipFill>
        <p:spPr>
          <a:xfrm>
            <a:off x="2292480" y="1768680"/>
            <a:ext cx="5494320" cy="4383720"/>
          </a:xfrm>
          <a:prstGeom prst="rect">
            <a:avLst/>
          </a:prstGeom>
          <a:ln>
            <a:noFill/>
          </a:ln>
        </p:spPr>
      </p:pic>
      <p:pic>
        <p:nvPicPr>
          <p:cNvPr id="116" name="" descr=""/>
          <p:cNvPicPr/>
          <p:nvPr/>
        </p:nvPicPr>
        <p:blipFill>
          <a:blip r:embed="rId3"/>
          <a:stretch>
            <a:fillRect/>
          </a:stretch>
        </p:blipFill>
        <p:spPr>
          <a:xfrm>
            <a:off x="2292480" y="1768680"/>
            <a:ext cx="5494320" cy="43837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0"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11" name="PlaceHolder 3"/>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2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5"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6"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7" name="PlaceHolder 4"/>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9"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20"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1"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2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5"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260360" y="1236600"/>
            <a:ext cx="7559280" cy="2631600"/>
          </a:xfrm>
          <a:prstGeom prst="rect">
            <a:avLst/>
          </a:prstGeom>
        </p:spPr>
        <p:txBody>
          <a:bodyPr lIns="0" rIns="0" tIns="0" bIns="0" anchor="b"/>
          <a:p>
            <a:pPr algn="ctr">
              <a:lnSpc>
                <a:spcPct val="100000"/>
              </a:lnSpc>
            </a:pPr>
            <a:r>
              <a:rPr lang="en-US" sz="6000">
                <a:latin typeface="Arial"/>
              </a:rPr>
              <a:t>Click to edit the title text formatClick to edit Master title style</a:t>
            </a:r>
            <a:endParaRPr/>
          </a:p>
        </p:txBody>
      </p:sp>
      <p:sp>
        <p:nvSpPr>
          <p:cNvPr id="1" name="PlaceHolder 2"/>
          <p:cNvSpPr>
            <a:spLocks noGrp="1"/>
          </p:cNvSpPr>
          <p:nvPr>
            <p:ph type="dt"/>
          </p:nvPr>
        </p:nvSpPr>
        <p:spPr>
          <a:xfrm>
            <a:off x="504000" y="6887160"/>
            <a:ext cx="2347920" cy="520920"/>
          </a:xfrm>
          <a:prstGeom prst="rect">
            <a:avLst/>
          </a:prstGeom>
        </p:spPr>
        <p:txBody>
          <a:bodyPr lIns="0" rIns="0" tIns="0" bIns="0"/>
          <a:p>
            <a:endParaRPr/>
          </a:p>
        </p:txBody>
      </p:sp>
      <p:sp>
        <p:nvSpPr>
          <p:cNvPr id="2" name="PlaceHolder 3"/>
          <p:cNvSpPr>
            <a:spLocks noGrp="1"/>
          </p:cNvSpPr>
          <p:nvPr>
            <p:ph type="ftr"/>
          </p:nvPr>
        </p:nvSpPr>
        <p:spPr>
          <a:xfrm>
            <a:off x="3447360" y="6887160"/>
            <a:ext cx="3194640" cy="520920"/>
          </a:xfrm>
          <a:prstGeom prst="rect">
            <a:avLst/>
          </a:prstGeom>
        </p:spPr>
        <p:txBody>
          <a:bodyPr lIns="0" rIns="0" tIns="0" bIns="0"/>
          <a:p>
            <a:endParaRPr/>
          </a:p>
        </p:txBody>
      </p:sp>
      <p:sp>
        <p:nvSpPr>
          <p:cNvPr id="3" name="PlaceHolder 4"/>
          <p:cNvSpPr>
            <a:spLocks noGrp="1"/>
          </p:cNvSpPr>
          <p:nvPr>
            <p:ph type="sldNum"/>
          </p:nvPr>
        </p:nvSpPr>
        <p:spPr>
          <a:xfrm>
            <a:off x="7227000" y="6887160"/>
            <a:ext cx="2347920" cy="520920"/>
          </a:xfrm>
          <a:prstGeom prst="rect">
            <a:avLst/>
          </a:prstGeom>
        </p:spPr>
        <p:txBody>
          <a:bodyPr lIns="0" rIns="0" tIns="0" bIns="0"/>
          <a:p>
            <a:pPr>
              <a:lnSpc>
                <a:spcPct val="100000"/>
              </a:lnSpc>
            </a:pPr>
            <a:fld id="{05B588F1-B86D-439A-991F-5AADCE13FA80}" type="slidenum">
              <a:rPr lang="en-US" sz="1400">
                <a:solidFill>
                  <a:srgbClr val="000000"/>
                </a:solidFill>
                <a:latin typeface="Times New Roman"/>
                <a:ea typeface="DejaVu Sans"/>
              </a:rPr>
              <a:t>&lt;number&gt;</a:t>
            </a:fld>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dt"/>
          </p:nvPr>
        </p:nvSpPr>
        <p:spPr>
          <a:xfrm>
            <a:off x="504000" y="6887160"/>
            <a:ext cx="2347920" cy="520920"/>
          </a:xfrm>
          <a:prstGeom prst="rect">
            <a:avLst/>
          </a:prstGeom>
        </p:spPr>
        <p:txBody>
          <a:bodyPr lIns="0" rIns="0" tIns="0" bIns="0"/>
          <a:p>
            <a:endParaRPr/>
          </a:p>
        </p:txBody>
      </p:sp>
      <p:sp>
        <p:nvSpPr>
          <p:cNvPr id="40" name="PlaceHolder 2"/>
          <p:cNvSpPr>
            <a:spLocks noGrp="1"/>
          </p:cNvSpPr>
          <p:nvPr>
            <p:ph type="ftr"/>
          </p:nvPr>
        </p:nvSpPr>
        <p:spPr>
          <a:xfrm>
            <a:off x="3447360" y="6887160"/>
            <a:ext cx="3194640" cy="520920"/>
          </a:xfrm>
          <a:prstGeom prst="rect">
            <a:avLst/>
          </a:prstGeom>
        </p:spPr>
        <p:txBody>
          <a:bodyPr lIns="0" rIns="0" tIns="0" bIns="0"/>
          <a:p>
            <a:endParaRPr/>
          </a:p>
        </p:txBody>
      </p:sp>
      <p:sp>
        <p:nvSpPr>
          <p:cNvPr id="41" name="PlaceHolder 3"/>
          <p:cNvSpPr>
            <a:spLocks noGrp="1"/>
          </p:cNvSpPr>
          <p:nvPr>
            <p:ph type="sldNum"/>
          </p:nvPr>
        </p:nvSpPr>
        <p:spPr>
          <a:xfrm>
            <a:off x="7227000" y="6887160"/>
            <a:ext cx="2347920" cy="520920"/>
          </a:xfrm>
          <a:prstGeom prst="rect">
            <a:avLst/>
          </a:prstGeom>
        </p:spPr>
        <p:txBody>
          <a:bodyPr lIns="0" rIns="0" tIns="0" bIns="0"/>
          <a:p>
            <a:pPr>
              <a:lnSpc>
                <a:spcPct val="100000"/>
              </a:lnSpc>
            </a:pPr>
            <a:fld id="{6D018079-FE96-4947-BB15-1AA16E220523}" type="slidenum">
              <a:rPr lang="en-US" sz="1400">
                <a:solidFill>
                  <a:srgbClr val="000000"/>
                </a:solidFill>
                <a:latin typeface="Times New Roman"/>
                <a:ea typeface="DejaVu Sans"/>
              </a:rPr>
              <a:t>&lt;number&gt;</a:t>
            </a:fld>
            <a:endParaRPr/>
          </a:p>
        </p:txBody>
      </p:sp>
      <p:sp>
        <p:nvSpPr>
          <p:cNvPr id="42" name="PlaceHolder 4"/>
          <p:cNvSpPr>
            <a:spLocks noGrp="1"/>
          </p:cNvSpPr>
          <p:nvPr>
            <p:ph type="title"/>
          </p:nvPr>
        </p:nvSpPr>
        <p:spPr>
          <a:xfrm>
            <a:off x="504000" y="301320"/>
            <a:ext cx="9072000" cy="1261800"/>
          </a:xfrm>
          <a:prstGeom prst="rect">
            <a:avLst/>
          </a:prstGeom>
        </p:spPr>
        <p:txBody>
          <a:bodyPr lIns="0" rIns="0" tIns="0" bIns="0" anchor="ctr"/>
          <a:p>
            <a:r>
              <a:rPr lang="en-US">
                <a:latin typeface="Calibri"/>
              </a:rPr>
              <a:t>Click to edit the title text format</a:t>
            </a:r>
            <a:endParaRPr/>
          </a:p>
        </p:txBody>
      </p:sp>
      <p:sp>
        <p:nvSpPr>
          <p:cNvPr id="43"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800"/>
          </a:xfrm>
          <a:prstGeom prst="rect">
            <a:avLst/>
          </a:prstGeom>
        </p:spPr>
        <p:txBody>
          <a:bodyPr lIns="0" rIns="0" tIns="0" bIns="0" anchor="ctr"/>
          <a:p>
            <a:pPr algn="ctr">
              <a:lnSpc>
                <a:spcPct val="100000"/>
              </a:lnSpc>
            </a:pPr>
            <a:r>
              <a:rPr lang="en-US" sz="4400">
                <a:latin typeface="Arial"/>
              </a:rPr>
              <a:t>Click to edit the title text formatClick to edit Master title style</a:t>
            </a:r>
            <a:endParaRPr/>
          </a:p>
        </p:txBody>
      </p:sp>
      <p:sp>
        <p:nvSpPr>
          <p:cNvPr id="79" name="PlaceHolder 2"/>
          <p:cNvSpPr>
            <a:spLocks noGrp="1"/>
          </p:cNvSpPr>
          <p:nvPr>
            <p:ph type="body"/>
          </p:nvPr>
        </p:nvSpPr>
        <p:spPr>
          <a:xfrm>
            <a:off x="504000" y="1769040"/>
            <a:ext cx="9071280" cy="43837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3200">
                <a:latin typeface="Arial"/>
              </a:rPr>
              <a:t>Second Outline Level</a:t>
            </a:r>
            <a:endParaRPr/>
          </a:p>
          <a:p>
            <a:pPr lvl="2">
              <a:buSzPct val="45000"/>
              <a:buFont typeface="StarSymbol"/>
              <a:buChar char=""/>
            </a:pPr>
            <a:r>
              <a:rPr lang="en-US" sz="3200">
                <a:latin typeface="Arial"/>
              </a:rPr>
              <a:t>Third Outline Level</a:t>
            </a:r>
            <a:endParaRPr/>
          </a:p>
          <a:p>
            <a:pPr lvl="3">
              <a:buSzPct val="75000"/>
              <a:buFont typeface="StarSymbol"/>
              <a:buChar char=""/>
            </a:pPr>
            <a:r>
              <a:rPr lang="en-US" sz="3200">
                <a:latin typeface="Arial"/>
              </a:rPr>
              <a:t>Fourth Outline Level</a:t>
            </a:r>
            <a:endParaRPr/>
          </a:p>
          <a:p>
            <a:pPr lvl="4">
              <a:buSzPct val="45000"/>
              <a:buFont typeface="StarSymbol"/>
              <a:buChar char=""/>
            </a:pPr>
            <a:r>
              <a:rPr lang="en-US" sz="3200">
                <a:latin typeface="Arial"/>
              </a:rPr>
              <a:t>Fifth Outline Level</a:t>
            </a:r>
            <a:endParaRPr/>
          </a:p>
          <a:p>
            <a:pPr lvl="5">
              <a:buSzPct val="45000"/>
              <a:buFont typeface="StarSymbol"/>
              <a:buChar char=""/>
            </a:pPr>
            <a:r>
              <a:rPr lang="en-US" sz="3200">
                <a:latin typeface="Arial"/>
              </a:rPr>
              <a:t>Sixth Outline Level</a:t>
            </a:r>
            <a:endParaRPr/>
          </a:p>
          <a:p>
            <a:pPr>
              <a:lnSpc>
                <a:spcPct val="100000"/>
              </a:lnSpc>
            </a:pPr>
            <a:r>
              <a:rPr lang="en-US" sz="3200">
                <a:latin typeface="Arial"/>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80" name="PlaceHolder 3"/>
          <p:cNvSpPr>
            <a:spLocks noGrp="1"/>
          </p:cNvSpPr>
          <p:nvPr>
            <p:ph type="dt"/>
          </p:nvPr>
        </p:nvSpPr>
        <p:spPr>
          <a:xfrm>
            <a:off x="504000" y="6887160"/>
            <a:ext cx="2347920" cy="520920"/>
          </a:xfrm>
          <a:prstGeom prst="rect">
            <a:avLst/>
          </a:prstGeom>
        </p:spPr>
        <p:txBody>
          <a:bodyPr lIns="0" rIns="0" tIns="0" bIns="0"/>
          <a:p>
            <a:endParaRPr/>
          </a:p>
        </p:txBody>
      </p:sp>
      <p:sp>
        <p:nvSpPr>
          <p:cNvPr id="81" name="PlaceHolder 4"/>
          <p:cNvSpPr>
            <a:spLocks noGrp="1"/>
          </p:cNvSpPr>
          <p:nvPr>
            <p:ph type="ftr"/>
          </p:nvPr>
        </p:nvSpPr>
        <p:spPr>
          <a:xfrm>
            <a:off x="3447360" y="6887160"/>
            <a:ext cx="3194640" cy="520920"/>
          </a:xfrm>
          <a:prstGeom prst="rect">
            <a:avLst/>
          </a:prstGeom>
        </p:spPr>
        <p:txBody>
          <a:bodyPr lIns="0" rIns="0" tIns="0" bIns="0"/>
          <a:p>
            <a:endParaRPr/>
          </a:p>
        </p:txBody>
      </p:sp>
      <p:sp>
        <p:nvSpPr>
          <p:cNvPr id="82" name="PlaceHolder 5"/>
          <p:cNvSpPr>
            <a:spLocks noGrp="1"/>
          </p:cNvSpPr>
          <p:nvPr>
            <p:ph type="sldNum"/>
          </p:nvPr>
        </p:nvSpPr>
        <p:spPr>
          <a:xfrm>
            <a:off x="7227000" y="6887160"/>
            <a:ext cx="2347920" cy="520920"/>
          </a:xfrm>
          <a:prstGeom prst="rect">
            <a:avLst/>
          </a:prstGeom>
        </p:spPr>
        <p:txBody>
          <a:bodyPr lIns="0" rIns="0" tIns="0" bIns="0"/>
          <a:p>
            <a:pPr>
              <a:lnSpc>
                <a:spcPct val="100000"/>
              </a:lnSpc>
            </a:pPr>
            <a:fld id="{41B7962D-FD4F-4FFD-9E89-5C6DD6DDCAE3}" type="slidenum">
              <a:rPr lang="en-US" sz="1400">
                <a:solidFill>
                  <a:srgbClr val="000000"/>
                </a:solidFill>
                <a:latin typeface="Times New Roman"/>
                <a:ea typeface="DejaVu Sans"/>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wmf"/><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44.wmf"/><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png"/><Relationship Id="rId3" Type="http://schemas.openxmlformats.org/officeDocument/2006/relationships/image" Target="../media/image14.wmf"/><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wmf"/><Relationship Id="rId3" Type="http://schemas.openxmlformats.org/officeDocument/2006/relationships/image" Target="../media/image17.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1260360" y="1236600"/>
            <a:ext cx="7559280" cy="2631600"/>
          </a:xfrm>
          <a:prstGeom prst="rect">
            <a:avLst/>
          </a:prstGeom>
        </p:spPr>
        <p:txBody>
          <a:bodyPr lIns="0" rIns="0" tIns="0" bIns="0" anchor="b"/>
          <a:p>
            <a:pPr algn="ctr">
              <a:lnSpc>
                <a:spcPct val="100000"/>
              </a:lnSpc>
            </a:pPr>
            <a:r>
              <a:rPr lang="en-US" sz="6000">
                <a:latin typeface="Arial"/>
              </a:rPr>
              <a:t>Prologue: Steps in Decision Making</a:t>
            </a:r>
            <a:endParaRPr/>
          </a:p>
        </p:txBody>
      </p:sp>
      <p:sp>
        <p:nvSpPr>
          <p:cNvPr id="123" name="TextShape 2"/>
          <p:cNvSpPr txBox="1"/>
          <p:nvPr/>
        </p:nvSpPr>
        <p:spPr>
          <a:xfrm>
            <a:off x="1260360" y="3970440"/>
            <a:ext cx="7559280" cy="1825200"/>
          </a:xfrm>
          <a:prstGeom prst="rect">
            <a:avLst/>
          </a:prstGeom>
        </p:spPr>
        <p:txBody>
          <a:bodyPr lIns="0" rIns="0" tIns="0" bIns="0"/>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7: Option Analysis</a:t>
            </a:r>
            <a:endParaRPr/>
          </a:p>
        </p:txBody>
      </p:sp>
      <p:sp>
        <p:nvSpPr>
          <p:cNvPr id="154" name="TextShape 2"/>
          <p:cNvSpPr txBox="1"/>
          <p:nvPr/>
        </p:nvSpPr>
        <p:spPr>
          <a:xfrm>
            <a:off x="504000" y="1008000"/>
            <a:ext cx="9071640" cy="4988880"/>
          </a:xfrm>
          <a:prstGeom prst="rect">
            <a:avLst/>
          </a:prstGeom>
        </p:spPr>
        <p:txBody>
          <a:bodyPr/>
          <a:p>
            <a:pPr>
              <a:lnSpc>
                <a:spcPct val="100000"/>
              </a:lnSpc>
              <a:buSzPct val="45000"/>
              <a:buFont typeface="StarSymbol"/>
              <a:buChar char=""/>
            </a:pPr>
            <a:r>
              <a:rPr lang="en-US" sz="3200">
                <a:latin typeface="Arial"/>
              </a:rPr>
              <a:t>Once the relative importance of each area is known, investments can be made.</a:t>
            </a:r>
            <a:endParaRPr/>
          </a:p>
          <a:p>
            <a:pPr lvl="1">
              <a:lnSpc>
                <a:spcPct val="100000"/>
              </a:lnSpc>
              <a:buFont typeface="Arial"/>
              <a:buChar char="–"/>
            </a:pPr>
            <a:r>
              <a:rPr lang="en-US" sz="2400">
                <a:solidFill>
                  <a:srgbClr val="000000"/>
                </a:solidFill>
                <a:latin typeface="Arial"/>
              </a:rPr>
              <a:t>However, many different investment options (e.g., do we build a damn or a levy?)</a:t>
            </a:r>
            <a:endParaRPr/>
          </a:p>
          <a:p>
            <a:endParaRPr/>
          </a:p>
          <a:p>
            <a:pPr lvl="1">
              <a:lnSpc>
                <a:spcPct val="100000"/>
              </a:lnSpc>
              <a:buFont typeface="Arial"/>
              <a:buChar char="–"/>
            </a:pPr>
            <a:r>
              <a:rPr lang="en-US" sz="2400">
                <a:solidFill>
                  <a:srgbClr val="000000"/>
                </a:solidFill>
                <a:latin typeface="Arial"/>
              </a:rPr>
              <a:t>Tools such as AHP, Cost-benefit analysis, and game theory can help to select the best options.</a:t>
            </a:r>
            <a:endParaRPr/>
          </a:p>
          <a:p>
            <a:endParaRPr/>
          </a:p>
        </p:txBody>
      </p:sp>
      <p:pic>
        <p:nvPicPr>
          <p:cNvPr id="155" name="Picture 4" descr=""/>
          <p:cNvPicPr/>
          <p:nvPr/>
        </p:nvPicPr>
        <p:blipFill>
          <a:blip r:embed="rId1">
            <a:lum bright="-50000"/>
          </a:blip>
          <a:stretch>
            <a:fillRect/>
          </a:stretch>
        </p:blipFill>
        <p:spPr>
          <a:xfrm>
            <a:off x="4871880" y="4115880"/>
            <a:ext cx="3443400" cy="3443400"/>
          </a:xfrm>
          <a:prstGeom prst="rect">
            <a:avLst/>
          </a:prstGeom>
          <a:ln>
            <a:noFill/>
          </a:ln>
        </p:spPr>
      </p:pic>
      <p:pic>
        <p:nvPicPr>
          <p:cNvPr id="156" name="Picture 5" descr=""/>
          <p:cNvPicPr/>
          <p:nvPr/>
        </p:nvPicPr>
        <p:blipFill>
          <a:blip r:embed="rId2">
            <a:lum bright="-50000"/>
          </a:blip>
          <a:stretch>
            <a:fillRect/>
          </a:stretch>
        </p:blipFill>
        <p:spPr>
          <a:xfrm>
            <a:off x="1847880" y="4871880"/>
            <a:ext cx="2148480" cy="2115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504000" y="386280"/>
            <a:ext cx="9071640" cy="1259640"/>
          </a:xfrm>
          <a:prstGeom prst="rect">
            <a:avLst/>
          </a:prstGeom>
        </p:spPr>
        <p:txBody>
          <a:bodyPr anchor="ctr"/>
          <a:p>
            <a:pPr>
              <a:lnSpc>
                <a:spcPct val="100000"/>
              </a:lnSpc>
            </a:pPr>
            <a:r>
              <a:rPr lang="en-US" sz="4400">
                <a:latin typeface="Arial"/>
              </a:rPr>
              <a:t>Step 8: Post-decision Assessment</a:t>
            </a:r>
            <a:endParaRPr/>
          </a:p>
        </p:txBody>
      </p:sp>
      <p:sp>
        <p:nvSpPr>
          <p:cNvPr id="158" name="TextShape 2"/>
          <p:cNvSpPr txBox="1"/>
          <p:nvPr/>
        </p:nvSpPr>
        <p:spPr>
          <a:xfrm>
            <a:off x="504000" y="1814760"/>
            <a:ext cx="9071640" cy="4988880"/>
          </a:xfrm>
          <a:prstGeom prst="rect">
            <a:avLst/>
          </a:prstGeom>
        </p:spPr>
        <p:txBody>
          <a:bodyPr/>
          <a:p>
            <a:pPr>
              <a:lnSpc>
                <a:spcPct val="100000"/>
              </a:lnSpc>
              <a:buSzPct val="45000"/>
              <a:buFont typeface="StarSymbol"/>
              <a:buChar char=""/>
            </a:pPr>
            <a:r>
              <a:rPr lang="en-US" sz="3200">
                <a:latin typeface="Arial"/>
              </a:rPr>
              <a:t>After the decision is made and implemented, funding to assess how accurate the decision making process was can be helpful in anticipating uncertainty in future projects.</a:t>
            </a:r>
            <a:endParaRPr/>
          </a:p>
          <a:p>
            <a:pPr>
              <a:lnSpc>
                <a:spcPct val="100000"/>
              </a:lnSpc>
              <a:buSzPct val="45000"/>
              <a:buFont typeface="StarSymbol"/>
              <a:buChar char=""/>
            </a:pPr>
            <a:r>
              <a:rPr lang="en-US" sz="3200">
                <a:latin typeface="Arial"/>
              </a:rPr>
              <a:t>A sensitivity analysis is also generally warranted at this step.</a:t>
            </a:r>
            <a:endParaRPr/>
          </a:p>
          <a:p>
            <a:endParaRPr/>
          </a:p>
        </p:txBody>
      </p:sp>
      <p:pic>
        <p:nvPicPr>
          <p:cNvPr id="159" name="Picture 4" descr=""/>
          <p:cNvPicPr/>
          <p:nvPr/>
        </p:nvPicPr>
        <p:blipFill>
          <a:blip r:embed="rId1">
            <a:lum bright="-50000"/>
          </a:blip>
          <a:stretch>
            <a:fillRect/>
          </a:stretch>
        </p:blipFill>
        <p:spPr>
          <a:xfrm>
            <a:off x="7560000" y="5207760"/>
            <a:ext cx="2052720" cy="2050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504000" y="302400"/>
            <a:ext cx="9071640" cy="1259640"/>
          </a:xfrm>
          <a:prstGeom prst="rect">
            <a:avLst/>
          </a:prstGeom>
        </p:spPr>
        <p:txBody>
          <a:bodyPr anchor="ctr"/>
          <a:p>
            <a:pPr>
              <a:lnSpc>
                <a:spcPct val="100000"/>
              </a:lnSpc>
            </a:pPr>
            <a:r>
              <a:rPr lang="en-US" sz="4400">
                <a:latin typeface="Arial"/>
              </a:rPr>
              <a:t>Summary</a:t>
            </a:r>
            <a:endParaRPr/>
          </a:p>
        </p:txBody>
      </p:sp>
      <p:sp>
        <p:nvSpPr>
          <p:cNvPr id="161" name="TextShape 2"/>
          <p:cNvSpPr txBox="1"/>
          <p:nvPr/>
        </p:nvSpPr>
        <p:spPr>
          <a:xfrm>
            <a:off x="504000" y="1764000"/>
            <a:ext cx="9071640" cy="4988880"/>
          </a:xfrm>
          <a:prstGeom prst="rect">
            <a:avLst/>
          </a:prstGeom>
        </p:spPr>
        <p:txBody>
          <a:bodyPr/>
          <a:p>
            <a:pPr>
              <a:lnSpc>
                <a:spcPct val="100000"/>
              </a:lnSpc>
              <a:buSzPct val="45000"/>
              <a:buFont typeface="StarSymbol"/>
              <a:buChar char=""/>
            </a:pPr>
            <a:r>
              <a:rPr lang="en-US" sz="3200">
                <a:latin typeface="Arial"/>
              </a:rPr>
              <a:t>Step 1: Characterize Goals</a:t>
            </a:r>
            <a:endParaRPr/>
          </a:p>
          <a:p>
            <a:pPr>
              <a:lnSpc>
                <a:spcPct val="100000"/>
              </a:lnSpc>
              <a:buSzPct val="45000"/>
              <a:buFont typeface="StarSymbol"/>
              <a:buChar char=""/>
            </a:pPr>
            <a:r>
              <a:rPr lang="en-US" sz="3200">
                <a:latin typeface="Arial"/>
              </a:rPr>
              <a:t>Step 2: Collect Data</a:t>
            </a:r>
            <a:endParaRPr/>
          </a:p>
          <a:p>
            <a:pPr>
              <a:lnSpc>
                <a:spcPct val="100000"/>
              </a:lnSpc>
              <a:buSzPct val="45000"/>
              <a:buFont typeface="StarSymbol"/>
              <a:buChar char=""/>
            </a:pPr>
            <a:r>
              <a:rPr lang="en-US" sz="3200">
                <a:latin typeface="Arial"/>
              </a:rPr>
              <a:t>Step 3: Survey</a:t>
            </a:r>
            <a:endParaRPr/>
          </a:p>
          <a:p>
            <a:pPr>
              <a:lnSpc>
                <a:spcPct val="100000"/>
              </a:lnSpc>
              <a:buSzPct val="45000"/>
              <a:buFont typeface="StarSymbol"/>
              <a:buChar char=""/>
            </a:pPr>
            <a:r>
              <a:rPr lang="en-US" sz="3200">
                <a:latin typeface="Arial"/>
              </a:rPr>
              <a:t>Step 4: Integrate Information</a:t>
            </a:r>
            <a:endParaRPr/>
          </a:p>
          <a:p>
            <a:pPr>
              <a:lnSpc>
                <a:spcPct val="100000"/>
              </a:lnSpc>
              <a:buSzPct val="45000"/>
              <a:buFont typeface="StarSymbol"/>
              <a:buChar char=""/>
            </a:pPr>
            <a:r>
              <a:rPr lang="en-US" sz="3200">
                <a:latin typeface="Arial"/>
              </a:rPr>
              <a:t>Step 5: Forecast</a:t>
            </a:r>
            <a:endParaRPr/>
          </a:p>
          <a:p>
            <a:pPr>
              <a:lnSpc>
                <a:spcPct val="100000"/>
              </a:lnSpc>
              <a:buSzPct val="45000"/>
              <a:buFont typeface="StarSymbol"/>
              <a:buChar char=""/>
            </a:pPr>
            <a:r>
              <a:rPr lang="en-US" sz="3200">
                <a:latin typeface="Arial"/>
              </a:rPr>
              <a:t>Step 6: Analysis</a:t>
            </a:r>
            <a:endParaRPr/>
          </a:p>
          <a:p>
            <a:pPr>
              <a:lnSpc>
                <a:spcPct val="100000"/>
              </a:lnSpc>
              <a:buSzPct val="45000"/>
              <a:buFont typeface="StarSymbol"/>
              <a:buChar char=""/>
            </a:pPr>
            <a:r>
              <a:rPr lang="en-US" sz="3200">
                <a:latin typeface="Arial"/>
              </a:rPr>
              <a:t>Step 7: Option Analysis</a:t>
            </a:r>
            <a:endParaRPr/>
          </a:p>
          <a:p>
            <a:pPr>
              <a:lnSpc>
                <a:spcPct val="100000"/>
              </a:lnSpc>
              <a:buSzPct val="45000"/>
              <a:buFont typeface="StarSymbol"/>
              <a:buChar char=""/>
            </a:pPr>
            <a:r>
              <a:rPr lang="en-US" sz="3200">
                <a:latin typeface="Arial"/>
              </a:rPr>
              <a:t>Step 8: Post-decision Assessment</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756360" y="1343880"/>
            <a:ext cx="8567280" cy="1620000"/>
          </a:xfrm>
          <a:prstGeom prst="rect">
            <a:avLst/>
          </a:prstGeom>
        </p:spPr>
        <p:txBody>
          <a:bodyPr lIns="0" rIns="0" tIns="0" bIns="0" anchor="b"/>
          <a:p>
            <a:pPr>
              <a:lnSpc>
                <a:spcPct val="100000"/>
              </a:lnSpc>
            </a:pPr>
            <a:r>
              <a:rPr lang="en-US" sz="6000">
                <a:latin typeface="Arial"/>
              </a:rPr>
              <a:t>Introduction to Data-driven Decision Methods</a:t>
            </a:r>
            <a:endParaRPr/>
          </a:p>
        </p:txBody>
      </p:sp>
      <p:sp>
        <p:nvSpPr>
          <p:cNvPr id="163" name="TextShape 2"/>
          <p:cNvSpPr txBox="1"/>
          <p:nvPr/>
        </p:nvSpPr>
        <p:spPr>
          <a:xfrm>
            <a:off x="1512360" y="3279240"/>
            <a:ext cx="7055280" cy="1931400"/>
          </a:xfrm>
          <a:prstGeom prst="rect">
            <a:avLst/>
          </a:prstGeom>
        </p:spPr>
        <p:txBody>
          <a:bodyPr lIns="0" rIns="0" tIns="0" bIns="0"/>
          <a:p>
            <a:pPr>
              <a:lnSpc>
                <a:spcPct val="100000"/>
              </a:lnSpc>
            </a:pPr>
            <a:r>
              <a:rPr lang="en-US" sz="2650">
                <a:latin typeface="Arial"/>
              </a:rPr>
              <a:t>“</a:t>
            </a:r>
            <a:r>
              <a:rPr lang="en-US" sz="2650">
                <a:latin typeface="Arial"/>
              </a:rPr>
              <a:t>More than ever we need to learn what works and what does not, and to determine what is required to address the most important environmental and health risks of the early twenty-first century”</a:t>
            </a:r>
            <a:endParaRPr/>
          </a:p>
          <a:p>
            <a:pPr>
              <a:lnSpc>
                <a:spcPct val="100000"/>
              </a:lnSpc>
            </a:pPr>
            <a:r>
              <a:rPr lang="en-US" sz="2650">
                <a:latin typeface="Arial"/>
              </a:rPr>
              <a:t>	</a:t>
            </a:r>
            <a:r>
              <a:rPr lang="en-US" sz="2650">
                <a:latin typeface="Arial"/>
              </a:rPr>
              <a:t>	</a:t>
            </a:r>
            <a:r>
              <a:rPr lang="en-US" sz="2650">
                <a:latin typeface="Arial"/>
              </a:rPr>
              <a:t>	</a:t>
            </a:r>
            <a:r>
              <a:rPr lang="en-US" sz="2650">
                <a:latin typeface="Arial"/>
              </a:rPr>
              <a:t>	</a:t>
            </a:r>
            <a:r>
              <a:rPr lang="en-US" sz="2650">
                <a:latin typeface="Arial"/>
              </a:rPr>
              <a:t>- Michael E. Kraft</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Data Reduction</a:t>
            </a:r>
            <a:endParaRPr/>
          </a:p>
        </p:txBody>
      </p:sp>
      <p:sp>
        <p:nvSpPr>
          <p:cNvPr id="165" name="TextShape 2"/>
          <p:cNvSpPr txBox="1"/>
          <p:nvPr/>
        </p:nvSpPr>
        <p:spPr>
          <a:xfrm>
            <a:off x="504000" y="1769040"/>
            <a:ext cx="9071280" cy="4383720"/>
          </a:xfrm>
          <a:prstGeom prst="rect">
            <a:avLst/>
          </a:prstGeom>
        </p:spPr>
        <p:txBody>
          <a:bodyPr lIns="0" rIns="0" tIns="0" bIns="0"/>
          <a:p>
            <a:pPr>
              <a:lnSpc>
                <a:spcPct val="100000"/>
              </a:lnSpc>
            </a:pPr>
            <a:r>
              <a:rPr lang="en-US" sz="3200">
                <a:latin typeface="Arial"/>
              </a:rPr>
              <a:t>The name of the game!</a:t>
            </a:r>
            <a:endParaRPr/>
          </a:p>
          <a:p>
            <a:pPr>
              <a:lnSpc>
                <a:spcPct val="100000"/>
              </a:lnSpc>
            </a:pPr>
            <a:r>
              <a:rPr lang="en-US" sz="3200">
                <a:latin typeface="Arial"/>
              </a:rPr>
              <a:t>Humans are very bad at interpreting large amounts of information at once.</a:t>
            </a:r>
            <a:endParaRPr/>
          </a:p>
        </p:txBody>
      </p:sp>
      <p:graphicFrame>
        <p:nvGraphicFramePr>
          <p:cNvPr id="166" name="Table 3"/>
          <p:cNvGraphicFramePr/>
          <p:nvPr/>
        </p:nvGraphicFramePr>
        <p:xfrm>
          <a:off x="672480" y="4619880"/>
          <a:ext cx="8717760" cy="1634040"/>
        </p:xfrm>
        <a:graphic>
          <a:graphicData uri="http://schemas.openxmlformats.org/drawingml/2006/table">
            <a:tbl>
              <a:tblPr/>
              <a:tblGrid>
                <a:gridCol w="1609920"/>
                <a:gridCol w="1609920"/>
                <a:gridCol w="1609920"/>
                <a:gridCol w="1825200"/>
                <a:gridCol w="2062800"/>
              </a:tblGrid>
              <a:tr h="408600">
                <a:tc>
                  <a:txBody>
                    <a:bodyPr lIns="100440" rIns="100440" tIns="50040" bIns="50040"/>
                    <a:p>
                      <a:pPr algn="ctr">
                        <a:lnSpc>
                          <a:spcPct val="100000"/>
                        </a:lnSpc>
                      </a:pPr>
                      <a:r>
                        <a:rPr lang="en-US">
                          <a:solidFill>
                            <a:srgbClr val="000000"/>
                          </a:solidFill>
                          <a:latin typeface="Calibri"/>
                        </a:rPr>
                        <a:t>Proposal</a:t>
                      </a:r>
                      <a:endParaRPr/>
                    </a:p>
                  </a:txBody>
                  <a:tcPr/>
                </a:tc>
                <a:tc>
                  <a:txBody>
                    <a:bodyPr lIns="100440" rIns="100440" tIns="50040" bIns="50040"/>
                    <a:p>
                      <a:pPr algn="ctr">
                        <a:lnSpc>
                          <a:spcPct val="100000"/>
                        </a:lnSpc>
                      </a:pPr>
                      <a:r>
                        <a:rPr lang="en-US">
                          <a:solidFill>
                            <a:srgbClr val="000000"/>
                          </a:solidFill>
                          <a:latin typeface="Calibri"/>
                        </a:rPr>
                        <a:t>Cost (Millions)</a:t>
                      </a:r>
                      <a:endParaRPr/>
                    </a:p>
                  </a:txBody>
                  <a:tcPr/>
                </a:tc>
                <a:tc>
                  <a:txBody>
                    <a:bodyPr lIns="100440" rIns="100440" tIns="50040" bIns="50040"/>
                    <a:p>
                      <a:pPr algn="ctr">
                        <a:lnSpc>
                          <a:spcPct val="100000"/>
                        </a:lnSpc>
                      </a:pPr>
                      <a:r>
                        <a:rPr lang="en-US">
                          <a:solidFill>
                            <a:srgbClr val="000000"/>
                          </a:solidFill>
                          <a:latin typeface="Calibri"/>
                        </a:rPr>
                        <a:t>Location</a:t>
                      </a:r>
                      <a:endParaRPr/>
                    </a:p>
                  </a:txBody>
                  <a:tcPr/>
                </a:tc>
                <a:tc>
                  <a:txBody>
                    <a:bodyPr lIns="100440" rIns="100440" tIns="50040" bIns="50040"/>
                    <a:p>
                      <a:pPr algn="ctr">
                        <a:lnSpc>
                          <a:spcPct val="100000"/>
                        </a:lnSpc>
                      </a:pPr>
                      <a:r>
                        <a:rPr lang="en-US">
                          <a:solidFill>
                            <a:srgbClr val="000000"/>
                          </a:solidFill>
                          <a:latin typeface="Calibri"/>
                        </a:rPr>
                        <a:t>Length (Years)</a:t>
                      </a:r>
                      <a:endParaRPr/>
                    </a:p>
                  </a:txBody>
                  <a:tcPr/>
                </a:tc>
                <a:tc>
                  <a:txBody>
                    <a:bodyPr lIns="100440" rIns="100440" tIns="50040" bIns="50040"/>
                    <a:p>
                      <a:pPr algn="ctr">
                        <a:lnSpc>
                          <a:spcPct val="100000"/>
                        </a:lnSpc>
                      </a:pPr>
                      <a:r>
                        <a:rPr lang="en-US">
                          <a:solidFill>
                            <a:srgbClr val="000000"/>
                          </a:solidFill>
                          <a:latin typeface="Calibri"/>
                        </a:rPr>
                        <a:t>Carbon Sequest.</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60</a:t>
                      </a:r>
                      <a:endParaRPr/>
                    </a:p>
                  </a:txBody>
                  <a:tcPr/>
                </a:tc>
                <a:tc>
                  <a:txBody>
                    <a:bodyPr lIns="100440" rIns="100440" tIns="50040" bIns="50040"/>
                    <a:p>
                      <a:pPr>
                        <a:lnSpc>
                          <a:spcPct val="100000"/>
                        </a:lnSpc>
                      </a:pPr>
                      <a:r>
                        <a:rPr lang="en-US" sz="2000">
                          <a:solidFill>
                            <a:srgbClr val="000000"/>
                          </a:solidFill>
                          <a:latin typeface="Calibri"/>
                        </a:rPr>
                        <a:t>New York</a:t>
                      </a:r>
                      <a:endParaRPr/>
                    </a:p>
                  </a:txBody>
                  <a:tcPr/>
                </a:tc>
                <a:tc>
                  <a:txBody>
                    <a:bodyPr lIns="100440" rIns="100440" tIns="50040" bIns="50040"/>
                    <a:p>
                      <a:pPr>
                        <a:lnSpc>
                          <a:spcPct val="100000"/>
                        </a:lnSpc>
                      </a:pPr>
                      <a:r>
                        <a:rPr lang="en-US" sz="2000">
                          <a:solidFill>
                            <a:srgbClr val="000000"/>
                          </a:solidFill>
                          <a:latin typeface="Calibri"/>
                        </a:rPr>
                        <a:t>5</a:t>
                      </a:r>
                      <a:endParaRPr/>
                    </a:p>
                  </a:txBody>
                  <a:tcPr/>
                </a:tc>
                <a:tc>
                  <a:txBody>
                    <a:bodyPr lIns="100440" rIns="100440" tIns="50040" bIns="50040"/>
                    <a:p>
                      <a:pPr>
                        <a:lnSpc>
                          <a:spcPct val="100000"/>
                        </a:lnSpc>
                      </a:pPr>
                      <a:r>
                        <a:rPr lang="en-US" sz="2000">
                          <a:solidFill>
                            <a:srgbClr val="000000"/>
                          </a:solidFill>
                          <a:latin typeface="Calibri"/>
                        </a:rPr>
                        <a:t>500</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70</a:t>
                      </a:r>
                      <a:endParaRPr/>
                    </a:p>
                  </a:txBody>
                  <a:tcPr/>
                </a:tc>
                <a:tc>
                  <a:txBody>
                    <a:bodyPr lIns="100440" rIns="100440" tIns="50040" bIns="50040"/>
                    <a:p>
                      <a:pPr>
                        <a:lnSpc>
                          <a:spcPct val="100000"/>
                        </a:lnSpc>
                      </a:pPr>
                      <a:r>
                        <a:rPr lang="en-US" sz="2000">
                          <a:solidFill>
                            <a:srgbClr val="000000"/>
                          </a:solidFill>
                          <a:latin typeface="Calibri"/>
                        </a:rPr>
                        <a:t>Atlanta</a:t>
                      </a:r>
                      <a:endParaRPr/>
                    </a:p>
                  </a:txBody>
                  <a:tcPr/>
                </a:tc>
                <a:tc>
                  <a:txBody>
                    <a:bodyPr lIns="100440" rIns="100440" tIns="50040" bIns="50040"/>
                    <a:p>
                      <a:pPr>
                        <a:lnSpc>
                          <a:spcPct val="100000"/>
                        </a:lnSpc>
                      </a:pPr>
                      <a:r>
                        <a:rPr lang="en-US" sz="2000">
                          <a:solidFill>
                            <a:srgbClr val="000000"/>
                          </a:solidFill>
                          <a:latin typeface="Calibri"/>
                        </a:rPr>
                        <a:t>6</a:t>
                      </a:r>
                      <a:endParaRPr/>
                    </a:p>
                  </a:txBody>
                  <a:tcPr/>
                </a:tc>
                <a:tc>
                  <a:txBody>
                    <a:bodyPr lIns="100440" rIns="100440" tIns="50040" bIns="50040"/>
                    <a:p>
                      <a:pPr>
                        <a:lnSpc>
                          <a:spcPct val="100000"/>
                        </a:lnSpc>
                      </a:pPr>
                      <a:r>
                        <a:rPr lang="en-US" sz="2000">
                          <a:solidFill>
                            <a:srgbClr val="000000"/>
                          </a:solidFill>
                          <a:latin typeface="Calibri"/>
                        </a:rPr>
                        <a:t>400</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90</a:t>
                      </a:r>
                      <a:endParaRPr/>
                    </a:p>
                  </a:txBody>
                  <a:tcPr/>
                </a:tc>
                <a:tc>
                  <a:txBody>
                    <a:bodyPr lIns="100440" rIns="100440" tIns="50040" bIns="50040"/>
                    <a:p>
                      <a:pPr>
                        <a:lnSpc>
                          <a:spcPct val="100000"/>
                        </a:lnSpc>
                      </a:pPr>
                      <a:r>
                        <a:rPr lang="en-US" sz="2000">
                          <a:solidFill>
                            <a:srgbClr val="000000"/>
                          </a:solidFill>
                          <a:latin typeface="Calibri"/>
                        </a:rPr>
                        <a:t>Chicago</a:t>
                      </a:r>
                      <a:endParaRPr/>
                    </a:p>
                  </a:txBody>
                  <a:tcPr/>
                </a:tc>
                <a:tc>
                  <a:txBody>
                    <a:bodyPr lIns="100440" rIns="100440" tIns="50040" bIns="50040"/>
                    <a:p>
                      <a:pPr>
                        <a:lnSpc>
                          <a:spcPct val="100000"/>
                        </a:lnSpc>
                      </a:pPr>
                      <a:r>
                        <a:rPr lang="en-US" sz="2000">
                          <a:solidFill>
                            <a:srgbClr val="000000"/>
                          </a:solidFill>
                          <a:latin typeface="Calibri"/>
                        </a:rPr>
                        <a:t>10</a:t>
                      </a:r>
                      <a:endParaRPr/>
                    </a:p>
                  </a:txBody>
                  <a:tcPr/>
                </a:tc>
                <a:tc>
                  <a:txBody>
                    <a:bodyPr lIns="100440" rIns="100440" tIns="50040" bIns="50040"/>
                    <a:p>
                      <a:pPr>
                        <a:lnSpc>
                          <a:spcPct val="100000"/>
                        </a:lnSpc>
                      </a:pPr>
                      <a:r>
                        <a:rPr lang="en-US" sz="2000">
                          <a:solidFill>
                            <a:srgbClr val="000000"/>
                          </a:solidFill>
                          <a:latin typeface="Calibri"/>
                        </a:rPr>
                        <a:t>1000</a:t>
                      </a:r>
                      <a:endParaRPr/>
                    </a:p>
                  </a:txBody>
                  <a:tcPr/>
                </a:tc>
              </a:tr>
            </a:tbl>
          </a:graphicData>
        </a:graphic>
      </p:graphicFrame>
      <p:sp>
        <p:nvSpPr>
          <p:cNvPr id="167" name="CustomShape 4"/>
          <p:cNvSpPr/>
          <p:nvPr/>
        </p:nvSpPr>
        <p:spPr>
          <a:xfrm>
            <a:off x="672480" y="4032000"/>
            <a:ext cx="7307280" cy="426240"/>
          </a:xfrm>
          <a:prstGeom prst="rect">
            <a:avLst/>
          </a:prstGeom>
          <a:noFill/>
          <a:ln>
            <a:noFill/>
          </a:ln>
        </p:spPr>
        <p:txBody>
          <a:bodyPr lIns="90000" rIns="90000" tIns="45000" bIns="45000"/>
          <a:p>
            <a:pPr>
              <a:lnSpc>
                <a:spcPct val="100000"/>
              </a:lnSpc>
            </a:pPr>
            <a:r>
              <a:rPr b="1" lang="en-US" sz="2210" u="sng">
                <a:solidFill>
                  <a:srgbClr val="000000"/>
                </a:solidFill>
                <a:latin typeface="Arial"/>
              </a:rPr>
              <a:t>Which option, or combination of options, is best?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What are the costs and benefits?</a:t>
            </a:r>
            <a:endParaRPr/>
          </a:p>
        </p:txBody>
      </p:sp>
      <p:sp>
        <p:nvSpPr>
          <p:cNvPr id="169" name="TextShape 2"/>
          <p:cNvSpPr txBox="1"/>
          <p:nvPr/>
        </p:nvSpPr>
        <p:spPr>
          <a:xfrm>
            <a:off x="504000" y="1769040"/>
            <a:ext cx="9071280" cy="4383720"/>
          </a:xfrm>
          <a:prstGeom prst="rect">
            <a:avLst/>
          </a:prstGeom>
        </p:spPr>
        <p:txBody>
          <a:bodyPr lIns="0" rIns="0" tIns="0" bIns="0"/>
          <a:p>
            <a:pPr>
              <a:lnSpc>
                <a:spcPct val="100000"/>
              </a:lnSpc>
            </a:pPr>
            <a:r>
              <a:rPr lang="en-US" sz="3200">
                <a:latin typeface="Arial"/>
              </a:rPr>
              <a:t>Different environmental programs have estimated total costs (in economic terms), and benefits (e.g., public health).</a:t>
            </a:r>
            <a:endParaRPr/>
          </a:p>
          <a:p>
            <a:pPr>
              <a:lnSpc>
                <a:spcPct val="100000"/>
              </a:lnSpc>
            </a:pPr>
            <a:r>
              <a:rPr lang="en-US" sz="3200">
                <a:latin typeface="Arial"/>
              </a:rPr>
              <a:t>Which have been the most effective?</a:t>
            </a:r>
            <a:endParaRPr/>
          </a:p>
          <a:p>
            <a:pPr lvl="1">
              <a:lnSpc>
                <a:spcPct val="100000"/>
              </a:lnSpc>
              <a:buFont typeface="Arial"/>
              <a:buChar char="•"/>
            </a:pPr>
            <a:r>
              <a:rPr lang="en-US" sz="2400">
                <a:solidFill>
                  <a:srgbClr val="000000"/>
                </a:solidFill>
                <a:latin typeface="Calibri"/>
              </a:rPr>
              <a:t>Costs for who?</a:t>
            </a:r>
            <a:endParaRPr/>
          </a:p>
          <a:p>
            <a:pPr lvl="1">
              <a:lnSpc>
                <a:spcPct val="100000"/>
              </a:lnSpc>
              <a:buFont typeface="Arial"/>
              <a:buChar char="•"/>
            </a:pPr>
            <a:r>
              <a:rPr lang="en-US" sz="2400">
                <a:solidFill>
                  <a:srgbClr val="000000"/>
                </a:solidFill>
                <a:latin typeface="Calibri"/>
              </a:rPr>
              <a:t>Benefits for who?</a:t>
            </a:r>
            <a:endParaRPr/>
          </a:p>
          <a:p>
            <a:pPr lvl="1">
              <a:lnSpc>
                <a:spcPct val="100000"/>
              </a:lnSpc>
              <a:buFont typeface="Arial"/>
              <a:buChar char="•"/>
            </a:pPr>
            <a:r>
              <a:rPr lang="en-US" sz="2400">
                <a:solidFill>
                  <a:srgbClr val="000000"/>
                </a:solidFill>
                <a:latin typeface="Calibri"/>
              </a:rPr>
              <a:t>Justice Considerations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0" name="Picture 5" descr=""/>
          <p:cNvPicPr/>
          <p:nvPr/>
        </p:nvPicPr>
        <p:blipFill>
          <a:blip r:embed="rId1"/>
          <a:stretch>
            <a:fillRect/>
          </a:stretch>
        </p:blipFill>
        <p:spPr>
          <a:xfrm>
            <a:off x="360" y="0"/>
            <a:ext cx="10079280" cy="75592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Today’s Goals</a:t>
            </a:r>
            <a:endParaRPr/>
          </a:p>
        </p:txBody>
      </p:sp>
      <p:sp>
        <p:nvSpPr>
          <p:cNvPr id="172" name="TextShape 2"/>
          <p:cNvSpPr txBox="1"/>
          <p:nvPr/>
        </p:nvSpPr>
        <p:spPr>
          <a:xfrm>
            <a:off x="504000" y="1769040"/>
            <a:ext cx="9071280" cy="4383720"/>
          </a:xfrm>
          <a:prstGeom prst="rect">
            <a:avLst/>
          </a:prstGeom>
        </p:spPr>
        <p:txBody>
          <a:bodyPr lIns="0" rIns="0" tIns="0" bIns="0"/>
          <a:p>
            <a:pPr>
              <a:lnSpc>
                <a:spcPct val="100000"/>
              </a:lnSpc>
            </a:pPr>
            <a:r>
              <a:rPr lang="en-US" sz="3200">
                <a:solidFill>
                  <a:srgbClr val="000000"/>
                </a:solidFill>
                <a:latin typeface="Arial"/>
              </a:rPr>
              <a:t>When are decision methods helpful?  </a:t>
            </a:r>
            <a:endParaRPr/>
          </a:p>
          <a:p>
            <a:pPr>
              <a:lnSpc>
                <a:spcPct val="100000"/>
              </a:lnSpc>
            </a:pPr>
            <a:r>
              <a:rPr lang="en-US" sz="3200">
                <a:solidFill>
                  <a:srgbClr val="ff0000"/>
                </a:solidFill>
                <a:latin typeface="Arial"/>
              </a:rPr>
              <a:t>What are some different types of strategies for decision making?</a:t>
            </a:r>
            <a:endParaRPr/>
          </a:p>
          <a:p>
            <a:pPr>
              <a:lnSpc>
                <a:spcPct val="100000"/>
              </a:lnSpc>
            </a:pP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Cost/Benefit Analysis</a:t>
            </a:r>
            <a:endParaRPr/>
          </a:p>
        </p:txBody>
      </p:sp>
      <p:sp>
        <p:nvSpPr>
          <p:cNvPr id="174"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Use</a:t>
            </a:r>
            <a:r>
              <a:rPr lang="en-US" sz="3200">
                <a:latin typeface="Arial"/>
              </a:rPr>
              <a:t>: Choosing between different options</a:t>
            </a:r>
            <a:endParaRPr/>
          </a:p>
          <a:p>
            <a:pPr>
              <a:lnSpc>
                <a:spcPct val="100000"/>
              </a:lnSpc>
            </a:pPr>
            <a:r>
              <a:rPr b="1" lang="en-US" sz="3200">
                <a:latin typeface="Arial"/>
              </a:rPr>
              <a:t>Strengths</a:t>
            </a:r>
            <a:r>
              <a:rPr lang="en-US" sz="3200">
                <a:latin typeface="Arial"/>
              </a:rPr>
              <a:t>: Widely used, simple to describe</a:t>
            </a:r>
            <a:endParaRPr/>
          </a:p>
          <a:p>
            <a:pPr>
              <a:lnSpc>
                <a:spcPct val="100000"/>
              </a:lnSpc>
            </a:pPr>
            <a:r>
              <a:rPr b="1" lang="en-US" sz="3200">
                <a:latin typeface="Arial"/>
              </a:rPr>
              <a:t>Weaknesses: </a:t>
            </a:r>
            <a:r>
              <a:rPr lang="en-US" sz="3200">
                <a:latin typeface="Arial"/>
              </a:rPr>
              <a:t>Hard to quantify costs/benefits in many situations. </a:t>
            </a:r>
            <a:endParaRPr/>
          </a:p>
        </p:txBody>
      </p:sp>
      <p:pic>
        <p:nvPicPr>
          <p:cNvPr id="175" name="Picture 4" descr=""/>
          <p:cNvPicPr/>
          <p:nvPr/>
        </p:nvPicPr>
        <p:blipFill>
          <a:blip r:embed="rId1"/>
          <a:stretch>
            <a:fillRect/>
          </a:stretch>
        </p:blipFill>
        <p:spPr>
          <a:xfrm>
            <a:off x="5460120" y="4367880"/>
            <a:ext cx="3377160" cy="25650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6" name="Picture 5" descr=""/>
          <p:cNvPicPr/>
          <p:nvPr/>
        </p:nvPicPr>
        <p:blipFill>
          <a:blip r:embed="rId1"/>
          <a:stretch>
            <a:fillRect/>
          </a:stretch>
        </p:blipFill>
        <p:spPr>
          <a:xfrm>
            <a:off x="8506800" y="4787640"/>
            <a:ext cx="1572840" cy="2603520"/>
          </a:xfrm>
          <a:prstGeom prst="rect">
            <a:avLst/>
          </a:prstGeom>
          <a:ln>
            <a:noFill/>
          </a:ln>
        </p:spPr>
      </p:pic>
      <p:sp>
        <p:nvSpPr>
          <p:cNvPr id="177"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Decision Trees</a:t>
            </a:r>
            <a:endParaRPr/>
          </a:p>
        </p:txBody>
      </p:sp>
      <p:sp>
        <p:nvSpPr>
          <p:cNvPr id="178" name="TextShape 2"/>
          <p:cNvSpPr txBox="1"/>
          <p:nvPr/>
        </p:nvSpPr>
        <p:spPr>
          <a:xfrm>
            <a:off x="252360" y="1679760"/>
            <a:ext cx="9071280" cy="4988520"/>
          </a:xfrm>
          <a:prstGeom prst="rect">
            <a:avLst/>
          </a:prstGeom>
        </p:spPr>
        <p:txBody>
          <a:bodyPr lIns="0" rIns="0" tIns="0" bIns="0"/>
          <a:p>
            <a:pPr>
              <a:lnSpc>
                <a:spcPct val="100000"/>
              </a:lnSpc>
            </a:pPr>
            <a:r>
              <a:rPr b="1" lang="en-US" sz="3200">
                <a:latin typeface="Arial"/>
              </a:rPr>
              <a:t>Use</a:t>
            </a:r>
            <a:r>
              <a:rPr lang="en-US" sz="3200">
                <a:latin typeface="Arial"/>
              </a:rPr>
              <a:t>: Choosing options; understanding the implications of choices</a:t>
            </a:r>
            <a:endParaRPr/>
          </a:p>
          <a:p>
            <a:pPr>
              <a:lnSpc>
                <a:spcPct val="100000"/>
              </a:lnSpc>
            </a:pPr>
            <a:r>
              <a:rPr b="1" lang="en-US" sz="3200">
                <a:latin typeface="Arial"/>
              </a:rPr>
              <a:t>Strengths</a:t>
            </a:r>
            <a:r>
              <a:rPr lang="en-US" sz="3200">
                <a:latin typeface="Arial"/>
              </a:rPr>
              <a:t>: Can be used to examine complex decision paths and the costs/risks potentially associated with them.  </a:t>
            </a:r>
            <a:endParaRPr/>
          </a:p>
          <a:p>
            <a:pPr>
              <a:lnSpc>
                <a:spcPct val="100000"/>
              </a:lnSpc>
            </a:pPr>
            <a:r>
              <a:rPr b="1" lang="en-US" sz="3200">
                <a:latin typeface="Arial"/>
              </a:rPr>
              <a:t>Weaknesses: </a:t>
            </a:r>
            <a:r>
              <a:rPr lang="en-US" sz="3200">
                <a:latin typeface="Arial"/>
              </a:rPr>
              <a:t>Probabilities and costs can be very subjective.  Path-dependency can be problematic.</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04000" y="302400"/>
            <a:ext cx="9071640" cy="1259640"/>
          </a:xfrm>
          <a:prstGeom prst="rect">
            <a:avLst/>
          </a:prstGeom>
        </p:spPr>
        <p:txBody>
          <a:bodyPr anchor="ctr"/>
          <a:p>
            <a:pPr>
              <a:lnSpc>
                <a:spcPct val="100000"/>
              </a:lnSpc>
            </a:pPr>
            <a:r>
              <a:rPr lang="en-US" sz="4400">
                <a:latin typeface="Arial"/>
              </a:rPr>
              <a:t>Steps</a:t>
            </a:r>
            <a:endParaRPr/>
          </a:p>
        </p:txBody>
      </p:sp>
      <p:sp>
        <p:nvSpPr>
          <p:cNvPr id="125" name="TextShape 2"/>
          <p:cNvSpPr txBox="1"/>
          <p:nvPr/>
        </p:nvSpPr>
        <p:spPr>
          <a:xfrm>
            <a:off x="504000" y="1764000"/>
            <a:ext cx="9071640" cy="4988880"/>
          </a:xfrm>
          <a:prstGeom prst="rect">
            <a:avLst/>
          </a:prstGeom>
        </p:spPr>
        <p:txBody>
          <a:bodyPr/>
          <a:p>
            <a:pPr>
              <a:lnSpc>
                <a:spcPct val="100000"/>
              </a:lnSpc>
              <a:buSzPct val="45000"/>
              <a:buFont typeface="StarSymbol"/>
              <a:buChar char=""/>
            </a:pPr>
            <a:r>
              <a:rPr lang="en-US" sz="3200">
                <a:latin typeface="Arial"/>
              </a:rPr>
              <a:t>Step 1: Characterize Goals</a:t>
            </a:r>
            <a:endParaRPr/>
          </a:p>
          <a:p>
            <a:pPr>
              <a:lnSpc>
                <a:spcPct val="100000"/>
              </a:lnSpc>
              <a:buSzPct val="45000"/>
              <a:buFont typeface="StarSymbol"/>
              <a:buChar char=""/>
            </a:pPr>
            <a:r>
              <a:rPr lang="en-US" sz="3200">
                <a:latin typeface="Arial"/>
              </a:rPr>
              <a:t>Step 2: Collect Data</a:t>
            </a:r>
            <a:endParaRPr/>
          </a:p>
          <a:p>
            <a:pPr>
              <a:lnSpc>
                <a:spcPct val="100000"/>
              </a:lnSpc>
              <a:buSzPct val="45000"/>
              <a:buFont typeface="StarSymbol"/>
              <a:buChar char=""/>
            </a:pPr>
            <a:r>
              <a:rPr lang="en-US" sz="3200">
                <a:latin typeface="Arial"/>
              </a:rPr>
              <a:t>Step 3: Survey</a:t>
            </a:r>
            <a:endParaRPr/>
          </a:p>
          <a:p>
            <a:pPr>
              <a:lnSpc>
                <a:spcPct val="100000"/>
              </a:lnSpc>
              <a:buSzPct val="45000"/>
              <a:buFont typeface="StarSymbol"/>
              <a:buChar char=""/>
            </a:pPr>
            <a:r>
              <a:rPr lang="en-US" sz="3200">
                <a:latin typeface="Arial"/>
              </a:rPr>
              <a:t>Step 4: Integrate Information</a:t>
            </a:r>
            <a:endParaRPr/>
          </a:p>
          <a:p>
            <a:pPr>
              <a:lnSpc>
                <a:spcPct val="100000"/>
              </a:lnSpc>
              <a:buSzPct val="45000"/>
              <a:buFont typeface="StarSymbol"/>
              <a:buChar char=""/>
            </a:pPr>
            <a:r>
              <a:rPr lang="en-US" sz="3200">
                <a:latin typeface="Arial"/>
              </a:rPr>
              <a:t>Step 5: Forecast</a:t>
            </a:r>
            <a:endParaRPr/>
          </a:p>
          <a:p>
            <a:pPr>
              <a:lnSpc>
                <a:spcPct val="100000"/>
              </a:lnSpc>
              <a:buSzPct val="45000"/>
              <a:buFont typeface="StarSymbol"/>
              <a:buChar char=""/>
            </a:pPr>
            <a:r>
              <a:rPr lang="en-US" sz="3200">
                <a:latin typeface="Arial"/>
              </a:rPr>
              <a:t>Step 6: Analysis</a:t>
            </a:r>
            <a:endParaRPr/>
          </a:p>
          <a:p>
            <a:pPr>
              <a:lnSpc>
                <a:spcPct val="100000"/>
              </a:lnSpc>
              <a:buSzPct val="45000"/>
              <a:buFont typeface="StarSymbol"/>
              <a:buChar char=""/>
            </a:pPr>
            <a:r>
              <a:rPr lang="en-US" sz="3200">
                <a:latin typeface="Arial"/>
              </a:rPr>
              <a:t>Step 7: Option Analysis</a:t>
            </a:r>
            <a:endParaRPr/>
          </a:p>
          <a:p>
            <a:pPr>
              <a:lnSpc>
                <a:spcPct val="100000"/>
              </a:lnSpc>
              <a:buSzPct val="45000"/>
              <a:buFont typeface="StarSymbol"/>
              <a:buChar char=""/>
            </a:pPr>
            <a:r>
              <a:rPr lang="en-US" sz="3200">
                <a:latin typeface="Arial"/>
              </a:rPr>
              <a:t>Step 8: Post-decision Assessment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Analytical Hierarchy Process</a:t>
            </a:r>
            <a:endParaRPr/>
          </a:p>
        </p:txBody>
      </p:sp>
      <p:sp>
        <p:nvSpPr>
          <p:cNvPr id="180"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Use</a:t>
            </a:r>
            <a:r>
              <a:rPr lang="en-US" sz="3200">
                <a:latin typeface="Arial"/>
              </a:rPr>
              <a:t>: Weighting various choices when strengths may not be evident.</a:t>
            </a:r>
            <a:endParaRPr/>
          </a:p>
          <a:p>
            <a:pPr>
              <a:lnSpc>
                <a:spcPct val="100000"/>
              </a:lnSpc>
            </a:pPr>
            <a:r>
              <a:rPr b="1" lang="en-US" sz="3200">
                <a:latin typeface="Arial"/>
              </a:rPr>
              <a:t>Strengths</a:t>
            </a:r>
            <a:r>
              <a:rPr lang="en-US" sz="3200">
                <a:latin typeface="Arial"/>
              </a:rPr>
              <a:t>: Can be used to make preferences evident, easy to teach users.</a:t>
            </a:r>
            <a:endParaRPr/>
          </a:p>
          <a:p>
            <a:pPr>
              <a:lnSpc>
                <a:spcPct val="100000"/>
              </a:lnSpc>
            </a:pPr>
            <a:r>
              <a:rPr b="1" lang="en-US" sz="3200">
                <a:latin typeface="Arial"/>
              </a:rPr>
              <a:t>Weaknesses: </a:t>
            </a:r>
            <a:r>
              <a:rPr lang="en-US" sz="3200">
                <a:latin typeface="Arial"/>
              </a:rPr>
              <a:t>Difficult for decision makers to implement.  </a:t>
            </a:r>
            <a:endParaRPr/>
          </a:p>
        </p:txBody>
      </p:sp>
      <p:pic>
        <p:nvPicPr>
          <p:cNvPr id="181" name="Picture 4" descr=""/>
          <p:cNvPicPr/>
          <p:nvPr/>
        </p:nvPicPr>
        <p:blipFill>
          <a:blip r:embed="rId1"/>
          <a:stretch>
            <a:fillRect/>
          </a:stretch>
        </p:blipFill>
        <p:spPr>
          <a:xfrm>
            <a:off x="7392240" y="4703760"/>
            <a:ext cx="2267640" cy="265968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2" name="Picture 5" descr=""/>
          <p:cNvPicPr/>
          <p:nvPr/>
        </p:nvPicPr>
        <p:blipFill>
          <a:blip r:embed="rId1"/>
          <a:stretch>
            <a:fillRect/>
          </a:stretch>
        </p:blipFill>
        <p:spPr>
          <a:xfrm>
            <a:off x="4872240" y="5879880"/>
            <a:ext cx="4283280" cy="1459080"/>
          </a:xfrm>
          <a:prstGeom prst="rect">
            <a:avLst/>
          </a:prstGeom>
          <a:ln w="25560">
            <a:solidFill>
              <a:srgbClr val="ff0000"/>
            </a:solidFill>
            <a:miter/>
          </a:ln>
        </p:spPr>
      </p:pic>
      <p:sp>
        <p:nvSpPr>
          <p:cNvPr id="183" name="TextShape 1"/>
          <p:cNvSpPr txBox="1"/>
          <p:nvPr/>
        </p:nvSpPr>
        <p:spPr>
          <a:xfrm>
            <a:off x="1176480" y="335880"/>
            <a:ext cx="9071280" cy="1259640"/>
          </a:xfrm>
          <a:prstGeom prst="rect">
            <a:avLst/>
          </a:prstGeom>
        </p:spPr>
        <p:txBody>
          <a:bodyPr lIns="0" rIns="0" tIns="0" bIns="0" anchor="ctr"/>
          <a:p>
            <a:pPr>
              <a:lnSpc>
                <a:spcPct val="100000"/>
              </a:lnSpc>
            </a:pPr>
            <a:r>
              <a:rPr lang="en-US" sz="4400">
                <a:latin typeface="Arial"/>
              </a:rPr>
              <a:t>Linear Programming</a:t>
            </a:r>
            <a:endParaRPr/>
          </a:p>
        </p:txBody>
      </p:sp>
      <p:sp>
        <p:nvSpPr>
          <p:cNvPr id="184"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Use</a:t>
            </a:r>
            <a:r>
              <a:rPr lang="en-US" sz="3200">
                <a:latin typeface="Arial"/>
              </a:rPr>
              <a:t>: Find an optimal solution given a set of parameters.</a:t>
            </a:r>
            <a:endParaRPr/>
          </a:p>
          <a:p>
            <a:pPr>
              <a:lnSpc>
                <a:spcPct val="100000"/>
              </a:lnSpc>
            </a:pPr>
            <a:r>
              <a:rPr b="1" lang="en-US" sz="3200">
                <a:latin typeface="Arial"/>
              </a:rPr>
              <a:t>Strengths</a:t>
            </a:r>
            <a:r>
              <a:rPr lang="en-US" sz="3200">
                <a:latin typeface="Arial"/>
              </a:rPr>
              <a:t>: Allows for the single “best” solution to be identified, given many different allocations of funding.</a:t>
            </a:r>
            <a:endParaRPr/>
          </a:p>
          <a:p>
            <a:pPr>
              <a:lnSpc>
                <a:spcPct val="100000"/>
              </a:lnSpc>
            </a:pPr>
            <a:r>
              <a:rPr b="1" lang="en-US" sz="3200">
                <a:latin typeface="Arial"/>
              </a:rPr>
              <a:t>Weaknesses: </a:t>
            </a:r>
            <a:r>
              <a:rPr lang="en-US" sz="3200">
                <a:latin typeface="Arial"/>
              </a:rPr>
              <a:t>Requires all inputs to be quantified.  Can be sensitive to optimization algorithm choice.</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1008360" y="335880"/>
            <a:ext cx="9071280" cy="1259640"/>
          </a:xfrm>
          <a:prstGeom prst="rect">
            <a:avLst/>
          </a:prstGeom>
        </p:spPr>
        <p:txBody>
          <a:bodyPr lIns="0" rIns="0" tIns="0" bIns="0" anchor="ctr"/>
          <a:p>
            <a:pPr>
              <a:lnSpc>
                <a:spcPct val="100000"/>
              </a:lnSpc>
            </a:pPr>
            <a:r>
              <a:rPr lang="en-US" sz="4400">
                <a:latin typeface="Arial"/>
              </a:rPr>
              <a:t>Geographic Information Systems</a:t>
            </a:r>
            <a:endParaRPr/>
          </a:p>
        </p:txBody>
      </p:sp>
      <p:sp>
        <p:nvSpPr>
          <p:cNvPr id="186"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Use</a:t>
            </a:r>
            <a:r>
              <a:rPr lang="en-US" sz="3200">
                <a:latin typeface="Arial"/>
              </a:rPr>
              <a:t>: Display data using a geographic representation to identify spatial patterns.</a:t>
            </a:r>
            <a:endParaRPr/>
          </a:p>
          <a:p>
            <a:pPr>
              <a:lnSpc>
                <a:spcPct val="100000"/>
              </a:lnSpc>
            </a:pPr>
            <a:r>
              <a:rPr b="1" lang="en-US" sz="3200">
                <a:latin typeface="Arial"/>
              </a:rPr>
              <a:t>Strengths</a:t>
            </a:r>
            <a:r>
              <a:rPr lang="en-US" sz="3200">
                <a:latin typeface="Arial"/>
              </a:rPr>
              <a:t>: Allows for the identification of spatial patterns in data (e.g., areas with a high concentration of superfund sites).</a:t>
            </a:r>
            <a:endParaRPr/>
          </a:p>
          <a:p>
            <a:pPr>
              <a:lnSpc>
                <a:spcPct val="100000"/>
              </a:lnSpc>
            </a:pPr>
            <a:r>
              <a:rPr b="1" lang="en-US" sz="3200">
                <a:latin typeface="Arial"/>
              </a:rPr>
              <a:t>Weaknesses: </a:t>
            </a:r>
            <a:r>
              <a:rPr lang="en-US" sz="3200">
                <a:latin typeface="Arial"/>
              </a:rPr>
              <a:t>Requires specialized training.  Software can be expensive.</a:t>
            </a:r>
            <a:endParaRPr/>
          </a:p>
        </p:txBody>
      </p:sp>
      <p:pic>
        <p:nvPicPr>
          <p:cNvPr id="187" name="Picture 4" descr=""/>
          <p:cNvPicPr/>
          <p:nvPr/>
        </p:nvPicPr>
        <p:blipFill>
          <a:blip r:embed="rId1"/>
          <a:stretch>
            <a:fillRect/>
          </a:stretch>
        </p:blipFill>
        <p:spPr>
          <a:xfrm>
            <a:off x="336600" y="504000"/>
            <a:ext cx="986760" cy="98676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Aggregation Techniques</a:t>
            </a:r>
            <a:endParaRPr/>
          </a:p>
        </p:txBody>
      </p:sp>
      <p:sp>
        <p:nvSpPr>
          <p:cNvPr id="189" name="TextShape 2"/>
          <p:cNvSpPr txBox="1"/>
          <p:nvPr/>
        </p:nvSpPr>
        <p:spPr>
          <a:xfrm>
            <a:off x="672480" y="1764000"/>
            <a:ext cx="7307280" cy="4988520"/>
          </a:xfrm>
          <a:prstGeom prst="rect">
            <a:avLst/>
          </a:prstGeom>
        </p:spPr>
        <p:txBody>
          <a:bodyPr lIns="0" rIns="0" tIns="0" bIns="0"/>
          <a:p>
            <a:pPr>
              <a:lnSpc>
                <a:spcPct val="100000"/>
              </a:lnSpc>
            </a:pPr>
            <a:r>
              <a:rPr b="1" lang="en-US" sz="3200">
                <a:latin typeface="Arial"/>
              </a:rPr>
              <a:t>Use</a:t>
            </a:r>
            <a:r>
              <a:rPr lang="en-US" sz="3200">
                <a:latin typeface="Arial"/>
              </a:rPr>
              <a:t>: Combine disparate measures into single indexes </a:t>
            </a:r>
            <a:endParaRPr/>
          </a:p>
          <a:p>
            <a:pPr>
              <a:lnSpc>
                <a:spcPct val="100000"/>
              </a:lnSpc>
            </a:pPr>
            <a:r>
              <a:rPr b="1" lang="en-US" sz="3200">
                <a:latin typeface="Arial"/>
              </a:rPr>
              <a:t>Strengths</a:t>
            </a:r>
            <a:r>
              <a:rPr lang="en-US" sz="3200">
                <a:latin typeface="Arial"/>
              </a:rPr>
              <a:t>: Allows individuals to reduce many data sources into single, easily interpretable measures.  Very helpful for communicating to policy makers.</a:t>
            </a:r>
            <a:endParaRPr/>
          </a:p>
          <a:p>
            <a:pPr>
              <a:lnSpc>
                <a:spcPct val="100000"/>
              </a:lnSpc>
            </a:pPr>
            <a:r>
              <a:rPr b="1" lang="en-US" sz="3200">
                <a:latin typeface="Arial"/>
              </a:rPr>
              <a:t>Weaknesses: </a:t>
            </a:r>
            <a:r>
              <a:rPr lang="en-US" sz="3200">
                <a:latin typeface="Arial"/>
              </a:rPr>
              <a:t>Can be mathematically complex, require preference weighting, can mask important information.</a:t>
            </a:r>
            <a:endParaRPr/>
          </a:p>
        </p:txBody>
      </p:sp>
      <p:pic>
        <p:nvPicPr>
          <p:cNvPr id="190" name="Picture 6" descr=""/>
          <p:cNvPicPr/>
          <p:nvPr/>
        </p:nvPicPr>
        <p:blipFill>
          <a:blip r:embed="rId1"/>
          <a:stretch>
            <a:fillRect/>
          </a:stretch>
        </p:blipFill>
        <p:spPr>
          <a:xfrm>
            <a:off x="7608240" y="1563480"/>
            <a:ext cx="2351520" cy="23515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Different Methods / Strategies</a:t>
            </a:r>
            <a:endParaRPr/>
          </a:p>
        </p:txBody>
      </p:sp>
      <p:sp>
        <p:nvSpPr>
          <p:cNvPr id="192" name="TextShape 2"/>
          <p:cNvSpPr txBox="1"/>
          <p:nvPr/>
        </p:nvSpPr>
        <p:spPr>
          <a:xfrm>
            <a:off x="504000" y="1769040"/>
            <a:ext cx="9071280" cy="4383720"/>
          </a:xfrm>
          <a:prstGeom prst="rect">
            <a:avLst/>
          </a:prstGeom>
        </p:spPr>
        <p:txBody>
          <a:bodyPr lIns="0" rIns="0" tIns="0" bIns="0"/>
          <a:p>
            <a:pPr>
              <a:lnSpc>
                <a:spcPct val="100000"/>
              </a:lnSpc>
            </a:pPr>
            <a:r>
              <a:rPr lang="en-US" sz="3200">
                <a:latin typeface="Arial"/>
              </a:rPr>
              <a:t>Cost/Benefit Analysis</a:t>
            </a:r>
            <a:endParaRPr/>
          </a:p>
          <a:p>
            <a:pPr>
              <a:lnSpc>
                <a:spcPct val="100000"/>
              </a:lnSpc>
            </a:pPr>
            <a:r>
              <a:rPr lang="en-US" sz="3200">
                <a:latin typeface="Arial"/>
              </a:rPr>
              <a:t>Decision Trees</a:t>
            </a:r>
            <a:endParaRPr/>
          </a:p>
          <a:p>
            <a:pPr>
              <a:lnSpc>
                <a:spcPct val="100000"/>
              </a:lnSpc>
            </a:pPr>
            <a:r>
              <a:rPr lang="en-US" sz="3200">
                <a:latin typeface="Arial"/>
              </a:rPr>
              <a:t>Analytical Hierarchy Process</a:t>
            </a:r>
            <a:endParaRPr/>
          </a:p>
          <a:p>
            <a:pPr>
              <a:lnSpc>
                <a:spcPct val="100000"/>
              </a:lnSpc>
            </a:pPr>
            <a:r>
              <a:rPr lang="en-US" sz="3200">
                <a:latin typeface="Arial"/>
              </a:rPr>
              <a:t>Linear Programming</a:t>
            </a:r>
            <a:endParaRPr/>
          </a:p>
          <a:p>
            <a:pPr>
              <a:lnSpc>
                <a:spcPct val="100000"/>
              </a:lnSpc>
            </a:pPr>
            <a:r>
              <a:rPr lang="en-US" sz="3200">
                <a:latin typeface="Arial"/>
              </a:rPr>
              <a:t>Geographic Information Systems</a:t>
            </a:r>
            <a:endParaRPr/>
          </a:p>
          <a:p>
            <a:pPr>
              <a:lnSpc>
                <a:spcPct val="100000"/>
              </a:lnSpc>
            </a:pPr>
            <a:r>
              <a:rPr lang="en-US" sz="3200">
                <a:latin typeface="Arial"/>
              </a:rPr>
              <a:t>Aggregation Techniques</a:t>
            </a:r>
            <a:endParaRPr/>
          </a:p>
          <a:p>
            <a:pPr>
              <a:lnSpc>
                <a:spcPct val="100000"/>
              </a:lnSpc>
            </a:pP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504360" y="2719080"/>
            <a:ext cx="9071280" cy="1259640"/>
          </a:xfrm>
          <a:prstGeom prst="rect">
            <a:avLst/>
          </a:prstGeom>
        </p:spPr>
        <p:txBody>
          <a:bodyPr lIns="0" rIns="0" tIns="0" bIns="0" anchor="ctr"/>
          <a:p>
            <a:pPr>
              <a:lnSpc>
                <a:spcPct val="100000"/>
              </a:lnSpc>
            </a:pPr>
            <a:r>
              <a:rPr lang="en-US" sz="4400">
                <a:latin typeface="Arial"/>
              </a:rPr>
              <a:t>Assignment 1 Discussion</a:t>
            </a:r>
            <a:endParaRPr/>
          </a:p>
        </p:txBody>
      </p:sp>
      <p:sp>
        <p:nvSpPr>
          <p:cNvPr id="194" name="TextShape 2"/>
          <p:cNvSpPr txBox="1"/>
          <p:nvPr/>
        </p:nvSpPr>
        <p:spPr>
          <a:xfrm>
            <a:off x="504360" y="1226520"/>
            <a:ext cx="9071280" cy="4988520"/>
          </a:xfrm>
          <a:prstGeom prst="rect">
            <a:avLst/>
          </a:prstGeom>
        </p:spPr>
        <p:txBody>
          <a:bodyPr lIns="0" rIns="0" tIns="0" bIns="0"/>
          <a:p>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Goals</a:t>
            </a:r>
            <a:endParaRPr/>
          </a:p>
        </p:txBody>
      </p:sp>
      <p:sp>
        <p:nvSpPr>
          <p:cNvPr id="196" name="TextShape 2"/>
          <p:cNvSpPr txBox="1"/>
          <p:nvPr/>
        </p:nvSpPr>
        <p:spPr>
          <a:xfrm>
            <a:off x="168480" y="1764000"/>
            <a:ext cx="9575280" cy="4988520"/>
          </a:xfrm>
          <a:prstGeom prst="rect">
            <a:avLst/>
          </a:prstGeom>
        </p:spPr>
        <p:txBody>
          <a:bodyPr lIns="0" rIns="0" tIns="0" bIns="0"/>
          <a:p>
            <a:pPr>
              <a:lnSpc>
                <a:spcPct val="100000"/>
              </a:lnSpc>
            </a:pPr>
            <a:r>
              <a:rPr b="1" lang="en-US" sz="2650">
                <a:latin typeface="Arial"/>
              </a:rPr>
              <a:t>When are decision methods helpful?  </a:t>
            </a:r>
            <a:endParaRPr/>
          </a:p>
          <a:p>
            <a:pPr lvl="1">
              <a:lnSpc>
                <a:spcPct val="100000"/>
              </a:lnSpc>
              <a:buFont typeface="Arial"/>
              <a:buChar char="•"/>
            </a:pPr>
            <a:r>
              <a:rPr lang="en-US" sz="2650">
                <a:solidFill>
                  <a:srgbClr val="000000"/>
                </a:solidFill>
                <a:latin typeface="Calibri"/>
              </a:rPr>
              <a:t>Data Reduction</a:t>
            </a:r>
            <a:endParaRPr/>
          </a:p>
          <a:p>
            <a:pPr lvl="1">
              <a:lnSpc>
                <a:spcPct val="100000"/>
              </a:lnSpc>
              <a:buFont typeface="Arial"/>
              <a:buChar char="•"/>
            </a:pPr>
            <a:r>
              <a:rPr lang="en-US" sz="2650">
                <a:solidFill>
                  <a:srgbClr val="000000"/>
                </a:solidFill>
                <a:latin typeface="Calibri"/>
              </a:rPr>
              <a:t>Navigate differences in opinion of different people</a:t>
            </a:r>
            <a:endParaRPr/>
          </a:p>
          <a:p>
            <a:pPr lvl="1">
              <a:lnSpc>
                <a:spcPct val="100000"/>
              </a:lnSpc>
              <a:buFont typeface="Arial"/>
              <a:buChar char="•"/>
            </a:pPr>
            <a:r>
              <a:rPr lang="en-US" sz="2650">
                <a:solidFill>
                  <a:srgbClr val="000000"/>
                </a:solidFill>
                <a:latin typeface="Calibri"/>
              </a:rPr>
              <a:t>Overcome </a:t>
            </a:r>
            <a:r>
              <a:rPr i="1" lang="en-US" sz="2650">
                <a:solidFill>
                  <a:srgbClr val="000000"/>
                </a:solidFill>
                <a:latin typeface="Calibri"/>
              </a:rPr>
              <a:t>perception </a:t>
            </a:r>
            <a:r>
              <a:rPr lang="en-US" sz="2650">
                <a:solidFill>
                  <a:srgbClr val="000000"/>
                </a:solidFill>
                <a:latin typeface="Calibri"/>
              </a:rPr>
              <a:t>of risks</a:t>
            </a:r>
            <a:endParaRPr/>
          </a:p>
          <a:p>
            <a:pPr lvl="1">
              <a:lnSpc>
                <a:spcPct val="100000"/>
              </a:lnSpc>
              <a:buFont typeface="Arial"/>
              <a:buChar char="•"/>
            </a:pPr>
            <a:r>
              <a:rPr lang="en-US" sz="2650">
                <a:solidFill>
                  <a:srgbClr val="000000"/>
                </a:solidFill>
                <a:latin typeface="Calibri"/>
              </a:rPr>
              <a:t>Establish costs/benefits for different methods, as well as who receives benefits and who pays the costs.</a:t>
            </a:r>
            <a:endParaRPr/>
          </a:p>
          <a:p>
            <a:pPr>
              <a:lnSpc>
                <a:spcPct val="100000"/>
              </a:lnSpc>
            </a:pPr>
            <a:r>
              <a:rPr b="1" lang="en-US" sz="2650">
                <a:solidFill>
                  <a:srgbClr val="000000"/>
                </a:solidFill>
                <a:latin typeface="Arial"/>
              </a:rPr>
              <a:t>What are some different types of strategies for environmental decision making?</a:t>
            </a:r>
            <a:endParaRPr/>
          </a:p>
          <a:p>
            <a:pPr lvl="1">
              <a:lnSpc>
                <a:spcPct val="100000"/>
              </a:lnSpc>
              <a:buFont typeface="Arial"/>
              <a:buChar char="•"/>
            </a:pPr>
            <a:r>
              <a:rPr lang="en-US" sz="2650">
                <a:solidFill>
                  <a:srgbClr val="000000"/>
                </a:solidFill>
                <a:latin typeface="Calibri"/>
              </a:rPr>
              <a:t>Cost/Benefit Analysis; Decision Trees; AHP; Linear Programming; GIS; Aggregation</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1512360" y="1896120"/>
            <a:ext cx="7055280" cy="2603520"/>
          </a:xfrm>
          <a:prstGeom prst="rect">
            <a:avLst/>
          </a:prstGeom>
        </p:spPr>
        <p:txBody>
          <a:bodyPr lIns="0" rIns="0" tIns="0" bIns="0"/>
          <a:p>
            <a:pPr>
              <a:lnSpc>
                <a:spcPct val="100000"/>
              </a:lnSpc>
            </a:pPr>
            <a:r>
              <a:rPr lang="en-US" sz="2400">
                <a:latin typeface="Arial"/>
              </a:rPr>
              <a:t>“</a:t>
            </a:r>
            <a:r>
              <a:rPr lang="en-US" sz="2400">
                <a:latin typeface="Arial"/>
              </a:rPr>
              <a:t>Kudzu, an exotic plant introduced into the southeastern United States to prevent soil erosion, has grown out of control, covering in some places not only the ground but also trees, telephone poles, and buildings.”</a:t>
            </a:r>
            <a:endParaRPr/>
          </a:p>
          <a:p>
            <a:pPr>
              <a:lnSpc>
                <a:spcPct val="100000"/>
              </a:lnSpc>
            </a:pPr>
            <a:r>
              <a:rPr lang="en-US" sz="2400">
                <a:latin typeface="Arial"/>
              </a:rPr>
              <a:t>	</a:t>
            </a:r>
            <a:r>
              <a:rPr lang="en-US" sz="2400">
                <a:latin typeface="Arial"/>
              </a:rPr>
              <a:t>	</a:t>
            </a:r>
            <a:r>
              <a:rPr lang="en-US" sz="2400">
                <a:latin typeface="Arial"/>
              </a:rPr>
              <a:t>	</a:t>
            </a:r>
            <a:r>
              <a:rPr lang="en-US" sz="2400">
                <a:latin typeface="Arial"/>
              </a:rPr>
              <a:t>	</a:t>
            </a:r>
            <a:r>
              <a:rPr lang="en-US" sz="2400">
                <a:latin typeface="Arial"/>
              </a:rPr>
              <a:t>- Mary R. English</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504000" y="301320"/>
            <a:ext cx="9071280" cy="1261800"/>
          </a:xfrm>
          <a:prstGeom prst="rect">
            <a:avLst/>
          </a:prstGeom>
        </p:spPr>
        <p:txBody>
          <a:bodyPr lIns="0" rIns="0" tIns="0" bIns="0" anchor="ctr"/>
          <a:p>
            <a:endParaRPr/>
          </a:p>
        </p:txBody>
      </p:sp>
      <p:sp>
        <p:nvSpPr>
          <p:cNvPr id="199" name="TextShape 2"/>
          <p:cNvSpPr txBox="1"/>
          <p:nvPr/>
        </p:nvSpPr>
        <p:spPr>
          <a:xfrm>
            <a:off x="504000" y="1769040"/>
            <a:ext cx="9071280" cy="4383720"/>
          </a:xfrm>
          <a:prstGeom prst="rect">
            <a:avLst/>
          </a:prstGeom>
        </p:spPr>
        <p:txBody>
          <a:bodyPr lIns="0" rIns="0" tIns="0" bIns="0"/>
          <a:p>
            <a:endParaRPr/>
          </a:p>
        </p:txBody>
      </p:sp>
      <p:pic>
        <p:nvPicPr>
          <p:cNvPr id="200" name="" descr=""/>
          <p:cNvPicPr/>
          <p:nvPr/>
        </p:nvPicPr>
        <p:blipFill>
          <a:blip r:embed="rId1"/>
          <a:stretch>
            <a:fillRect/>
          </a:stretch>
        </p:blipFill>
        <p:spPr>
          <a:xfrm>
            <a:off x="360" y="0"/>
            <a:ext cx="10172880" cy="75564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Goals</a:t>
            </a:r>
            <a:endParaRPr/>
          </a:p>
        </p:txBody>
      </p:sp>
      <p:sp>
        <p:nvSpPr>
          <p:cNvPr id="202" name="TextShape 2"/>
          <p:cNvSpPr txBox="1"/>
          <p:nvPr/>
        </p:nvSpPr>
        <p:spPr>
          <a:xfrm>
            <a:off x="504000" y="1769040"/>
            <a:ext cx="9071280" cy="4383720"/>
          </a:xfrm>
          <a:prstGeom prst="rect">
            <a:avLst/>
          </a:prstGeom>
        </p:spPr>
        <p:txBody>
          <a:bodyPr lIns="0" rIns="0" tIns="0" bIns="0"/>
          <a:p>
            <a:pPr>
              <a:lnSpc>
                <a:spcPct val="100000"/>
              </a:lnSpc>
            </a:pPr>
            <a:r>
              <a:rPr lang="en-US" sz="3200">
                <a:solidFill>
                  <a:srgbClr val="ff0000"/>
                </a:solidFill>
                <a:latin typeface="Arial"/>
              </a:rPr>
              <a:t>What is a common process for environmental decision making?</a:t>
            </a:r>
            <a:endParaRPr/>
          </a:p>
          <a:p>
            <a:pPr>
              <a:lnSpc>
                <a:spcPct val="100000"/>
              </a:lnSpc>
            </a:pPr>
            <a:r>
              <a:rPr lang="en-US" sz="3200">
                <a:solidFill>
                  <a:srgbClr val="ff0000"/>
                </a:solidFill>
                <a:latin typeface="Arial"/>
              </a:rPr>
              <a:t>How do I choose what tool to use?</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6" name="Picture 4" descr=""/>
          <p:cNvPicPr/>
          <p:nvPr/>
        </p:nvPicPr>
        <p:blipFill>
          <a:blip r:embed="rId1">
            <a:lum bright="-50000"/>
          </a:blip>
          <a:stretch>
            <a:fillRect/>
          </a:stretch>
        </p:blipFill>
        <p:spPr>
          <a:xfrm>
            <a:off x="0" y="2687760"/>
            <a:ext cx="7055640" cy="5039640"/>
          </a:xfrm>
          <a:prstGeom prst="rect">
            <a:avLst/>
          </a:prstGeom>
          <a:ln>
            <a:noFill/>
          </a:ln>
        </p:spPr>
      </p:pic>
      <p:sp>
        <p:nvSpPr>
          <p:cNvPr id="127" name="TextShape 1"/>
          <p:cNvSpPr txBox="1"/>
          <p:nvPr/>
        </p:nvSpPr>
        <p:spPr>
          <a:xfrm>
            <a:off x="504000" y="-84240"/>
            <a:ext cx="9071640" cy="1259640"/>
          </a:xfrm>
          <a:prstGeom prst="rect">
            <a:avLst/>
          </a:prstGeom>
        </p:spPr>
        <p:txBody>
          <a:bodyPr anchor="ctr"/>
          <a:p>
            <a:pPr>
              <a:lnSpc>
                <a:spcPct val="100000"/>
              </a:lnSpc>
            </a:pPr>
            <a:r>
              <a:rPr lang="en-US" sz="4400">
                <a:latin typeface="Arial"/>
              </a:rPr>
              <a:t>The problem</a:t>
            </a:r>
            <a:endParaRPr/>
          </a:p>
        </p:txBody>
      </p:sp>
      <p:sp>
        <p:nvSpPr>
          <p:cNvPr id="128" name="TextShape 2"/>
          <p:cNvSpPr txBox="1"/>
          <p:nvPr/>
        </p:nvSpPr>
        <p:spPr>
          <a:xfrm>
            <a:off x="839880" y="1124640"/>
            <a:ext cx="9071640" cy="4989240"/>
          </a:xfrm>
          <a:prstGeom prst="rect">
            <a:avLst/>
          </a:prstGeom>
        </p:spPr>
        <p:txBody>
          <a:bodyPr/>
          <a:p>
            <a:pPr>
              <a:lnSpc>
                <a:spcPct val="100000"/>
              </a:lnSpc>
              <a:buSzPct val="45000"/>
              <a:buFont typeface="StarSymbol"/>
              <a:buChar char=""/>
            </a:pPr>
            <a:r>
              <a:rPr lang="en-US" sz="3200">
                <a:latin typeface="Arial"/>
              </a:rPr>
              <a:t>USACE (United States Army Corps of Engineers) has thousands of projects throughout the country</a:t>
            </a:r>
            <a:endParaRPr/>
          </a:p>
          <a:p>
            <a:pPr>
              <a:lnSpc>
                <a:spcPct val="100000"/>
              </a:lnSpc>
              <a:buSzPct val="45000"/>
              <a:buFont typeface="StarSymbol"/>
              <a:buChar char=""/>
            </a:pPr>
            <a:r>
              <a:rPr lang="en-US" sz="3200">
                <a:latin typeface="Arial"/>
              </a:rPr>
              <a:t>Only some of them can be improved</a:t>
            </a:r>
            <a:endParaRPr/>
          </a:p>
          <a:p>
            <a:pPr>
              <a:lnSpc>
                <a:spcPct val="100000"/>
              </a:lnSpc>
              <a:buSzPct val="45000"/>
              <a:buFont typeface="StarSymbol"/>
              <a:buChar char=""/>
            </a:pPr>
            <a:r>
              <a:rPr lang="en-US" sz="3200">
                <a:latin typeface="Arial"/>
              </a:rPr>
              <a:t>These improvements must be chosen in light of uncertainty in the future!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The Decision Making Process</a:t>
            </a:r>
            <a:endParaRPr/>
          </a:p>
        </p:txBody>
      </p:sp>
      <p:pic>
        <p:nvPicPr>
          <p:cNvPr id="204" name="Picture 3" descr=""/>
          <p:cNvPicPr/>
          <p:nvPr/>
        </p:nvPicPr>
        <p:blipFill>
          <a:blip r:embed="rId1"/>
          <a:stretch>
            <a:fillRect/>
          </a:stretch>
        </p:blipFill>
        <p:spPr>
          <a:xfrm rot="21540000">
            <a:off x="5124240" y="1595880"/>
            <a:ext cx="4836600" cy="5385960"/>
          </a:xfrm>
          <a:prstGeom prst="rect">
            <a:avLst/>
          </a:prstGeom>
          <a:ln>
            <a:noFill/>
          </a:ln>
        </p:spPr>
      </p:pic>
      <p:sp>
        <p:nvSpPr>
          <p:cNvPr id="205" name="CustomShape 2"/>
          <p:cNvSpPr/>
          <p:nvPr/>
        </p:nvSpPr>
        <p:spPr>
          <a:xfrm>
            <a:off x="420480" y="1847880"/>
            <a:ext cx="5039280" cy="4923720"/>
          </a:xfrm>
          <a:prstGeom prst="rect">
            <a:avLst/>
          </a:prstGeom>
          <a:noFill/>
          <a:ln>
            <a:noFill/>
          </a:ln>
        </p:spPr>
        <p:txBody>
          <a:bodyPr lIns="90000" rIns="90000" tIns="45000" bIns="45000"/>
          <a:p>
            <a:pPr>
              <a:lnSpc>
                <a:spcPct val="100000"/>
              </a:lnSpc>
              <a:buFont typeface="StarSymbol"/>
              <a:buAutoNum type="arabicParenR"/>
            </a:pPr>
            <a:r>
              <a:rPr lang="en-US" sz="2650">
                <a:solidFill>
                  <a:srgbClr val="000000"/>
                </a:solidFill>
                <a:latin typeface="Calibri"/>
              </a:rPr>
              <a:t>Specify the Issue</a:t>
            </a:r>
            <a:endParaRPr/>
          </a:p>
          <a:p>
            <a:pPr>
              <a:lnSpc>
                <a:spcPct val="100000"/>
              </a:lnSpc>
              <a:buFont typeface="StarSymbol"/>
              <a:buAutoNum type="arabicParenR"/>
            </a:pPr>
            <a:r>
              <a:rPr lang="en-US" sz="2650">
                <a:solidFill>
                  <a:srgbClr val="000000"/>
                </a:solidFill>
                <a:latin typeface="Calibri"/>
              </a:rPr>
              <a:t>Determine Goals and Values</a:t>
            </a:r>
            <a:endParaRPr/>
          </a:p>
          <a:p>
            <a:pPr>
              <a:lnSpc>
                <a:spcPct val="100000"/>
              </a:lnSpc>
              <a:buFont typeface="StarSymbol"/>
              <a:buAutoNum type="arabicParenR"/>
            </a:pPr>
            <a:r>
              <a:rPr lang="en-US" sz="2650">
                <a:solidFill>
                  <a:srgbClr val="000000"/>
                </a:solidFill>
                <a:latin typeface="Calibri"/>
              </a:rPr>
              <a:t>Characterize the decision making context</a:t>
            </a:r>
            <a:endParaRPr/>
          </a:p>
          <a:p>
            <a:pPr>
              <a:lnSpc>
                <a:spcPct val="100000"/>
              </a:lnSpc>
              <a:buFont typeface="StarSymbol"/>
              <a:buAutoNum type="arabicParenR"/>
            </a:pPr>
            <a:r>
              <a:rPr lang="en-US" sz="2650">
                <a:solidFill>
                  <a:srgbClr val="000000"/>
                </a:solidFill>
                <a:latin typeface="Calibri"/>
              </a:rPr>
              <a:t>Integrate Information</a:t>
            </a:r>
            <a:endParaRPr/>
          </a:p>
          <a:p>
            <a:pPr>
              <a:lnSpc>
                <a:spcPct val="100000"/>
              </a:lnSpc>
              <a:buFont typeface="StarSymbol"/>
              <a:buAutoNum type="arabicParenR"/>
            </a:pPr>
            <a:r>
              <a:rPr lang="en-US" sz="2650">
                <a:solidFill>
                  <a:srgbClr val="000000"/>
                </a:solidFill>
                <a:latin typeface="Calibri"/>
              </a:rPr>
              <a:t>Identify options</a:t>
            </a:r>
            <a:endParaRPr/>
          </a:p>
          <a:p>
            <a:pPr>
              <a:lnSpc>
                <a:spcPct val="100000"/>
              </a:lnSpc>
              <a:buFont typeface="StarSymbol"/>
              <a:buAutoNum type="arabicParenR"/>
            </a:pPr>
            <a:r>
              <a:rPr lang="en-US" sz="2650">
                <a:solidFill>
                  <a:srgbClr val="000000"/>
                </a:solidFill>
                <a:latin typeface="Calibri"/>
              </a:rPr>
              <a:t>Forecast</a:t>
            </a:r>
            <a:endParaRPr/>
          </a:p>
          <a:p>
            <a:pPr>
              <a:lnSpc>
                <a:spcPct val="100000"/>
              </a:lnSpc>
              <a:buFont typeface="StarSymbol"/>
              <a:buAutoNum type="arabicParenR"/>
            </a:pPr>
            <a:r>
              <a:rPr lang="en-US" sz="2650">
                <a:solidFill>
                  <a:srgbClr val="000000"/>
                </a:solidFill>
                <a:latin typeface="Calibri"/>
              </a:rPr>
              <a:t>Assess options</a:t>
            </a:r>
            <a:endParaRPr/>
          </a:p>
          <a:p>
            <a:pPr>
              <a:lnSpc>
                <a:spcPct val="100000"/>
              </a:lnSpc>
              <a:buFont typeface="StarSymbol"/>
              <a:buAutoNum type="arabicParenR"/>
            </a:pPr>
            <a:r>
              <a:rPr lang="en-US" sz="2650">
                <a:solidFill>
                  <a:srgbClr val="000000"/>
                </a:solidFill>
                <a:latin typeface="Calibri"/>
              </a:rPr>
              <a:t>Make decisions</a:t>
            </a:r>
            <a:endParaRPr/>
          </a:p>
          <a:p>
            <a:pPr>
              <a:lnSpc>
                <a:spcPct val="100000"/>
              </a:lnSpc>
              <a:buFont typeface="StarSymbol"/>
              <a:buAutoNum type="arabicParenR"/>
            </a:pPr>
            <a:r>
              <a:rPr lang="en-US" sz="2650">
                <a:solidFill>
                  <a:srgbClr val="000000"/>
                </a:solidFill>
                <a:latin typeface="Calibri"/>
              </a:rPr>
              <a:t>Conduct post-decision assessments</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Determine Goals and Values</a:t>
            </a:r>
            <a:endParaRPr/>
          </a:p>
        </p:txBody>
      </p:sp>
      <p:sp>
        <p:nvSpPr>
          <p:cNvPr id="207"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What exactly is the goal?</a:t>
            </a:r>
            <a:endParaRPr/>
          </a:p>
          <a:p>
            <a:pPr lvl="1">
              <a:lnSpc>
                <a:spcPct val="100000"/>
              </a:lnSpc>
              <a:buFont typeface="Arial"/>
              <a:buChar char="•"/>
            </a:pPr>
            <a:r>
              <a:rPr b="1" lang="en-US" sz="2400">
                <a:solidFill>
                  <a:srgbClr val="000000"/>
                </a:solidFill>
                <a:latin typeface="Calibri"/>
              </a:rPr>
              <a:t>A hard question!</a:t>
            </a:r>
            <a:endParaRPr/>
          </a:p>
          <a:p>
            <a:pPr lvl="1">
              <a:lnSpc>
                <a:spcPct val="100000"/>
              </a:lnSpc>
              <a:buFont typeface="Arial"/>
              <a:buChar char="•"/>
            </a:pPr>
            <a:r>
              <a:rPr b="1" lang="en-US" sz="2400">
                <a:solidFill>
                  <a:srgbClr val="000000"/>
                </a:solidFill>
                <a:latin typeface="Calibri"/>
              </a:rPr>
              <a:t>Different groups WILL have different goals.</a:t>
            </a:r>
            <a:endParaRPr/>
          </a:p>
          <a:p>
            <a:pPr lvl="1">
              <a:lnSpc>
                <a:spcPct val="100000"/>
              </a:lnSpc>
              <a:buFont typeface="Arial"/>
              <a:buChar char="•"/>
            </a:pPr>
            <a:r>
              <a:rPr b="1" lang="en-US" sz="2400">
                <a:solidFill>
                  <a:srgbClr val="000000"/>
                </a:solidFill>
                <a:latin typeface="Calibri"/>
              </a:rPr>
              <a:t>Preference Analysis can be helpful here (e.g., AHP!  We’ll learn this later).</a:t>
            </a:r>
            <a:endParaRPr/>
          </a:p>
          <a:p>
            <a:pPr>
              <a:lnSpc>
                <a:spcPct val="100000"/>
              </a:lnSpc>
            </a:pPr>
            <a:r>
              <a:rPr b="1" lang="en-US" sz="3200">
                <a:solidFill>
                  <a:srgbClr val="000000"/>
                </a:solidFill>
                <a:latin typeface="Arial"/>
              </a:rPr>
              <a:t>Example: </a:t>
            </a:r>
            <a:endParaRPr/>
          </a:p>
          <a:p>
            <a:pPr lvl="1">
              <a:lnSpc>
                <a:spcPct val="100000"/>
              </a:lnSpc>
              <a:buFont typeface="Arial"/>
              <a:buChar char="•"/>
            </a:pPr>
            <a:r>
              <a:rPr b="1" lang="en-US" sz="2400">
                <a:solidFill>
                  <a:srgbClr val="000000"/>
                </a:solidFill>
                <a:latin typeface="Calibri"/>
              </a:rPr>
              <a:t>We want to minimize vulnerability to floods</a:t>
            </a:r>
            <a:endParaRPr/>
          </a:p>
          <a:p>
            <a:pPr lvl="1">
              <a:lnSpc>
                <a:spcPct val="100000"/>
              </a:lnSpc>
              <a:buFont typeface="Arial"/>
              <a:buChar char="•"/>
            </a:pPr>
            <a:r>
              <a:rPr b="1" lang="en-US" sz="2400">
                <a:solidFill>
                  <a:srgbClr val="000000"/>
                </a:solidFill>
                <a:latin typeface="Calibri"/>
              </a:rPr>
              <a:t>What is vulnerability?</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504360" y="0"/>
            <a:ext cx="9071280" cy="1259640"/>
          </a:xfrm>
          <a:prstGeom prst="rect">
            <a:avLst/>
          </a:prstGeom>
        </p:spPr>
        <p:txBody>
          <a:bodyPr lIns="0" rIns="0" tIns="0" bIns="0" anchor="ctr"/>
          <a:p>
            <a:pPr>
              <a:lnSpc>
                <a:spcPct val="100000"/>
              </a:lnSpc>
            </a:pPr>
            <a:r>
              <a:rPr lang="en-US" sz="4400">
                <a:latin typeface="Arial"/>
              </a:rPr>
              <a:t>Characterize the Context</a:t>
            </a:r>
            <a:endParaRPr/>
          </a:p>
        </p:txBody>
      </p:sp>
      <p:sp>
        <p:nvSpPr>
          <p:cNvPr id="209" name="TextShape 2"/>
          <p:cNvSpPr txBox="1"/>
          <p:nvPr/>
        </p:nvSpPr>
        <p:spPr>
          <a:xfrm>
            <a:off x="360" y="1427760"/>
            <a:ext cx="10079280" cy="6131520"/>
          </a:xfrm>
          <a:prstGeom prst="rect">
            <a:avLst/>
          </a:prstGeom>
        </p:spPr>
        <p:txBody>
          <a:bodyPr lIns="0" rIns="0" tIns="0" bIns="0"/>
          <a:p>
            <a:pPr>
              <a:lnSpc>
                <a:spcPct val="100000"/>
              </a:lnSpc>
            </a:pPr>
            <a:r>
              <a:rPr b="1" lang="en-US" sz="3200">
                <a:latin typeface="Arial"/>
              </a:rPr>
              <a:t>How quickly does the decision need to be made?</a:t>
            </a:r>
            <a:endParaRPr/>
          </a:p>
          <a:p>
            <a:pPr>
              <a:lnSpc>
                <a:spcPct val="100000"/>
              </a:lnSpc>
            </a:pPr>
            <a:r>
              <a:rPr b="1" lang="en-US" sz="3200">
                <a:latin typeface="Arial"/>
              </a:rPr>
              <a:t>Are their specific approaches that are dictated by law (e.g., cost/benefit)?</a:t>
            </a:r>
            <a:endParaRPr/>
          </a:p>
          <a:p>
            <a:pPr>
              <a:lnSpc>
                <a:spcPct val="100000"/>
              </a:lnSpc>
            </a:pPr>
            <a:r>
              <a:rPr b="1" lang="en-US" sz="3200">
                <a:latin typeface="Arial"/>
              </a:rPr>
              <a:t>Who will bear the costs and the benefits of options?</a:t>
            </a:r>
            <a:endParaRPr/>
          </a:p>
          <a:p>
            <a:pPr>
              <a:lnSpc>
                <a:spcPct val="100000"/>
              </a:lnSpc>
            </a:pPr>
            <a:r>
              <a:rPr b="1" lang="en-US" sz="3200">
                <a:latin typeface="Arial"/>
              </a:rPr>
              <a:t>What is the type of decision?</a:t>
            </a:r>
            <a:endParaRPr/>
          </a:p>
          <a:p>
            <a:pPr lvl="1">
              <a:lnSpc>
                <a:spcPct val="100000"/>
              </a:lnSpc>
              <a:buFont typeface="Arial"/>
              <a:buChar char="•"/>
            </a:pPr>
            <a:r>
              <a:rPr b="1" lang="en-US" sz="2400">
                <a:solidFill>
                  <a:srgbClr val="000000"/>
                </a:solidFill>
                <a:latin typeface="Calibri"/>
              </a:rPr>
              <a:t>Emergency (Pre-appointed Managers / Rapid)</a:t>
            </a:r>
            <a:endParaRPr/>
          </a:p>
          <a:p>
            <a:pPr lvl="1">
              <a:lnSpc>
                <a:spcPct val="100000"/>
              </a:lnSpc>
              <a:buFont typeface="Arial"/>
              <a:buChar char="•"/>
            </a:pPr>
            <a:r>
              <a:rPr b="1" lang="en-US" sz="2400">
                <a:solidFill>
                  <a:srgbClr val="000000"/>
                </a:solidFill>
                <a:latin typeface="Calibri"/>
              </a:rPr>
              <a:t>Routine (Relies on familiarity with the situation)</a:t>
            </a:r>
            <a:endParaRPr/>
          </a:p>
          <a:p>
            <a:pPr lvl="1">
              <a:lnSpc>
                <a:spcPct val="100000"/>
              </a:lnSpc>
              <a:buFont typeface="Arial"/>
              <a:buChar char="•"/>
            </a:pPr>
            <a:r>
              <a:rPr b="1" lang="en-US" sz="2400">
                <a:solidFill>
                  <a:srgbClr val="000000"/>
                </a:solidFill>
                <a:latin typeface="Calibri"/>
              </a:rPr>
              <a:t>Analysis-Centered (One ultimate decision maker)</a:t>
            </a:r>
            <a:endParaRPr/>
          </a:p>
          <a:p>
            <a:pPr lvl="1">
              <a:lnSpc>
                <a:spcPct val="100000"/>
              </a:lnSpc>
              <a:buFont typeface="Arial"/>
              <a:buChar char="•"/>
            </a:pPr>
            <a:r>
              <a:rPr b="1" lang="en-US" sz="2400">
                <a:solidFill>
                  <a:srgbClr val="000000"/>
                </a:solidFill>
                <a:latin typeface="Calibri"/>
              </a:rPr>
              <a:t>Elite Corps (Very slow long term / multiple decision makers)</a:t>
            </a:r>
            <a:endParaRPr/>
          </a:p>
          <a:p>
            <a:pPr lvl="1">
              <a:lnSpc>
                <a:spcPct val="100000"/>
              </a:lnSpc>
              <a:buFont typeface="Arial"/>
              <a:buChar char="•"/>
            </a:pPr>
            <a:r>
              <a:rPr b="1" lang="en-US" sz="2400">
                <a:solidFill>
                  <a:srgbClr val="000000"/>
                </a:solidFill>
                <a:latin typeface="Calibri"/>
              </a:rPr>
              <a:t>Conflict Management (What is sufficient information?)</a:t>
            </a:r>
            <a:endParaRPr/>
          </a:p>
          <a:p>
            <a:pPr lvl="1">
              <a:lnSpc>
                <a:spcPct val="100000"/>
              </a:lnSpc>
              <a:buFont typeface="Arial"/>
              <a:buChar char="•"/>
            </a:pPr>
            <a:r>
              <a:rPr b="1" lang="en-US" sz="2400">
                <a:solidFill>
                  <a:srgbClr val="000000"/>
                </a:solidFill>
                <a:latin typeface="Calibri"/>
              </a:rPr>
              <a:t>Collaborative Learning </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Integrate Information</a:t>
            </a:r>
            <a:endParaRPr/>
          </a:p>
        </p:txBody>
      </p:sp>
      <p:sp>
        <p:nvSpPr>
          <p:cNvPr id="211"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What data is needed to measure the chosen issue?</a:t>
            </a:r>
            <a:endParaRPr/>
          </a:p>
          <a:p>
            <a:pPr lvl="1">
              <a:lnSpc>
                <a:spcPct val="100000"/>
              </a:lnSpc>
              <a:buFont typeface="Arial"/>
              <a:buChar char="•"/>
            </a:pPr>
            <a:r>
              <a:rPr b="1" lang="en-US" sz="2400">
                <a:solidFill>
                  <a:srgbClr val="000000"/>
                </a:solidFill>
                <a:latin typeface="Calibri"/>
              </a:rPr>
              <a:t>Example: What is the best location to build a new building on Clark’s campus?</a:t>
            </a:r>
            <a:endParaRPr/>
          </a:p>
          <a:p>
            <a:pPr>
              <a:lnSpc>
                <a:spcPct val="100000"/>
              </a:lnSpc>
            </a:pPr>
            <a:r>
              <a:rPr b="1" lang="en-US" sz="3200">
                <a:solidFill>
                  <a:srgbClr val="000000"/>
                </a:solidFill>
                <a:latin typeface="Arial"/>
              </a:rPr>
              <a:t>What type of database is most appropriate (GIS? Tabular? Relational?)</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Identify Options</a:t>
            </a:r>
            <a:endParaRPr/>
          </a:p>
        </p:txBody>
      </p:sp>
      <p:sp>
        <p:nvSpPr>
          <p:cNvPr id="213"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What are the potential options?</a:t>
            </a:r>
            <a:endParaRPr/>
          </a:p>
          <a:p>
            <a:pPr>
              <a:lnSpc>
                <a:spcPct val="100000"/>
              </a:lnSpc>
            </a:pPr>
            <a:r>
              <a:rPr b="1" lang="en-US" sz="3200">
                <a:latin typeface="Arial"/>
              </a:rPr>
              <a:t>What are the attributes of each option (costs, benefits)?</a:t>
            </a:r>
            <a:endParaRPr/>
          </a:p>
          <a:p>
            <a:pPr>
              <a:lnSpc>
                <a:spcPct val="100000"/>
              </a:lnSpc>
            </a:pPr>
            <a:r>
              <a:rPr b="1" lang="en-US" sz="3200">
                <a:latin typeface="Arial"/>
              </a:rPr>
              <a:t>What are secondary attributes of each option (e.g., environmental justice concerns)?</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Identify Options</a:t>
            </a:r>
            <a:endParaRPr/>
          </a:p>
        </p:txBody>
      </p:sp>
      <p:pic>
        <p:nvPicPr>
          <p:cNvPr id="215" name="Picture 3" descr=""/>
          <p:cNvPicPr/>
          <p:nvPr/>
        </p:nvPicPr>
        <p:blipFill>
          <a:blip r:embed="rId1"/>
          <a:stretch>
            <a:fillRect/>
          </a:stretch>
        </p:blipFill>
        <p:spPr>
          <a:xfrm>
            <a:off x="360" y="0"/>
            <a:ext cx="12567600" cy="8504280"/>
          </a:xfrm>
          <a:prstGeom prst="rect">
            <a:avLst/>
          </a:prstGeom>
          <a:ln>
            <a:noFill/>
          </a:ln>
        </p:spPr>
      </p:pic>
      <p:sp>
        <p:nvSpPr>
          <p:cNvPr id="216" name="CustomShape 2"/>
          <p:cNvSpPr/>
          <p:nvPr/>
        </p:nvSpPr>
        <p:spPr>
          <a:xfrm>
            <a:off x="2436480" y="924120"/>
            <a:ext cx="755640" cy="671760"/>
          </a:xfrm>
          <a:prstGeom prst="ellipse">
            <a:avLst/>
          </a:prstGeom>
          <a:solidFill>
            <a:srgbClr val="ff0000"/>
          </a:solidFill>
          <a:ln w="12600">
            <a:solidFill>
              <a:srgbClr val="c00000"/>
            </a:solidFill>
            <a:miter/>
          </a:ln>
        </p:spPr>
        <p:txBody>
          <a:bodyPr lIns="90000" rIns="90000" tIns="45000" bIns="45000" anchor="ctr"/>
          <a:p>
            <a:pPr algn="ctr">
              <a:lnSpc>
                <a:spcPct val="100000"/>
              </a:lnSpc>
            </a:pPr>
            <a:r>
              <a:rPr lang="en-US" sz="1989">
                <a:solidFill>
                  <a:srgbClr val="ffffff"/>
                </a:solidFill>
                <a:latin typeface="Calibri"/>
              </a:rPr>
              <a:t>A</a:t>
            </a:r>
            <a:endParaRPr/>
          </a:p>
        </p:txBody>
      </p:sp>
      <p:sp>
        <p:nvSpPr>
          <p:cNvPr id="217" name="CustomShape 3"/>
          <p:cNvSpPr/>
          <p:nvPr/>
        </p:nvSpPr>
        <p:spPr>
          <a:xfrm>
            <a:off x="4872240" y="5963760"/>
            <a:ext cx="755640" cy="671760"/>
          </a:xfrm>
          <a:prstGeom prst="ellipse">
            <a:avLst/>
          </a:prstGeom>
          <a:solidFill>
            <a:srgbClr val="ff0000"/>
          </a:solidFill>
          <a:ln w="12600">
            <a:solidFill>
              <a:srgbClr val="c00000"/>
            </a:solidFill>
            <a:miter/>
          </a:ln>
        </p:spPr>
        <p:txBody>
          <a:bodyPr lIns="90000" rIns="90000" tIns="45000" bIns="45000" anchor="ctr"/>
          <a:p>
            <a:pPr algn="ctr">
              <a:lnSpc>
                <a:spcPct val="100000"/>
              </a:lnSpc>
            </a:pPr>
            <a:r>
              <a:rPr lang="en-US" sz="1989">
                <a:solidFill>
                  <a:srgbClr val="ffffff"/>
                </a:solidFill>
                <a:latin typeface="Calibri"/>
              </a:rPr>
              <a:t>B</a:t>
            </a:r>
            <a:endParaRPr/>
          </a:p>
        </p:txBody>
      </p:sp>
      <p:sp>
        <p:nvSpPr>
          <p:cNvPr id="218" name="CustomShape 4"/>
          <p:cNvSpPr/>
          <p:nvPr/>
        </p:nvSpPr>
        <p:spPr>
          <a:xfrm>
            <a:off x="6552360" y="4115880"/>
            <a:ext cx="755640" cy="671760"/>
          </a:xfrm>
          <a:prstGeom prst="ellipse">
            <a:avLst/>
          </a:prstGeom>
          <a:solidFill>
            <a:srgbClr val="ff0000"/>
          </a:solidFill>
          <a:ln w="12600">
            <a:solidFill>
              <a:srgbClr val="c00000"/>
            </a:solidFill>
            <a:miter/>
          </a:ln>
        </p:spPr>
        <p:txBody>
          <a:bodyPr lIns="90000" rIns="90000" tIns="45000" bIns="45000" anchor="ctr"/>
          <a:p>
            <a:pPr algn="ctr">
              <a:lnSpc>
                <a:spcPct val="100000"/>
              </a:lnSpc>
            </a:pPr>
            <a:r>
              <a:rPr lang="en-US" sz="1989">
                <a:solidFill>
                  <a:srgbClr val="ffffff"/>
                </a:solidFill>
                <a:latin typeface="Calibri"/>
              </a:rPr>
              <a:t>C</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756360" y="302760"/>
            <a:ext cx="9071280" cy="1259640"/>
          </a:xfrm>
          <a:prstGeom prst="rect">
            <a:avLst/>
          </a:prstGeom>
        </p:spPr>
        <p:txBody>
          <a:bodyPr lIns="0" rIns="0" tIns="0" bIns="0" anchor="ctr"/>
          <a:p>
            <a:pPr>
              <a:lnSpc>
                <a:spcPct val="100000"/>
              </a:lnSpc>
            </a:pPr>
            <a:r>
              <a:rPr lang="en-US" sz="4400">
                <a:latin typeface="Arial"/>
              </a:rPr>
              <a:t>Primary Attributes</a:t>
            </a:r>
            <a:endParaRPr/>
          </a:p>
        </p:txBody>
      </p:sp>
      <p:sp>
        <p:nvSpPr>
          <p:cNvPr id="220" name="TextShape 2"/>
          <p:cNvSpPr txBox="1"/>
          <p:nvPr/>
        </p:nvSpPr>
        <p:spPr>
          <a:xfrm>
            <a:off x="588600" y="2435760"/>
            <a:ext cx="9071280" cy="4988520"/>
          </a:xfrm>
          <a:prstGeom prst="rect">
            <a:avLst/>
          </a:prstGeom>
        </p:spPr>
        <p:txBody>
          <a:bodyPr lIns="0" rIns="0" tIns="0" bIns="0"/>
          <a:p>
            <a:pPr>
              <a:lnSpc>
                <a:spcPct val="100000"/>
              </a:lnSpc>
            </a:pPr>
            <a:r>
              <a:rPr b="1" lang="en-US" sz="3200">
                <a:latin typeface="Arial"/>
              </a:rPr>
              <a:t>Option A: Purchase and Remove Housing</a:t>
            </a:r>
            <a:endParaRPr/>
          </a:p>
          <a:p>
            <a:pPr lvl="1">
              <a:lnSpc>
                <a:spcPct val="100000"/>
              </a:lnSpc>
              <a:buFont typeface="Arial"/>
              <a:buChar char="•"/>
            </a:pPr>
            <a:r>
              <a:rPr b="1" lang="en-US" sz="2400">
                <a:solidFill>
                  <a:srgbClr val="000000"/>
                </a:solidFill>
                <a:latin typeface="Calibri"/>
              </a:rPr>
              <a:t>Expensive ($500,000 for land; $2,000,000 for building)</a:t>
            </a:r>
            <a:endParaRPr/>
          </a:p>
          <a:p>
            <a:pPr lvl="1">
              <a:lnSpc>
                <a:spcPct val="100000"/>
              </a:lnSpc>
              <a:buFont typeface="Arial"/>
              <a:buChar char="•"/>
            </a:pPr>
            <a:r>
              <a:rPr b="1" lang="en-US" sz="2400">
                <a:solidFill>
                  <a:srgbClr val="000000"/>
                </a:solidFill>
                <a:latin typeface="Calibri"/>
              </a:rPr>
              <a:t>Borders existing Campus</a:t>
            </a:r>
            <a:endParaRPr/>
          </a:p>
          <a:p>
            <a:pPr lvl="1">
              <a:lnSpc>
                <a:spcPct val="100000"/>
              </a:lnSpc>
              <a:buFont typeface="Arial"/>
              <a:buChar char="•"/>
            </a:pPr>
            <a:r>
              <a:rPr b="1" lang="en-US" sz="2400">
                <a:solidFill>
                  <a:srgbClr val="000000"/>
                </a:solidFill>
                <a:latin typeface="Calibri"/>
              </a:rPr>
              <a:t>Environmental net benefit (more trees will be planted in the area)</a:t>
            </a:r>
            <a:endParaRPr/>
          </a:p>
        </p:txBody>
      </p:sp>
      <p:pic>
        <p:nvPicPr>
          <p:cNvPr id="221" name="Picture 2" descr=""/>
          <p:cNvPicPr/>
          <p:nvPr/>
        </p:nvPicPr>
        <p:blipFill>
          <a:blip r:embed="rId1"/>
          <a:stretch>
            <a:fillRect/>
          </a:stretch>
        </p:blipFill>
        <p:spPr>
          <a:xfrm>
            <a:off x="420480" y="335880"/>
            <a:ext cx="2414520" cy="205740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1008360" y="302760"/>
            <a:ext cx="9071280" cy="1259640"/>
          </a:xfrm>
          <a:prstGeom prst="rect">
            <a:avLst/>
          </a:prstGeom>
        </p:spPr>
        <p:txBody>
          <a:bodyPr lIns="0" rIns="0" tIns="0" bIns="0" anchor="ctr"/>
          <a:p>
            <a:pPr>
              <a:lnSpc>
                <a:spcPct val="100000"/>
              </a:lnSpc>
            </a:pPr>
            <a:r>
              <a:rPr lang="en-US" sz="4400">
                <a:latin typeface="Arial"/>
              </a:rPr>
              <a:t>Secondary Attributes</a:t>
            </a:r>
            <a:endParaRPr/>
          </a:p>
        </p:txBody>
      </p:sp>
      <p:sp>
        <p:nvSpPr>
          <p:cNvPr id="223" name="TextShape 2"/>
          <p:cNvSpPr txBox="1"/>
          <p:nvPr/>
        </p:nvSpPr>
        <p:spPr>
          <a:xfrm>
            <a:off x="588600" y="2435760"/>
            <a:ext cx="9071280" cy="4988520"/>
          </a:xfrm>
          <a:prstGeom prst="rect">
            <a:avLst/>
          </a:prstGeom>
        </p:spPr>
        <p:txBody>
          <a:bodyPr lIns="0" rIns="0" tIns="0" bIns="0"/>
          <a:p>
            <a:pPr>
              <a:lnSpc>
                <a:spcPct val="100000"/>
              </a:lnSpc>
            </a:pPr>
            <a:r>
              <a:rPr b="1" lang="en-US" sz="3200">
                <a:latin typeface="Arial"/>
              </a:rPr>
              <a:t>Option A: Purchase and Remove Housing</a:t>
            </a:r>
            <a:endParaRPr/>
          </a:p>
          <a:p>
            <a:pPr lvl="1">
              <a:lnSpc>
                <a:spcPct val="100000"/>
              </a:lnSpc>
              <a:buFont typeface="Arial"/>
              <a:buChar char="•"/>
            </a:pPr>
            <a:r>
              <a:rPr b="1" lang="en-US" sz="2400">
                <a:solidFill>
                  <a:srgbClr val="000000"/>
                </a:solidFill>
                <a:latin typeface="Calibri"/>
              </a:rPr>
              <a:t>Likely limited opposition from local groups</a:t>
            </a:r>
            <a:endParaRPr/>
          </a:p>
          <a:p>
            <a:pPr lvl="1">
              <a:lnSpc>
                <a:spcPct val="100000"/>
              </a:lnSpc>
              <a:buFont typeface="Arial"/>
              <a:buChar char="•"/>
            </a:pPr>
            <a:r>
              <a:rPr b="1" lang="en-US" sz="2400">
                <a:solidFill>
                  <a:srgbClr val="000000"/>
                </a:solidFill>
                <a:latin typeface="Calibri"/>
              </a:rPr>
              <a:t>May reduce traffic in the area</a:t>
            </a:r>
            <a:endParaRPr/>
          </a:p>
        </p:txBody>
      </p:sp>
      <p:pic>
        <p:nvPicPr>
          <p:cNvPr id="224" name="Picture 2" descr=""/>
          <p:cNvPicPr/>
          <p:nvPr/>
        </p:nvPicPr>
        <p:blipFill>
          <a:blip r:embed="rId1"/>
          <a:stretch>
            <a:fillRect/>
          </a:stretch>
        </p:blipFill>
        <p:spPr>
          <a:xfrm>
            <a:off x="420480" y="335880"/>
            <a:ext cx="2414520" cy="205740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Identify Options</a:t>
            </a:r>
            <a:endParaRPr/>
          </a:p>
        </p:txBody>
      </p:sp>
      <p:graphicFrame>
        <p:nvGraphicFramePr>
          <p:cNvPr id="226" name="Table 2"/>
          <p:cNvGraphicFramePr/>
          <p:nvPr/>
        </p:nvGraphicFramePr>
        <p:xfrm>
          <a:off x="420480" y="2772000"/>
          <a:ext cx="9155160" cy="1634040"/>
        </p:xfrm>
        <a:graphic>
          <a:graphicData uri="http://schemas.openxmlformats.org/drawingml/2006/table">
            <a:tbl>
              <a:tblPr/>
              <a:tblGrid>
                <a:gridCol w="1592640"/>
                <a:gridCol w="1262880"/>
                <a:gridCol w="1521000"/>
                <a:gridCol w="1791360"/>
                <a:gridCol w="1998000"/>
                <a:gridCol w="989280"/>
              </a:tblGrid>
              <a:tr h="4086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Mid</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lang="en-US" sz="2000">
                          <a:solidFill>
                            <a:srgbClr val="000000"/>
                          </a:solidFill>
                          <a:latin typeface="Calibri"/>
                        </a:rPr>
                        <a:t>Far</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pic>
        <p:nvPicPr>
          <p:cNvPr id="227" name="Picture 2" descr=""/>
          <p:cNvPicPr/>
          <p:nvPr/>
        </p:nvPicPr>
        <p:blipFill>
          <a:blip r:embed="rId1"/>
          <a:stretch>
            <a:fillRect/>
          </a:stretch>
        </p:blipFill>
        <p:spPr>
          <a:xfrm>
            <a:off x="420480" y="335880"/>
            <a:ext cx="2414520" cy="2057400"/>
          </a:xfrm>
          <a:prstGeom prst="rect">
            <a:avLst/>
          </a:prstGeom>
          <a:ln>
            <a:noFill/>
          </a:ln>
        </p:spPr>
      </p:pic>
      <p:pic>
        <p:nvPicPr>
          <p:cNvPr id="228" name="Picture 2" descr=""/>
          <p:cNvPicPr/>
          <p:nvPr/>
        </p:nvPicPr>
        <p:blipFill>
          <a:blip r:embed="rId2"/>
          <a:stretch>
            <a:fillRect/>
          </a:stretch>
        </p:blipFill>
        <p:spPr>
          <a:xfrm>
            <a:off x="420480" y="4703760"/>
            <a:ext cx="3117960" cy="2509200"/>
          </a:xfrm>
          <a:prstGeom prst="rect">
            <a:avLst/>
          </a:prstGeom>
          <a:ln>
            <a:noFill/>
          </a:ln>
        </p:spPr>
      </p:pic>
      <p:pic>
        <p:nvPicPr>
          <p:cNvPr id="229" name="Picture 3" descr=""/>
          <p:cNvPicPr/>
          <p:nvPr/>
        </p:nvPicPr>
        <p:blipFill>
          <a:blip r:embed="rId3"/>
          <a:stretch>
            <a:fillRect/>
          </a:stretch>
        </p:blipFill>
        <p:spPr>
          <a:xfrm>
            <a:off x="6384240" y="5123880"/>
            <a:ext cx="2719080" cy="192096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Forecast</a:t>
            </a:r>
            <a:endParaRPr/>
          </a:p>
        </p:txBody>
      </p:sp>
      <p:sp>
        <p:nvSpPr>
          <p:cNvPr id="231"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What will the information you collected look like in the future under each potential option?</a:t>
            </a:r>
            <a:endParaRPr/>
          </a:p>
          <a:p>
            <a:pPr>
              <a:lnSpc>
                <a:spcPct val="100000"/>
              </a:lnSpc>
            </a:pPr>
            <a:r>
              <a:rPr b="1" lang="en-US" sz="3200">
                <a:latin typeface="Arial"/>
              </a:rPr>
              <a:t>What do short and long-term costs and benefits look like?</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504000" y="-360"/>
            <a:ext cx="9071640" cy="1259640"/>
          </a:xfrm>
          <a:prstGeom prst="rect">
            <a:avLst/>
          </a:prstGeom>
        </p:spPr>
        <p:txBody>
          <a:bodyPr anchor="ctr"/>
          <a:p>
            <a:pPr>
              <a:lnSpc>
                <a:spcPct val="100000"/>
              </a:lnSpc>
            </a:pPr>
            <a:r>
              <a:rPr lang="en-US" sz="4400">
                <a:latin typeface="Arial"/>
              </a:rPr>
              <a:t>Step 1: Characterize Goals</a:t>
            </a:r>
            <a:endParaRPr/>
          </a:p>
        </p:txBody>
      </p:sp>
      <p:sp>
        <p:nvSpPr>
          <p:cNvPr id="130" name="TextShape 2"/>
          <p:cNvSpPr txBox="1"/>
          <p:nvPr/>
        </p:nvSpPr>
        <p:spPr>
          <a:xfrm>
            <a:off x="335880" y="1427760"/>
            <a:ext cx="6887520" cy="5627880"/>
          </a:xfrm>
          <a:prstGeom prst="rect">
            <a:avLst/>
          </a:prstGeom>
        </p:spPr>
        <p:txBody>
          <a:bodyPr/>
          <a:p>
            <a:pPr>
              <a:lnSpc>
                <a:spcPct val="100000"/>
              </a:lnSpc>
              <a:buSzPct val="45000"/>
              <a:buFont typeface="StarSymbol"/>
              <a:buChar char=""/>
            </a:pPr>
            <a:r>
              <a:rPr lang="en-US" sz="2800">
                <a:latin typeface="Arial"/>
              </a:rPr>
              <a:t>This (real world) example will focus on just two groups in USACE, flood risk and ecosystem restoration.</a:t>
            </a:r>
            <a:endParaRPr/>
          </a:p>
          <a:p>
            <a:pPr>
              <a:lnSpc>
                <a:spcPct val="100000"/>
              </a:lnSpc>
              <a:buSzPct val="45000"/>
              <a:buFont typeface="StarSymbol"/>
              <a:buChar char=""/>
            </a:pPr>
            <a:r>
              <a:rPr lang="en-US" sz="2800">
                <a:latin typeface="Arial"/>
              </a:rPr>
              <a:t>Flood risk seeks to spend money on projects which MINIMIZE the risk of potential flooding events.</a:t>
            </a:r>
            <a:endParaRPr/>
          </a:p>
          <a:p>
            <a:pPr>
              <a:lnSpc>
                <a:spcPct val="100000"/>
              </a:lnSpc>
              <a:buSzPct val="45000"/>
              <a:buFont typeface="StarSymbol"/>
              <a:buChar char=""/>
            </a:pPr>
            <a:r>
              <a:rPr lang="en-US" sz="2800">
                <a:latin typeface="Arial"/>
              </a:rPr>
              <a:t>Ecosystem Restoration seeks to spend money on projects which MAXIMIZES environmental carrying capacity.</a:t>
            </a:r>
            <a:endParaRPr/>
          </a:p>
          <a:p>
            <a:pPr>
              <a:lnSpc>
                <a:spcPct val="100000"/>
              </a:lnSpc>
            </a:pPr>
            <a:endParaRPr/>
          </a:p>
        </p:txBody>
      </p:sp>
      <p:pic>
        <p:nvPicPr>
          <p:cNvPr id="131" name="Picture 4" descr=""/>
          <p:cNvPicPr/>
          <p:nvPr/>
        </p:nvPicPr>
        <p:blipFill>
          <a:blip r:embed="rId1">
            <a:lum bright="-50000"/>
          </a:blip>
          <a:srcRect l="0" t="0" r="19844" b="41284"/>
          <a:stretch>
            <a:fillRect/>
          </a:stretch>
        </p:blipFill>
        <p:spPr>
          <a:xfrm>
            <a:off x="7391880" y="1511640"/>
            <a:ext cx="2372400" cy="2603880"/>
          </a:xfrm>
          <a:prstGeom prst="rect">
            <a:avLst/>
          </a:prstGeom>
          <a:ln w="25560">
            <a:solidFill>
              <a:srgbClr val="000000"/>
            </a:solidFill>
            <a:miter/>
          </a:ln>
        </p:spPr>
      </p:pic>
      <p:pic>
        <p:nvPicPr>
          <p:cNvPr id="132" name="Picture 6" descr=""/>
          <p:cNvPicPr/>
          <p:nvPr/>
        </p:nvPicPr>
        <p:blipFill>
          <a:blip r:embed="rId2">
            <a:lum bright="-50000"/>
          </a:blip>
          <a:stretch>
            <a:fillRect/>
          </a:stretch>
        </p:blipFill>
        <p:spPr>
          <a:xfrm>
            <a:off x="7475760" y="4451760"/>
            <a:ext cx="2173320" cy="1475280"/>
          </a:xfrm>
          <a:prstGeom prst="rect">
            <a:avLst/>
          </a:prstGeom>
          <a:ln w="25560">
            <a:solidFill>
              <a:srgbClr val="000000"/>
            </a:solidFill>
            <a:miter/>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756360" y="302760"/>
            <a:ext cx="9071280" cy="1259640"/>
          </a:xfrm>
          <a:prstGeom prst="rect">
            <a:avLst/>
          </a:prstGeom>
        </p:spPr>
        <p:txBody>
          <a:bodyPr lIns="0" rIns="0" tIns="0" bIns="0" anchor="ctr"/>
          <a:p>
            <a:pPr>
              <a:lnSpc>
                <a:spcPct val="100000"/>
              </a:lnSpc>
            </a:pPr>
            <a:r>
              <a:rPr lang="en-US" sz="4400">
                <a:latin typeface="Arial"/>
              </a:rPr>
              <a:t>Forecast</a:t>
            </a:r>
            <a:endParaRPr/>
          </a:p>
        </p:txBody>
      </p:sp>
      <p:sp>
        <p:nvSpPr>
          <p:cNvPr id="233" name="TextShape 2"/>
          <p:cNvSpPr txBox="1"/>
          <p:nvPr/>
        </p:nvSpPr>
        <p:spPr>
          <a:xfrm>
            <a:off x="588600" y="2435760"/>
            <a:ext cx="9071280" cy="4988520"/>
          </a:xfrm>
          <a:prstGeom prst="rect">
            <a:avLst/>
          </a:prstGeom>
        </p:spPr>
        <p:txBody>
          <a:bodyPr lIns="0" rIns="0" tIns="0" bIns="0"/>
          <a:p>
            <a:pPr>
              <a:lnSpc>
                <a:spcPct val="100000"/>
              </a:lnSpc>
            </a:pPr>
            <a:r>
              <a:rPr b="1" lang="en-US" sz="3200">
                <a:latin typeface="Arial"/>
              </a:rPr>
              <a:t>Option A: Purchase and Remove Housing</a:t>
            </a:r>
            <a:endParaRPr/>
          </a:p>
          <a:p>
            <a:pPr lvl="1">
              <a:lnSpc>
                <a:spcPct val="100000"/>
              </a:lnSpc>
              <a:buFont typeface="Arial"/>
              <a:buChar char="•"/>
            </a:pPr>
            <a:r>
              <a:rPr b="1" lang="en-US" sz="2400">
                <a:solidFill>
                  <a:srgbClr val="000000"/>
                </a:solidFill>
                <a:latin typeface="Calibri"/>
              </a:rPr>
              <a:t>Scenario A: Clark grows rapidly (6000 new students in 2020)</a:t>
            </a:r>
            <a:endParaRPr/>
          </a:p>
          <a:p>
            <a:pPr lvl="1">
              <a:lnSpc>
                <a:spcPct val="100000"/>
              </a:lnSpc>
              <a:buFont typeface="Arial"/>
              <a:buChar char="•"/>
            </a:pPr>
            <a:r>
              <a:rPr b="1" lang="en-US" sz="2400">
                <a:solidFill>
                  <a:srgbClr val="000000"/>
                </a:solidFill>
                <a:latin typeface="Calibri"/>
              </a:rPr>
              <a:t>Scenario B: Clark stays at the same enrollment (~3000 students in 2020)</a:t>
            </a:r>
            <a:endParaRPr/>
          </a:p>
          <a:p>
            <a:pPr lvl="1">
              <a:lnSpc>
                <a:spcPct val="100000"/>
              </a:lnSpc>
              <a:buFont typeface="Arial"/>
              <a:buChar char="•"/>
            </a:pPr>
            <a:r>
              <a:rPr b="1" lang="en-US" sz="2400">
                <a:solidFill>
                  <a:srgbClr val="000000"/>
                </a:solidFill>
                <a:latin typeface="Calibri"/>
              </a:rPr>
              <a:t>Scenario C: Clark enrollment shrinks (2000 students total in 2020)</a:t>
            </a:r>
            <a:endParaRPr/>
          </a:p>
        </p:txBody>
      </p:sp>
      <p:pic>
        <p:nvPicPr>
          <p:cNvPr id="234" name="Picture 2" descr=""/>
          <p:cNvPicPr/>
          <p:nvPr/>
        </p:nvPicPr>
        <p:blipFill>
          <a:blip r:embed="rId1"/>
          <a:stretch>
            <a:fillRect/>
          </a:stretch>
        </p:blipFill>
        <p:spPr>
          <a:xfrm>
            <a:off x="420480" y="335880"/>
            <a:ext cx="2414520" cy="205740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1596600" y="839880"/>
            <a:ext cx="9071280" cy="1259640"/>
          </a:xfrm>
          <a:prstGeom prst="rect">
            <a:avLst/>
          </a:prstGeom>
        </p:spPr>
        <p:txBody>
          <a:bodyPr lIns="0" rIns="0" tIns="0" bIns="0" anchor="ctr"/>
          <a:p>
            <a:pPr>
              <a:lnSpc>
                <a:spcPct val="100000"/>
              </a:lnSpc>
            </a:pPr>
            <a:r>
              <a:rPr lang="en-US" sz="4409">
                <a:latin typeface="Arial"/>
              </a:rPr>
              <a:t>What will each option</a:t>
            </a:r>
            <a:r>
              <a:rPr lang="en-US" sz="4409">
                <a:latin typeface="Arial"/>
              </a:rPr>
              <a:t>
</a:t>
            </a:r>
            <a:r>
              <a:rPr lang="en-US" sz="4409">
                <a:latin typeface="Arial"/>
              </a:rPr>
              <a:t>look like under the </a:t>
            </a:r>
            <a:r>
              <a:rPr lang="en-US" sz="4409">
                <a:latin typeface="Arial"/>
              </a:rPr>
              <a:t>
</a:t>
            </a:r>
            <a:r>
              <a:rPr lang="en-US" sz="4409">
                <a:latin typeface="Arial"/>
              </a:rPr>
              <a:t>“more students” scenario?</a:t>
            </a:r>
            <a:endParaRPr/>
          </a:p>
        </p:txBody>
      </p:sp>
      <p:graphicFrame>
        <p:nvGraphicFramePr>
          <p:cNvPr id="236" name="Table 2"/>
          <p:cNvGraphicFramePr/>
          <p:nvPr/>
        </p:nvGraphicFramePr>
        <p:xfrm>
          <a:off x="420480" y="3153240"/>
          <a:ext cx="9155160" cy="1634040"/>
        </p:xfrm>
        <a:graphic>
          <a:graphicData uri="http://schemas.openxmlformats.org/drawingml/2006/table">
            <a:tbl>
              <a:tblPr/>
              <a:tblGrid>
                <a:gridCol w="1592640"/>
                <a:gridCol w="1262880"/>
                <a:gridCol w="1521000"/>
                <a:gridCol w="1791360"/>
                <a:gridCol w="1998000"/>
                <a:gridCol w="9892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Negative</a:t>
                      </a:r>
                      <a:endParaRPr/>
                    </a:p>
                  </a:txBody>
                  <a:tcPr/>
                </a:tc>
                <a:tc>
                  <a:txBody>
                    <a:bodyPr lIns="100440" rIns="100440" tIns="50040" bIns="50040"/>
                    <a:p>
                      <a:pPr>
                        <a:lnSpc>
                          <a:spcPct val="100000"/>
                        </a:lnSpc>
                      </a:pPr>
                      <a:r>
                        <a:rPr lang="en-US" sz="2000">
                          <a:solidFill>
                            <a:srgbClr val="ff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b="1" lang="en-US" sz="2000">
                          <a:solidFill>
                            <a:srgbClr val="ff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pic>
        <p:nvPicPr>
          <p:cNvPr id="237" name="Picture 2" descr=""/>
          <p:cNvPicPr/>
          <p:nvPr/>
        </p:nvPicPr>
        <p:blipFill>
          <a:blip r:embed="rId1"/>
          <a:stretch>
            <a:fillRect/>
          </a:stretch>
        </p:blipFill>
        <p:spPr>
          <a:xfrm>
            <a:off x="420480" y="546120"/>
            <a:ext cx="2414520" cy="2057400"/>
          </a:xfrm>
          <a:prstGeom prst="rect">
            <a:avLst/>
          </a:prstGeom>
          <a:ln>
            <a:noFill/>
          </a:ln>
        </p:spPr>
      </p:pic>
      <p:pic>
        <p:nvPicPr>
          <p:cNvPr id="238" name="Picture 2" descr=""/>
          <p:cNvPicPr/>
          <p:nvPr/>
        </p:nvPicPr>
        <p:blipFill>
          <a:blip r:embed="rId2"/>
          <a:stretch>
            <a:fillRect/>
          </a:stretch>
        </p:blipFill>
        <p:spPr>
          <a:xfrm>
            <a:off x="420480" y="4871880"/>
            <a:ext cx="3117960" cy="2509200"/>
          </a:xfrm>
          <a:prstGeom prst="rect">
            <a:avLst/>
          </a:prstGeom>
          <a:ln>
            <a:noFill/>
          </a:ln>
        </p:spPr>
      </p:pic>
      <p:pic>
        <p:nvPicPr>
          <p:cNvPr id="239" name="Picture 3" descr=""/>
          <p:cNvPicPr/>
          <p:nvPr/>
        </p:nvPicPr>
        <p:blipFill>
          <a:blip r:embed="rId3"/>
          <a:stretch>
            <a:fillRect/>
          </a:stretch>
        </p:blipFill>
        <p:spPr>
          <a:xfrm>
            <a:off x="6384240" y="5470200"/>
            <a:ext cx="2719080" cy="192096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Make Decisions</a:t>
            </a:r>
            <a:endParaRPr/>
          </a:p>
        </p:txBody>
      </p:sp>
      <p:sp>
        <p:nvSpPr>
          <p:cNvPr id="241"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Make a decision based on the given decision strategy.</a:t>
            </a:r>
            <a:endParaRPr/>
          </a:p>
          <a:p>
            <a:pPr lvl="1">
              <a:lnSpc>
                <a:spcPct val="100000"/>
              </a:lnSpc>
              <a:buFont typeface="Arial"/>
              <a:buChar char="•"/>
            </a:pPr>
            <a:r>
              <a:rPr b="1" lang="en-US" sz="2400">
                <a:solidFill>
                  <a:srgbClr val="000000"/>
                </a:solidFill>
                <a:latin typeface="Calibri"/>
              </a:rPr>
              <a:t>Cost-benefit analysis</a:t>
            </a:r>
            <a:endParaRPr/>
          </a:p>
          <a:p>
            <a:pPr lvl="1">
              <a:lnSpc>
                <a:spcPct val="100000"/>
              </a:lnSpc>
              <a:buFont typeface="Arial"/>
              <a:buChar char="•"/>
            </a:pPr>
            <a:r>
              <a:rPr b="1" lang="en-US" sz="2400">
                <a:solidFill>
                  <a:srgbClr val="000000"/>
                </a:solidFill>
                <a:latin typeface="Calibri"/>
              </a:rPr>
              <a:t>Probabilistic Risk Assessment</a:t>
            </a:r>
            <a:endParaRPr/>
          </a:p>
          <a:p>
            <a:pPr lvl="1">
              <a:lnSpc>
                <a:spcPct val="100000"/>
              </a:lnSpc>
              <a:buFont typeface="Arial"/>
              <a:buChar char="•"/>
            </a:pPr>
            <a:r>
              <a:rPr b="1" lang="en-US" sz="2400">
                <a:solidFill>
                  <a:srgbClr val="000000"/>
                </a:solidFill>
                <a:latin typeface="Calibri"/>
              </a:rPr>
              <a:t>Decision Tree Analysis</a:t>
            </a:r>
            <a:endParaRPr/>
          </a:p>
          <a:p>
            <a:pPr lvl="1">
              <a:lnSpc>
                <a:spcPct val="100000"/>
              </a:lnSpc>
              <a:buFont typeface="Arial"/>
              <a:buChar char="•"/>
            </a:pPr>
            <a:r>
              <a:rPr b="1" lang="en-US" sz="2400">
                <a:solidFill>
                  <a:srgbClr val="000000"/>
                </a:solidFill>
                <a:latin typeface="Calibri"/>
              </a:rPr>
              <a:t>Linear Programming / Optimization </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43" name="Table 2"/>
          <p:cNvGraphicFramePr/>
          <p:nvPr/>
        </p:nvGraphicFramePr>
        <p:xfrm>
          <a:off x="420480" y="3489480"/>
          <a:ext cx="9155160" cy="1634040"/>
        </p:xfrm>
        <a:graphic>
          <a:graphicData uri="http://schemas.openxmlformats.org/drawingml/2006/table">
            <a:tbl>
              <a:tblPr/>
              <a:tblGrid>
                <a:gridCol w="1592640"/>
                <a:gridCol w="1262880"/>
                <a:gridCol w="1521000"/>
                <a:gridCol w="1791360"/>
                <a:gridCol w="1998000"/>
                <a:gridCol w="9892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Negative</a:t>
                      </a:r>
                      <a:endParaRPr/>
                    </a:p>
                  </a:txBody>
                  <a:tcPr/>
                </a:tc>
                <a:tc>
                  <a:txBody>
                    <a:bodyPr lIns="100440" rIns="100440" tIns="50040" bIns="50040"/>
                    <a:p>
                      <a:pPr>
                        <a:lnSpc>
                          <a:spcPct val="100000"/>
                        </a:lnSpc>
                      </a:pPr>
                      <a:r>
                        <a:rPr lang="en-US" sz="2000">
                          <a:solidFill>
                            <a:srgbClr val="ff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b="1" lang="en-US" sz="2000">
                          <a:solidFill>
                            <a:srgbClr val="ff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graphicFrame>
        <p:nvGraphicFramePr>
          <p:cNvPr id="244" name="Table 3"/>
          <p:cNvGraphicFramePr/>
          <p:nvPr/>
        </p:nvGraphicFramePr>
        <p:xfrm>
          <a:off x="420480" y="5543640"/>
          <a:ext cx="9155160" cy="1634040"/>
        </p:xfrm>
        <a:graphic>
          <a:graphicData uri="http://schemas.openxmlformats.org/drawingml/2006/table">
            <a:tbl>
              <a:tblPr/>
              <a:tblGrid>
                <a:gridCol w="1592640"/>
                <a:gridCol w="1262880"/>
                <a:gridCol w="1521000"/>
                <a:gridCol w="1791360"/>
                <a:gridCol w="1998000"/>
                <a:gridCol w="989280"/>
              </a:tblGrid>
              <a:tr h="4086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Mid</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lang="en-US" sz="2000">
                          <a:solidFill>
                            <a:srgbClr val="000000"/>
                          </a:solidFill>
                          <a:latin typeface="Calibri"/>
                        </a:rPr>
                        <a:t>Far</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sp>
        <p:nvSpPr>
          <p:cNvPr id="245" name="CustomShape 4"/>
          <p:cNvSpPr/>
          <p:nvPr/>
        </p:nvSpPr>
        <p:spPr>
          <a:xfrm>
            <a:off x="336600" y="3107880"/>
            <a:ext cx="319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High” enrollment scenario</a:t>
            </a:r>
            <a:endParaRPr/>
          </a:p>
        </p:txBody>
      </p:sp>
      <p:sp>
        <p:nvSpPr>
          <p:cNvPr id="246" name="CustomShape 5"/>
          <p:cNvSpPr/>
          <p:nvPr/>
        </p:nvSpPr>
        <p:spPr>
          <a:xfrm>
            <a:off x="336600" y="5207760"/>
            <a:ext cx="411552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Current” enrollment scenario</a:t>
            </a:r>
            <a:endParaRPr/>
          </a:p>
        </p:txBody>
      </p:sp>
      <p:graphicFrame>
        <p:nvGraphicFramePr>
          <p:cNvPr id="247" name="Table 6"/>
          <p:cNvGraphicFramePr/>
          <p:nvPr/>
        </p:nvGraphicFramePr>
        <p:xfrm>
          <a:off x="420480" y="1221480"/>
          <a:ext cx="9155160" cy="1634040"/>
        </p:xfrm>
        <a:graphic>
          <a:graphicData uri="http://schemas.openxmlformats.org/drawingml/2006/table">
            <a:tbl>
              <a:tblPr/>
              <a:tblGrid>
                <a:gridCol w="1592640"/>
                <a:gridCol w="1262880"/>
                <a:gridCol w="1521000"/>
                <a:gridCol w="1791360"/>
                <a:gridCol w="1998000"/>
                <a:gridCol w="989280"/>
              </a:tblGrid>
              <a:tr h="71028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536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ff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Low</a:t>
                      </a:r>
                      <a:endParaRPr/>
                    </a:p>
                  </a:txBody>
                  <a:tcPr/>
                </a:tc>
              </a:tr>
              <a:tr h="40536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b="1" lang="en-US" sz="2000">
                          <a:solidFill>
                            <a:srgbClr val="ff0000"/>
                          </a:solidFill>
                          <a:latin typeface="Calibri"/>
                        </a:rPr>
                        <a:t>Far</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536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sp>
        <p:nvSpPr>
          <p:cNvPr id="248" name="CustomShape 7"/>
          <p:cNvSpPr/>
          <p:nvPr/>
        </p:nvSpPr>
        <p:spPr>
          <a:xfrm>
            <a:off x="336600" y="839880"/>
            <a:ext cx="319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50" name="Table 2"/>
          <p:cNvGraphicFramePr/>
          <p:nvPr/>
        </p:nvGraphicFramePr>
        <p:xfrm>
          <a:off x="420480" y="3489480"/>
          <a:ext cx="9155160" cy="1634040"/>
        </p:xfrm>
        <a:graphic>
          <a:graphicData uri="http://schemas.openxmlformats.org/drawingml/2006/table">
            <a:tbl>
              <a:tblPr/>
              <a:tblGrid>
                <a:gridCol w="1592640"/>
                <a:gridCol w="1262880"/>
                <a:gridCol w="1521000"/>
                <a:gridCol w="1791360"/>
                <a:gridCol w="1998000"/>
                <a:gridCol w="9892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Negative</a:t>
                      </a:r>
                      <a:endParaRPr/>
                    </a:p>
                  </a:txBody>
                  <a:tcPr/>
                </a:tc>
                <a:tc>
                  <a:txBody>
                    <a:bodyPr lIns="100440" rIns="100440" tIns="50040" bIns="50040"/>
                    <a:p>
                      <a:pPr>
                        <a:lnSpc>
                          <a:spcPct val="100000"/>
                        </a:lnSpc>
                      </a:pPr>
                      <a:r>
                        <a:rPr lang="en-US" sz="2000">
                          <a:solidFill>
                            <a:srgbClr val="ff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b="1" lang="en-US" sz="2000">
                          <a:solidFill>
                            <a:srgbClr val="ff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graphicFrame>
        <p:nvGraphicFramePr>
          <p:cNvPr id="251" name="Table 3"/>
          <p:cNvGraphicFramePr/>
          <p:nvPr/>
        </p:nvGraphicFramePr>
        <p:xfrm>
          <a:off x="420480" y="5543640"/>
          <a:ext cx="9155160" cy="1634040"/>
        </p:xfrm>
        <a:graphic>
          <a:graphicData uri="http://schemas.openxmlformats.org/drawingml/2006/table">
            <a:tbl>
              <a:tblPr/>
              <a:tblGrid>
                <a:gridCol w="1592640"/>
                <a:gridCol w="1262880"/>
                <a:gridCol w="1521000"/>
                <a:gridCol w="1791360"/>
                <a:gridCol w="1998000"/>
                <a:gridCol w="989280"/>
              </a:tblGrid>
              <a:tr h="4086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Mid</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lang="en-US" sz="2000">
                          <a:solidFill>
                            <a:srgbClr val="000000"/>
                          </a:solidFill>
                          <a:latin typeface="Calibri"/>
                        </a:rPr>
                        <a:t>Far</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sp>
        <p:nvSpPr>
          <p:cNvPr id="252" name="CustomShape 4"/>
          <p:cNvSpPr/>
          <p:nvPr/>
        </p:nvSpPr>
        <p:spPr>
          <a:xfrm>
            <a:off x="336600" y="3107880"/>
            <a:ext cx="739116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High” enrollment scenario (</a:t>
            </a:r>
            <a:r>
              <a:rPr b="1" lang="en-US" sz="1989">
                <a:solidFill>
                  <a:srgbClr val="ff0000"/>
                </a:solidFill>
                <a:latin typeface="Arial"/>
              </a:rPr>
              <a:t>Probability = 20%</a:t>
            </a:r>
            <a:r>
              <a:rPr lang="en-US" sz="1989">
                <a:solidFill>
                  <a:srgbClr val="000000"/>
                </a:solidFill>
                <a:latin typeface="Arial"/>
              </a:rPr>
              <a:t>)</a:t>
            </a:r>
            <a:endParaRPr/>
          </a:p>
        </p:txBody>
      </p:sp>
      <p:sp>
        <p:nvSpPr>
          <p:cNvPr id="253" name="CustomShape 5"/>
          <p:cNvSpPr/>
          <p:nvPr/>
        </p:nvSpPr>
        <p:spPr>
          <a:xfrm>
            <a:off x="336600" y="5207760"/>
            <a:ext cx="697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Current” enrollment scenario (</a:t>
            </a:r>
            <a:r>
              <a:rPr b="1" lang="en-US" sz="1989">
                <a:solidFill>
                  <a:srgbClr val="ff0000"/>
                </a:solidFill>
                <a:latin typeface="Arial"/>
              </a:rPr>
              <a:t>Probability = 60%</a:t>
            </a:r>
            <a:r>
              <a:rPr lang="en-US" sz="1989">
                <a:solidFill>
                  <a:srgbClr val="000000"/>
                </a:solidFill>
                <a:latin typeface="Arial"/>
              </a:rPr>
              <a:t>)</a:t>
            </a:r>
            <a:endParaRPr/>
          </a:p>
        </p:txBody>
      </p:sp>
      <p:graphicFrame>
        <p:nvGraphicFramePr>
          <p:cNvPr id="254" name="Table 6"/>
          <p:cNvGraphicFramePr/>
          <p:nvPr/>
        </p:nvGraphicFramePr>
        <p:xfrm>
          <a:off x="420480" y="1221480"/>
          <a:ext cx="9155160" cy="1634040"/>
        </p:xfrm>
        <a:graphic>
          <a:graphicData uri="http://schemas.openxmlformats.org/drawingml/2006/table">
            <a:tbl>
              <a:tblPr/>
              <a:tblGrid>
                <a:gridCol w="1592640"/>
                <a:gridCol w="1262880"/>
                <a:gridCol w="1521000"/>
                <a:gridCol w="1791360"/>
                <a:gridCol w="1998000"/>
                <a:gridCol w="989280"/>
              </a:tblGrid>
              <a:tr h="71028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536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ff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Positive</a:t>
                      </a:r>
                      <a:endParaRPr/>
                    </a:p>
                  </a:txBody>
                  <a:tcPr/>
                </a:tc>
                <a:tc>
                  <a:txBody>
                    <a:bodyPr lIns="100440" rIns="100440" tIns="50040" bIns="50040"/>
                    <a:p>
                      <a:pPr>
                        <a:lnSpc>
                          <a:spcPct val="100000"/>
                        </a:lnSpc>
                      </a:pPr>
                      <a:r>
                        <a:rPr lang="en-US" sz="2000">
                          <a:solidFill>
                            <a:srgbClr val="ff0000"/>
                          </a:solidFill>
                          <a:latin typeface="Calibri"/>
                        </a:rPr>
                        <a:t>Low</a:t>
                      </a:r>
                      <a:endParaRPr/>
                    </a:p>
                  </a:txBody>
                  <a:tcPr/>
                </a:tc>
              </a:tr>
              <a:tr h="40536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a:t>
                      </a:r>
                      <a:endParaRPr/>
                    </a:p>
                  </a:txBody>
                  <a:tcPr/>
                </a:tc>
                <a:tc>
                  <a:txBody>
                    <a:bodyPr lIns="100440" rIns="100440" tIns="50040" bIns="50040"/>
                    <a:p>
                      <a:pPr>
                        <a:lnSpc>
                          <a:spcPct val="100000"/>
                        </a:lnSpc>
                      </a:pPr>
                      <a:r>
                        <a:rPr b="1" lang="en-US" sz="2000">
                          <a:solidFill>
                            <a:srgbClr val="ff0000"/>
                          </a:solidFill>
                          <a:latin typeface="Calibri"/>
                        </a:rPr>
                        <a:t>Far</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r h="40536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a:t>
                      </a:r>
                      <a:endParaRPr/>
                    </a:p>
                  </a:txBody>
                  <a:tcPr/>
                </a:tc>
                <a:tc>
                  <a:txBody>
                    <a:bodyPr lIns="100440" rIns="100440" tIns="50040" bIns="50040"/>
                    <a:p>
                      <a:pPr>
                        <a:lnSpc>
                          <a:spcPct val="100000"/>
                        </a:lnSpc>
                      </a:pPr>
                      <a:r>
                        <a:rPr lang="en-US" sz="2000">
                          <a:solidFill>
                            <a:srgbClr val="000000"/>
                          </a:solidFill>
                          <a:latin typeface="Calibri"/>
                        </a:rPr>
                        <a:t>Close</a:t>
                      </a:r>
                      <a:endParaRPr/>
                    </a:p>
                  </a:txBody>
                  <a:tcPr/>
                </a:tc>
                <a:tc>
                  <a:txBody>
                    <a:bodyPr lIns="100440" rIns="100440" tIns="50040" bIns="50040"/>
                    <a:p>
                      <a:pPr>
                        <a:lnSpc>
                          <a:spcPct val="100000"/>
                        </a:lnSpc>
                      </a:pPr>
                      <a:r>
                        <a:rPr lang="en-US" sz="2000">
                          <a:solidFill>
                            <a:srgbClr val="000000"/>
                          </a:solidFill>
                          <a:latin typeface="Calibri"/>
                        </a:rPr>
                        <a:t>Neutral</a:t>
                      </a:r>
                      <a:endParaRPr/>
                    </a:p>
                  </a:txBody>
                  <a:tcPr/>
                </a:tc>
                <a:tc>
                  <a:txBody>
                    <a:bodyPr lIns="100440" rIns="100440" tIns="50040" bIns="50040"/>
                    <a:p>
                      <a:pPr>
                        <a:lnSpc>
                          <a:spcPct val="100000"/>
                        </a:lnSpc>
                      </a:pPr>
                      <a:r>
                        <a:rPr lang="en-US" sz="2000">
                          <a:solidFill>
                            <a:srgbClr val="000000"/>
                          </a:solidFill>
                          <a:latin typeface="Calibri"/>
                        </a:rPr>
                        <a:t>Negative</a:t>
                      </a:r>
                      <a:endParaRPr/>
                    </a:p>
                  </a:txBody>
                  <a:tcPr/>
                </a:tc>
                <a:tc>
                  <a:txBody>
                    <a:bodyPr lIns="100440" rIns="100440" tIns="50040" bIns="50040"/>
                    <a:p>
                      <a:pPr>
                        <a:lnSpc>
                          <a:spcPct val="100000"/>
                        </a:lnSpc>
                      </a:pPr>
                      <a:r>
                        <a:rPr lang="en-US" sz="2000">
                          <a:solidFill>
                            <a:srgbClr val="000000"/>
                          </a:solidFill>
                          <a:latin typeface="Calibri"/>
                        </a:rPr>
                        <a:t>High</a:t>
                      </a:r>
                      <a:endParaRPr/>
                    </a:p>
                  </a:txBody>
                  <a:tcPr/>
                </a:tc>
              </a:tr>
            </a:tbl>
          </a:graphicData>
        </a:graphic>
      </p:graphicFrame>
      <p:sp>
        <p:nvSpPr>
          <p:cNvPr id="255" name="CustomShape 7"/>
          <p:cNvSpPr/>
          <p:nvPr/>
        </p:nvSpPr>
        <p:spPr>
          <a:xfrm>
            <a:off x="336600" y="83988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57" name="Table 2"/>
          <p:cNvGraphicFramePr/>
          <p:nvPr/>
        </p:nvGraphicFramePr>
        <p:xfrm>
          <a:off x="420480" y="2313360"/>
          <a:ext cx="9155160" cy="1634040"/>
        </p:xfrm>
        <a:graphic>
          <a:graphicData uri="http://schemas.openxmlformats.org/drawingml/2006/table">
            <a:tbl>
              <a:tblPr/>
              <a:tblGrid>
                <a:gridCol w="1343880"/>
                <a:gridCol w="1511640"/>
                <a:gridCol w="1521000"/>
                <a:gridCol w="1670400"/>
                <a:gridCol w="1931760"/>
                <a:gridCol w="11764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High (1)</a:t>
                      </a:r>
                      <a:endParaRPr/>
                    </a:p>
                  </a:txBody>
                  <a:tcPr/>
                </a:tc>
                <a:tc>
                  <a:txBody>
                    <a:bodyPr lIns="100440" rIns="100440" tIns="50040" bIns="50040"/>
                    <a:p>
                      <a:pPr>
                        <a:lnSpc>
                          <a:spcPct val="100000"/>
                        </a:lnSpc>
                      </a:pPr>
                      <a:r>
                        <a:rPr lang="en-US" sz="2000">
                          <a:solidFill>
                            <a:srgbClr val="000000"/>
                          </a:solidFill>
                          <a:latin typeface="Calibri"/>
                        </a:rPr>
                        <a:t>Close (3)</a:t>
                      </a:r>
                      <a:endParaRPr/>
                    </a:p>
                  </a:txBody>
                  <a:tcPr/>
                </a:tc>
                <a:tc>
                  <a:txBody>
                    <a:bodyPr lIns="100440" rIns="100440" tIns="50040" bIns="50040"/>
                    <a:p>
                      <a:pPr>
                        <a:lnSpc>
                          <a:spcPct val="100000"/>
                        </a:lnSpc>
                      </a:pPr>
                      <a:r>
                        <a:rPr lang="en-US" sz="2000">
                          <a:solidFill>
                            <a:srgbClr val="ff0000"/>
                          </a:solidFill>
                          <a:latin typeface="Calibri"/>
                        </a:rPr>
                        <a:t>Positive (3)</a:t>
                      </a:r>
                      <a:endParaRPr/>
                    </a:p>
                  </a:txBody>
                  <a:tcPr/>
                </a:tc>
                <a:tc>
                  <a:txBody>
                    <a:bodyPr lIns="100440" rIns="100440" tIns="50040" bIns="50040"/>
                    <a:p>
                      <a:pPr>
                        <a:lnSpc>
                          <a:spcPct val="100000"/>
                        </a:lnSpc>
                      </a:pPr>
                      <a:r>
                        <a:rPr lang="en-US" sz="2000">
                          <a:solidFill>
                            <a:srgbClr val="ff0000"/>
                          </a:solidFill>
                          <a:latin typeface="Calibri"/>
                        </a:rPr>
                        <a:t>Positive (3)</a:t>
                      </a:r>
                      <a:endParaRPr/>
                    </a:p>
                  </a:txBody>
                  <a:tcPr/>
                </a:tc>
                <a:tc>
                  <a:txBody>
                    <a:bodyPr lIns="100440" rIns="100440" tIns="50040" bIns="50040"/>
                    <a:p>
                      <a:pPr>
                        <a:lnSpc>
                          <a:spcPct val="100000"/>
                        </a:lnSpc>
                      </a:pPr>
                      <a:r>
                        <a:rPr lang="en-US" sz="2000">
                          <a:solidFill>
                            <a:srgbClr val="ff0000"/>
                          </a:solidFill>
                          <a:latin typeface="Calibri"/>
                        </a:rPr>
                        <a:t>Low (3)</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Low (3)</a:t>
                      </a:r>
                      <a:endParaRPr/>
                    </a:p>
                  </a:txBody>
                  <a:tcPr/>
                </a:tc>
                <a:tc>
                  <a:txBody>
                    <a:bodyPr lIns="100440" rIns="100440" tIns="50040" bIns="50040"/>
                    <a:p>
                      <a:pPr>
                        <a:lnSpc>
                          <a:spcPct val="100000"/>
                        </a:lnSpc>
                      </a:pPr>
                      <a:r>
                        <a:rPr b="1" lang="en-US" sz="2000">
                          <a:solidFill>
                            <a:srgbClr val="ff0000"/>
                          </a:solidFill>
                          <a:latin typeface="Calibri"/>
                        </a:rPr>
                        <a:t>Far (1)</a:t>
                      </a:r>
                      <a:endParaRPr/>
                    </a:p>
                  </a:txBody>
                  <a:tcPr/>
                </a:tc>
                <a:tc>
                  <a:txBody>
                    <a:bodyPr lIns="100440" rIns="100440" tIns="50040" bIns="50040"/>
                    <a:p>
                      <a:pPr>
                        <a:lnSpc>
                          <a:spcPct val="100000"/>
                        </a:lnSpc>
                      </a:pPr>
                      <a:r>
                        <a:rPr lang="en-US" sz="2000">
                          <a:solidFill>
                            <a:srgbClr val="000000"/>
                          </a:solidFill>
                          <a:latin typeface="Calibri"/>
                        </a:rPr>
                        <a:t>Negative (1)</a:t>
                      </a:r>
                      <a:endParaRPr/>
                    </a:p>
                  </a:txBody>
                  <a:tcPr/>
                </a:tc>
                <a:tc>
                  <a:txBody>
                    <a:bodyPr lIns="100440" rIns="100440" tIns="50040" bIns="50040"/>
                    <a:p>
                      <a:pPr>
                        <a:lnSpc>
                          <a:spcPct val="100000"/>
                        </a:lnSpc>
                      </a:pPr>
                      <a:r>
                        <a:rPr lang="en-US" sz="2000">
                          <a:solidFill>
                            <a:srgbClr val="000000"/>
                          </a:solidFill>
                          <a:latin typeface="Calibri"/>
                        </a:rPr>
                        <a:t>Negative (1)</a:t>
                      </a:r>
                      <a:endParaRPr/>
                    </a:p>
                  </a:txBody>
                  <a:tcPr/>
                </a:tc>
                <a:tc>
                  <a:txBody>
                    <a:bodyPr lIns="100440" rIns="100440" tIns="50040" bIns="50040"/>
                    <a:p>
                      <a:pPr>
                        <a:lnSpc>
                          <a:spcPct val="100000"/>
                        </a:lnSpc>
                      </a:pPr>
                      <a:r>
                        <a:rPr lang="en-US" sz="2000">
                          <a:solidFill>
                            <a:srgbClr val="000000"/>
                          </a:solidFill>
                          <a:latin typeface="Calibri"/>
                        </a:rPr>
                        <a:t>High (1)</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Medium (2)</a:t>
                      </a:r>
                      <a:endParaRPr/>
                    </a:p>
                  </a:txBody>
                  <a:tcPr/>
                </a:tc>
                <a:tc>
                  <a:txBody>
                    <a:bodyPr lIns="100440" rIns="100440" tIns="50040" bIns="50040"/>
                    <a:p>
                      <a:pPr>
                        <a:lnSpc>
                          <a:spcPct val="100000"/>
                        </a:lnSpc>
                      </a:pPr>
                      <a:r>
                        <a:rPr lang="en-US" sz="2000">
                          <a:solidFill>
                            <a:srgbClr val="000000"/>
                          </a:solidFill>
                          <a:latin typeface="Calibri"/>
                        </a:rPr>
                        <a:t>Close (3)</a:t>
                      </a:r>
                      <a:endParaRPr/>
                    </a:p>
                  </a:txBody>
                  <a:tcPr/>
                </a:tc>
                <a:tc>
                  <a:txBody>
                    <a:bodyPr lIns="100440" rIns="100440" tIns="50040" bIns="50040"/>
                    <a:p>
                      <a:pPr>
                        <a:lnSpc>
                          <a:spcPct val="100000"/>
                        </a:lnSpc>
                      </a:pPr>
                      <a:r>
                        <a:rPr lang="en-US" sz="2000">
                          <a:solidFill>
                            <a:srgbClr val="000000"/>
                          </a:solidFill>
                          <a:latin typeface="Calibri"/>
                        </a:rPr>
                        <a:t>Neutral (2)</a:t>
                      </a:r>
                      <a:endParaRPr/>
                    </a:p>
                  </a:txBody>
                  <a:tcPr/>
                </a:tc>
                <a:tc>
                  <a:txBody>
                    <a:bodyPr lIns="100440" rIns="100440" tIns="50040" bIns="50040"/>
                    <a:p>
                      <a:pPr>
                        <a:lnSpc>
                          <a:spcPct val="100000"/>
                        </a:lnSpc>
                      </a:pPr>
                      <a:r>
                        <a:rPr lang="en-US" sz="2000">
                          <a:solidFill>
                            <a:srgbClr val="000000"/>
                          </a:solidFill>
                          <a:latin typeface="Calibri"/>
                        </a:rPr>
                        <a:t>Negative (1)</a:t>
                      </a:r>
                      <a:endParaRPr/>
                    </a:p>
                  </a:txBody>
                  <a:tcPr/>
                </a:tc>
                <a:tc>
                  <a:txBody>
                    <a:bodyPr lIns="100440" rIns="100440" tIns="50040" bIns="50040"/>
                    <a:p>
                      <a:pPr>
                        <a:lnSpc>
                          <a:spcPct val="100000"/>
                        </a:lnSpc>
                      </a:pPr>
                      <a:r>
                        <a:rPr lang="en-US" sz="2000">
                          <a:solidFill>
                            <a:srgbClr val="000000"/>
                          </a:solidFill>
                          <a:latin typeface="Calibri"/>
                        </a:rPr>
                        <a:t>High (1)</a:t>
                      </a:r>
                      <a:endParaRPr/>
                    </a:p>
                  </a:txBody>
                  <a:tcPr/>
                </a:tc>
              </a:tr>
            </a:tbl>
          </a:graphicData>
        </a:graphic>
      </p:graphicFrame>
      <p:sp>
        <p:nvSpPr>
          <p:cNvPr id="258" name="CustomShape 3"/>
          <p:cNvSpPr/>
          <p:nvPr/>
        </p:nvSpPr>
        <p:spPr>
          <a:xfrm>
            <a:off x="336600" y="193176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60" name="Table 2"/>
          <p:cNvGraphicFramePr/>
          <p:nvPr/>
        </p:nvGraphicFramePr>
        <p:xfrm>
          <a:off x="420480" y="3489480"/>
          <a:ext cx="9155160" cy="1634040"/>
        </p:xfrm>
        <a:graphic>
          <a:graphicData uri="http://schemas.openxmlformats.org/drawingml/2006/table">
            <a:tbl>
              <a:tblPr/>
              <a:tblGrid>
                <a:gridCol w="1343880"/>
                <a:gridCol w="1511640"/>
                <a:gridCol w="1521000"/>
                <a:gridCol w="1791360"/>
                <a:gridCol w="1998000"/>
                <a:gridCol w="9892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b="1"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bl>
          </a:graphicData>
        </a:graphic>
      </p:graphicFrame>
      <p:graphicFrame>
        <p:nvGraphicFramePr>
          <p:cNvPr id="261" name="Table 3"/>
          <p:cNvGraphicFramePr/>
          <p:nvPr/>
        </p:nvGraphicFramePr>
        <p:xfrm>
          <a:off x="420480" y="5543640"/>
          <a:ext cx="9155160" cy="1634040"/>
        </p:xfrm>
        <a:graphic>
          <a:graphicData uri="http://schemas.openxmlformats.org/drawingml/2006/table">
            <a:tbl>
              <a:tblPr/>
              <a:tblGrid>
                <a:gridCol w="1343880"/>
                <a:gridCol w="1511640"/>
                <a:gridCol w="1521000"/>
                <a:gridCol w="1791360"/>
                <a:gridCol w="1998000"/>
                <a:gridCol w="989280"/>
              </a:tblGrid>
              <a:tr h="4086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bl>
          </a:graphicData>
        </a:graphic>
      </p:graphicFrame>
      <p:sp>
        <p:nvSpPr>
          <p:cNvPr id="262" name="CustomShape 4"/>
          <p:cNvSpPr/>
          <p:nvPr/>
        </p:nvSpPr>
        <p:spPr>
          <a:xfrm>
            <a:off x="336600" y="3107880"/>
            <a:ext cx="739116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High” enrollment scenario (</a:t>
            </a:r>
            <a:r>
              <a:rPr b="1" lang="en-US" sz="1989">
                <a:solidFill>
                  <a:srgbClr val="ff0000"/>
                </a:solidFill>
                <a:latin typeface="Arial"/>
              </a:rPr>
              <a:t>Probability = 20%</a:t>
            </a:r>
            <a:r>
              <a:rPr lang="en-US" sz="1989">
                <a:solidFill>
                  <a:srgbClr val="000000"/>
                </a:solidFill>
                <a:latin typeface="Arial"/>
              </a:rPr>
              <a:t>)</a:t>
            </a:r>
            <a:endParaRPr/>
          </a:p>
        </p:txBody>
      </p:sp>
      <p:sp>
        <p:nvSpPr>
          <p:cNvPr id="263" name="CustomShape 5"/>
          <p:cNvSpPr/>
          <p:nvPr/>
        </p:nvSpPr>
        <p:spPr>
          <a:xfrm>
            <a:off x="336600" y="5207760"/>
            <a:ext cx="697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Current” enrollment scenario (</a:t>
            </a:r>
            <a:r>
              <a:rPr b="1" lang="en-US" sz="1989">
                <a:solidFill>
                  <a:srgbClr val="ff0000"/>
                </a:solidFill>
                <a:latin typeface="Arial"/>
              </a:rPr>
              <a:t>Probability = 60%</a:t>
            </a:r>
            <a:r>
              <a:rPr lang="en-US" sz="1989">
                <a:solidFill>
                  <a:srgbClr val="000000"/>
                </a:solidFill>
                <a:latin typeface="Arial"/>
              </a:rPr>
              <a:t>)</a:t>
            </a:r>
            <a:endParaRPr/>
          </a:p>
        </p:txBody>
      </p:sp>
      <p:graphicFrame>
        <p:nvGraphicFramePr>
          <p:cNvPr id="264" name="Table 6"/>
          <p:cNvGraphicFramePr/>
          <p:nvPr/>
        </p:nvGraphicFramePr>
        <p:xfrm>
          <a:off x="420480" y="1221480"/>
          <a:ext cx="9155160" cy="1634040"/>
        </p:xfrm>
        <a:graphic>
          <a:graphicData uri="http://schemas.openxmlformats.org/drawingml/2006/table">
            <a:tbl>
              <a:tblPr/>
              <a:tblGrid>
                <a:gridCol w="1343880"/>
                <a:gridCol w="1511640"/>
                <a:gridCol w="1521000"/>
                <a:gridCol w="1670400"/>
                <a:gridCol w="1931760"/>
                <a:gridCol w="1176480"/>
              </a:tblGrid>
              <a:tr h="71028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536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r>
              <a:tr h="40536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b="1"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r h="40536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bl>
          </a:graphicData>
        </a:graphic>
      </p:graphicFrame>
      <p:sp>
        <p:nvSpPr>
          <p:cNvPr id="265" name="CustomShape 7"/>
          <p:cNvSpPr/>
          <p:nvPr/>
        </p:nvSpPr>
        <p:spPr>
          <a:xfrm>
            <a:off x="336600" y="83988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67" name="Table 2"/>
          <p:cNvGraphicFramePr/>
          <p:nvPr/>
        </p:nvGraphicFramePr>
        <p:xfrm>
          <a:off x="420480" y="1893240"/>
          <a:ext cx="9155160" cy="1634040"/>
        </p:xfrm>
        <a:graphic>
          <a:graphicData uri="http://schemas.openxmlformats.org/drawingml/2006/table">
            <a:tbl>
              <a:tblPr/>
              <a:tblGrid>
                <a:gridCol w="1343880"/>
                <a:gridCol w="1511640"/>
                <a:gridCol w="1521000"/>
                <a:gridCol w="1670400"/>
                <a:gridCol w="1931760"/>
                <a:gridCol w="117648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b="1"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r>
            </a:tbl>
          </a:graphicData>
        </a:graphic>
      </p:graphicFrame>
      <p:sp>
        <p:nvSpPr>
          <p:cNvPr id="268" name="CustomShape 3"/>
          <p:cNvSpPr/>
          <p:nvPr/>
        </p:nvSpPr>
        <p:spPr>
          <a:xfrm>
            <a:off x="336600" y="151200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
        <p:nvSpPr>
          <p:cNvPr id="269" name="CustomShape 4"/>
          <p:cNvSpPr/>
          <p:nvPr/>
        </p:nvSpPr>
        <p:spPr>
          <a:xfrm rot="5400000">
            <a:off x="6132240" y="755640"/>
            <a:ext cx="671760" cy="6383520"/>
          </a:xfrm>
          <a:prstGeom prst="rightBracket">
            <a:avLst>
              <a:gd name="adj" fmla="val 8333"/>
            </a:avLst>
          </a:prstGeom>
          <a:noFill/>
          <a:ln w="38160">
            <a:solidFill>
              <a:srgbClr val="ff0000"/>
            </a:solidFill>
            <a:miter/>
          </a:ln>
        </p:spPr>
      </p:sp>
      <p:sp>
        <p:nvSpPr>
          <p:cNvPr id="270" name="CustomShape 5"/>
          <p:cNvSpPr/>
          <p:nvPr/>
        </p:nvSpPr>
        <p:spPr>
          <a:xfrm>
            <a:off x="5880240" y="4367880"/>
            <a:ext cx="3611520" cy="392760"/>
          </a:xfrm>
          <a:prstGeom prst="rect">
            <a:avLst/>
          </a:prstGeom>
          <a:noFill/>
          <a:ln>
            <a:noFill/>
          </a:ln>
        </p:spPr>
        <p:txBody>
          <a:bodyPr lIns="90000" rIns="90000" tIns="45000" bIns="45000"/>
          <a:p>
            <a:pPr>
              <a:lnSpc>
                <a:spcPct val="100000"/>
              </a:lnSpc>
            </a:pPr>
            <a:r>
              <a:rPr lang="en-US" sz="1989">
                <a:solidFill>
                  <a:srgbClr val="000000"/>
                </a:solidFill>
                <a:latin typeface="Arial"/>
              </a:rPr>
              <a:t>Benefits</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72" name="Table 2"/>
          <p:cNvGraphicFramePr/>
          <p:nvPr/>
        </p:nvGraphicFramePr>
        <p:xfrm>
          <a:off x="420480" y="1893240"/>
          <a:ext cx="9239400" cy="1634040"/>
        </p:xfrm>
        <a:graphic>
          <a:graphicData uri="http://schemas.openxmlformats.org/drawingml/2006/table">
            <a:tbl>
              <a:tblPr/>
              <a:tblGrid>
                <a:gridCol w="1407600"/>
                <a:gridCol w="1593360"/>
                <a:gridCol w="1749960"/>
                <a:gridCol w="2023560"/>
                <a:gridCol w="1231920"/>
                <a:gridCol w="1233000"/>
              </a:tblGrid>
              <a:tr h="408600">
                <a:tc>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12</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b="1"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4</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7</a:t>
                      </a:r>
                      <a:endParaRPr/>
                    </a:p>
                  </a:txBody>
                  <a:tcPr/>
                </a:tc>
              </a:tr>
            </a:tbl>
          </a:graphicData>
        </a:graphic>
      </p:graphicFrame>
      <p:sp>
        <p:nvSpPr>
          <p:cNvPr id="273" name="CustomShape 3"/>
          <p:cNvSpPr/>
          <p:nvPr/>
        </p:nvSpPr>
        <p:spPr>
          <a:xfrm>
            <a:off x="336600" y="151200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
        <p:nvSpPr>
          <p:cNvPr id="274" name="CustomShape 4"/>
          <p:cNvSpPr/>
          <p:nvPr/>
        </p:nvSpPr>
        <p:spPr>
          <a:xfrm rot="5400000">
            <a:off x="4746240" y="713880"/>
            <a:ext cx="671760" cy="6467400"/>
          </a:xfrm>
          <a:prstGeom prst="rightBracket">
            <a:avLst>
              <a:gd name="adj" fmla="val 8333"/>
            </a:avLst>
          </a:prstGeom>
          <a:noFill/>
          <a:ln w="38160">
            <a:solidFill>
              <a:srgbClr val="ff0000"/>
            </a:solidFill>
            <a:miter/>
          </a:ln>
        </p:spPr>
      </p:sp>
      <p:sp>
        <p:nvSpPr>
          <p:cNvPr id="275" name="CustomShape 5"/>
          <p:cNvSpPr/>
          <p:nvPr/>
        </p:nvSpPr>
        <p:spPr>
          <a:xfrm>
            <a:off x="3780360" y="4367880"/>
            <a:ext cx="3611520" cy="392760"/>
          </a:xfrm>
          <a:prstGeom prst="rect">
            <a:avLst/>
          </a:prstGeom>
          <a:noFill/>
          <a:ln>
            <a:noFill/>
          </a:ln>
        </p:spPr>
        <p:txBody>
          <a:bodyPr lIns="90000" rIns="90000" tIns="45000" bIns="45000"/>
          <a:p>
            <a:pPr>
              <a:lnSpc>
                <a:spcPct val="100000"/>
              </a:lnSpc>
            </a:pPr>
            <a:r>
              <a:rPr lang="en-US" sz="1989">
                <a:solidFill>
                  <a:srgbClr val="000000"/>
                </a:solidFill>
                <a:latin typeface="Arial"/>
              </a:rPr>
              <a:t>Benefits</a:t>
            </a:r>
            <a:endParaRPr/>
          </a:p>
        </p:txBody>
      </p:sp>
      <p:sp>
        <p:nvSpPr>
          <p:cNvPr id="276" name="CustomShape 6"/>
          <p:cNvSpPr/>
          <p:nvPr/>
        </p:nvSpPr>
        <p:spPr>
          <a:xfrm rot="5400000">
            <a:off x="8652240" y="3275640"/>
            <a:ext cx="671760" cy="1343520"/>
          </a:xfrm>
          <a:prstGeom prst="rightBracket">
            <a:avLst>
              <a:gd name="adj" fmla="val 8333"/>
            </a:avLst>
          </a:prstGeom>
          <a:noFill/>
          <a:ln w="38160">
            <a:solidFill>
              <a:srgbClr val="ff0000"/>
            </a:solidFill>
            <a:miter/>
          </a:ln>
        </p:spPr>
      </p:sp>
      <p:sp>
        <p:nvSpPr>
          <p:cNvPr id="277" name="CustomShape 7"/>
          <p:cNvSpPr/>
          <p:nvPr/>
        </p:nvSpPr>
        <p:spPr>
          <a:xfrm>
            <a:off x="8694000" y="4296240"/>
            <a:ext cx="1301760" cy="392760"/>
          </a:xfrm>
          <a:prstGeom prst="rect">
            <a:avLst/>
          </a:prstGeom>
          <a:noFill/>
          <a:ln>
            <a:noFill/>
          </a:ln>
        </p:spPr>
        <p:txBody>
          <a:bodyPr lIns="90000" rIns="90000" tIns="45000" bIns="45000"/>
          <a:p>
            <a:pPr>
              <a:lnSpc>
                <a:spcPct val="100000"/>
              </a:lnSpc>
            </a:pPr>
            <a:r>
              <a:rPr lang="en-US" sz="1989">
                <a:solidFill>
                  <a:srgbClr val="000000"/>
                </a:solidFill>
                <a:latin typeface="Arial"/>
              </a:rPr>
              <a:t>Sum</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79" name="Table 2"/>
          <p:cNvGraphicFramePr/>
          <p:nvPr/>
        </p:nvGraphicFramePr>
        <p:xfrm>
          <a:off x="420480" y="1893240"/>
          <a:ext cx="9239400" cy="1634040"/>
        </p:xfrm>
        <a:graphic>
          <a:graphicData uri="http://schemas.openxmlformats.org/drawingml/2006/table">
            <a:tbl>
              <a:tblPr/>
              <a:tblGrid>
                <a:gridCol w="1407600"/>
                <a:gridCol w="1593360"/>
                <a:gridCol w="1749960"/>
                <a:gridCol w="2023560"/>
                <a:gridCol w="1231920"/>
                <a:gridCol w="1233000"/>
              </a:tblGrid>
              <a:tr h="408600">
                <a:tc>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Environment</a:t>
                      </a:r>
                      <a:endParaRPr/>
                    </a:p>
                  </a:txBody>
                  <a:tcPr/>
                </a:tc>
                <a:tc>
                  <a:txBody>
                    <a:bodyPr lIns="100440" rIns="100440" tIns="50040" bIns="50040"/>
                    <a:p>
                      <a:pPr>
                        <a:lnSpc>
                          <a:spcPct val="100000"/>
                        </a:lnSpc>
                      </a:pPr>
                      <a:r>
                        <a:rPr b="1" lang="en-US" sz="2000">
                          <a:solidFill>
                            <a:srgbClr val="ffffff"/>
                          </a:solidFill>
                          <a:latin typeface="Calibri"/>
                        </a:rPr>
                        <a:t>Local Sentiment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12 * (0.2)</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b="1"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4 * (0.2)</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7 * (0.2)</a:t>
                      </a:r>
                      <a:endParaRPr/>
                    </a:p>
                  </a:txBody>
                  <a:tcPr/>
                </a:tc>
              </a:tr>
            </a:tbl>
          </a:graphicData>
        </a:graphic>
      </p:graphicFrame>
      <p:sp>
        <p:nvSpPr>
          <p:cNvPr id="280" name="CustomShape 3"/>
          <p:cNvSpPr/>
          <p:nvPr/>
        </p:nvSpPr>
        <p:spPr>
          <a:xfrm>
            <a:off x="336600" y="151200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
        <p:nvSpPr>
          <p:cNvPr id="281" name="CustomShape 4"/>
          <p:cNvSpPr/>
          <p:nvPr/>
        </p:nvSpPr>
        <p:spPr>
          <a:xfrm rot="5400000">
            <a:off x="4746240" y="713880"/>
            <a:ext cx="671760" cy="6467400"/>
          </a:xfrm>
          <a:prstGeom prst="rightBracket">
            <a:avLst>
              <a:gd name="adj" fmla="val 8333"/>
            </a:avLst>
          </a:prstGeom>
          <a:noFill/>
          <a:ln w="38160">
            <a:solidFill>
              <a:srgbClr val="ff0000"/>
            </a:solidFill>
            <a:miter/>
          </a:ln>
        </p:spPr>
      </p:sp>
      <p:sp>
        <p:nvSpPr>
          <p:cNvPr id="282" name="CustomShape 5"/>
          <p:cNvSpPr/>
          <p:nvPr/>
        </p:nvSpPr>
        <p:spPr>
          <a:xfrm>
            <a:off x="3780360" y="4367880"/>
            <a:ext cx="3611520" cy="392760"/>
          </a:xfrm>
          <a:prstGeom prst="rect">
            <a:avLst/>
          </a:prstGeom>
          <a:noFill/>
          <a:ln>
            <a:noFill/>
          </a:ln>
        </p:spPr>
        <p:txBody>
          <a:bodyPr lIns="90000" rIns="90000" tIns="45000" bIns="45000"/>
          <a:p>
            <a:pPr>
              <a:lnSpc>
                <a:spcPct val="100000"/>
              </a:lnSpc>
            </a:pPr>
            <a:r>
              <a:rPr lang="en-US" sz="1989">
                <a:solidFill>
                  <a:srgbClr val="000000"/>
                </a:solidFill>
                <a:latin typeface="Arial"/>
              </a:rPr>
              <a:t>Benefits</a:t>
            </a:r>
            <a:endParaRPr/>
          </a:p>
        </p:txBody>
      </p:sp>
      <p:sp>
        <p:nvSpPr>
          <p:cNvPr id="283" name="CustomShape 6"/>
          <p:cNvSpPr/>
          <p:nvPr/>
        </p:nvSpPr>
        <p:spPr>
          <a:xfrm rot="5400000">
            <a:off x="8652240" y="3275640"/>
            <a:ext cx="671760" cy="1343520"/>
          </a:xfrm>
          <a:prstGeom prst="rightBracket">
            <a:avLst>
              <a:gd name="adj" fmla="val 8333"/>
            </a:avLst>
          </a:prstGeom>
          <a:noFill/>
          <a:ln w="38160">
            <a:solidFill>
              <a:srgbClr val="ff0000"/>
            </a:solidFill>
            <a:miter/>
          </a:ln>
        </p:spPr>
      </p:sp>
      <p:sp>
        <p:nvSpPr>
          <p:cNvPr id="284" name="CustomShape 7"/>
          <p:cNvSpPr/>
          <p:nvPr/>
        </p:nvSpPr>
        <p:spPr>
          <a:xfrm>
            <a:off x="8694000" y="4296240"/>
            <a:ext cx="1301760" cy="392760"/>
          </a:xfrm>
          <a:prstGeom prst="rect">
            <a:avLst/>
          </a:prstGeom>
          <a:noFill/>
          <a:ln>
            <a:noFill/>
          </a:ln>
        </p:spPr>
        <p:txBody>
          <a:bodyPr lIns="90000" rIns="90000" tIns="45000" bIns="45000"/>
          <a:p>
            <a:pPr>
              <a:lnSpc>
                <a:spcPct val="100000"/>
              </a:lnSpc>
            </a:pPr>
            <a:r>
              <a:rPr lang="en-US" sz="1989">
                <a:solidFill>
                  <a:srgbClr val="000000"/>
                </a:solidFill>
                <a:latin typeface="Arial"/>
              </a:rPr>
              <a:t>Sum</a:t>
            </a:r>
            <a:endParaRPr/>
          </a:p>
        </p:txBody>
      </p:sp>
      <p:sp>
        <p:nvSpPr>
          <p:cNvPr id="285" name="CustomShape 8"/>
          <p:cNvSpPr/>
          <p:nvPr/>
        </p:nvSpPr>
        <p:spPr>
          <a:xfrm>
            <a:off x="2940480" y="1260000"/>
            <a:ext cx="3359520" cy="839520"/>
          </a:xfrm>
          <a:prstGeom prst="ellipse">
            <a:avLst/>
          </a:prstGeom>
          <a:noFill/>
          <a:ln w="38160">
            <a:solidFill>
              <a:srgbClr val="ff0000"/>
            </a:solidFill>
            <a:miter/>
          </a:ln>
        </p:spPr>
      </p:sp>
      <p:sp>
        <p:nvSpPr>
          <p:cNvPr id="286" name="CustomShape 9"/>
          <p:cNvSpPr/>
          <p:nvPr/>
        </p:nvSpPr>
        <p:spPr>
          <a:xfrm>
            <a:off x="6384240" y="1595880"/>
            <a:ext cx="2435400" cy="251640"/>
          </a:xfrm>
          <a:prstGeom prst="straightConnector1">
            <a:avLst/>
          </a:prstGeom>
          <a:noFill/>
          <a:ln w="25560">
            <a:solidFill>
              <a:srgbClr val="ff0000"/>
            </a:solidFill>
            <a:miter/>
            <a:tailEnd len="med" type="arrow" w="me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2: Collect Data</a:t>
            </a:r>
            <a:endParaRPr/>
          </a:p>
        </p:txBody>
      </p:sp>
      <p:sp>
        <p:nvSpPr>
          <p:cNvPr id="134" name="TextShape 2"/>
          <p:cNvSpPr txBox="1"/>
          <p:nvPr/>
        </p:nvSpPr>
        <p:spPr>
          <a:xfrm>
            <a:off x="503280" y="1008000"/>
            <a:ext cx="8903880" cy="4988880"/>
          </a:xfrm>
          <a:prstGeom prst="rect">
            <a:avLst/>
          </a:prstGeom>
        </p:spPr>
        <p:txBody>
          <a:bodyPr/>
          <a:p>
            <a:pPr>
              <a:lnSpc>
                <a:spcPct val="100000"/>
              </a:lnSpc>
              <a:buSzPct val="45000"/>
              <a:buFont typeface="StarSymbol"/>
              <a:buChar char=""/>
            </a:pPr>
            <a:r>
              <a:rPr lang="en-US" sz="2800">
                <a:latin typeface="Arial"/>
              </a:rPr>
              <a:t>During this step, we collected environmental data (“indicators”) that gave us information on Flood Risk and Ecosystem Restoration:</a:t>
            </a:r>
            <a:endParaRPr/>
          </a:p>
          <a:p>
            <a:pPr lvl="1">
              <a:lnSpc>
                <a:spcPct val="100000"/>
              </a:lnSpc>
              <a:buFont typeface="Arial"/>
              <a:buChar char="–"/>
            </a:pPr>
            <a:r>
              <a:rPr lang="en-US" sz="2400">
                <a:solidFill>
                  <a:srgbClr val="000000"/>
                </a:solidFill>
                <a:latin typeface="Arial"/>
              </a:rPr>
              <a:t>How many people live in different flood plains?</a:t>
            </a:r>
            <a:endParaRPr/>
          </a:p>
          <a:p>
            <a:pPr lvl="2">
              <a:lnSpc>
                <a:spcPct val="100000"/>
              </a:lnSpc>
              <a:buFont typeface="Arial"/>
              <a:buChar char="•"/>
            </a:pPr>
            <a:r>
              <a:rPr lang="en-US" sz="3200">
                <a:solidFill>
                  <a:srgbClr val="000000"/>
                </a:solidFill>
                <a:latin typeface="Arial"/>
              </a:rPr>
              <a:t>We could target spending at areas with higher flood plain populations.</a:t>
            </a:r>
            <a:endParaRPr/>
          </a:p>
          <a:p>
            <a:pPr lvl="1">
              <a:lnSpc>
                <a:spcPct val="100000"/>
              </a:lnSpc>
              <a:buFont typeface="Arial"/>
              <a:buChar char="–"/>
            </a:pPr>
            <a:r>
              <a:rPr lang="en-US" sz="2400">
                <a:solidFill>
                  <a:srgbClr val="000000"/>
                </a:solidFill>
                <a:latin typeface="Arial"/>
              </a:rPr>
              <a:t>What species are at risk in different areas?</a:t>
            </a:r>
            <a:endParaRPr/>
          </a:p>
          <a:p>
            <a:pPr lvl="2">
              <a:lnSpc>
                <a:spcPct val="100000"/>
              </a:lnSpc>
              <a:buFont typeface="Arial"/>
              <a:buChar char="•"/>
            </a:pPr>
            <a:r>
              <a:rPr lang="en-US" sz="3200">
                <a:solidFill>
                  <a:srgbClr val="000000"/>
                </a:solidFill>
                <a:latin typeface="Arial"/>
              </a:rPr>
              <a:t>We could target spending at</a:t>
            </a:r>
            <a:endParaRPr/>
          </a:p>
          <a:p>
            <a:r>
              <a:rPr lang="en-US" sz="3200">
                <a:solidFill>
                  <a:srgbClr val="000000"/>
                </a:solidFill>
                <a:latin typeface="Arial"/>
              </a:rPr>
              <a:t>    </a:t>
            </a:r>
            <a:r>
              <a:rPr lang="en-US" sz="3200">
                <a:solidFill>
                  <a:srgbClr val="000000"/>
                </a:solidFill>
                <a:latin typeface="Arial"/>
              </a:rPr>
              <a:t>areas with higher risk.</a:t>
            </a:r>
            <a:endParaRPr/>
          </a:p>
        </p:txBody>
      </p:sp>
      <p:pic>
        <p:nvPicPr>
          <p:cNvPr id="135" name="Picture 7" descr=""/>
          <p:cNvPicPr/>
          <p:nvPr/>
        </p:nvPicPr>
        <p:blipFill>
          <a:blip r:embed="rId1">
            <a:lum bright="-50000"/>
          </a:blip>
          <a:stretch>
            <a:fillRect/>
          </a:stretch>
        </p:blipFill>
        <p:spPr>
          <a:xfrm>
            <a:off x="7308000" y="4788000"/>
            <a:ext cx="2015640" cy="2015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88" name="Table 2"/>
          <p:cNvGraphicFramePr/>
          <p:nvPr/>
        </p:nvGraphicFramePr>
        <p:xfrm>
          <a:off x="420480" y="1893240"/>
          <a:ext cx="3863520" cy="1936440"/>
        </p:xfrm>
        <a:graphic>
          <a:graphicData uri="http://schemas.openxmlformats.org/drawingml/2006/table">
            <a:tbl>
              <a:tblPr/>
              <a:tblGrid>
                <a:gridCol w="839880"/>
                <a:gridCol w="3023640"/>
              </a:tblGrid>
              <a:tr h="996840">
                <a:tc>
                  <a:tcPr/>
                </a:tc>
                <a:tc>
                  <a:txBody>
                    <a:bodyPr lIns="100440" rIns="100440" tIns="50040" bIns="50040"/>
                    <a:p>
                      <a:pPr algn="ctr">
                        <a:lnSpc>
                          <a:spcPct val="100000"/>
                        </a:lnSpc>
                      </a:pPr>
                      <a:r>
                        <a:rPr b="1" lang="en-US" sz="2000">
                          <a:solidFill>
                            <a:srgbClr val="ffffff"/>
                          </a:solidFill>
                          <a:latin typeface="Calibri"/>
                        </a:rPr>
                        <a:t>Benefit of Low Enrollment Scenario</a:t>
                      </a:r>
                      <a:endParaRPr/>
                    </a:p>
                  </a:txBody>
                  <a:tcPr/>
                </a:tc>
              </a:tr>
              <a:tr h="39924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gn="r">
                        <a:lnSpc>
                          <a:spcPct val="100000"/>
                        </a:lnSpc>
                      </a:pPr>
                      <a:r>
                        <a:rPr lang="en-US" sz="2000">
                          <a:solidFill>
                            <a:srgbClr val="000000"/>
                          </a:solidFill>
                          <a:latin typeface="Calibri"/>
                        </a:rPr>
                        <a:t>12 * (0.2) = </a:t>
                      </a:r>
                      <a:r>
                        <a:rPr b="1" lang="en-US" sz="2000">
                          <a:solidFill>
                            <a:srgbClr val="000000"/>
                          </a:solidFill>
                          <a:latin typeface="Calibri"/>
                        </a:rPr>
                        <a:t>2.4</a:t>
                      </a:r>
                      <a:endParaRPr/>
                    </a:p>
                  </a:txBody>
                  <a:tcPr/>
                </a:tc>
              </a:tr>
              <a:tr h="39924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gn="r">
                        <a:lnSpc>
                          <a:spcPct val="100000"/>
                        </a:lnSpc>
                      </a:pPr>
                      <a:r>
                        <a:rPr lang="en-US" sz="2000">
                          <a:solidFill>
                            <a:srgbClr val="000000"/>
                          </a:solidFill>
                          <a:latin typeface="Calibri"/>
                        </a:rPr>
                        <a:t>4 * (0.2) = </a:t>
                      </a:r>
                      <a:r>
                        <a:rPr b="1" lang="en-US" sz="2000">
                          <a:solidFill>
                            <a:srgbClr val="000000"/>
                          </a:solidFill>
                          <a:latin typeface="Calibri"/>
                        </a:rPr>
                        <a:t>0.8</a:t>
                      </a:r>
                      <a:endParaRPr/>
                    </a:p>
                  </a:txBody>
                  <a:tcPr/>
                </a:tc>
              </a:tr>
              <a:tr h="39924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gn="r">
                        <a:lnSpc>
                          <a:spcPct val="100000"/>
                        </a:lnSpc>
                      </a:pPr>
                      <a:r>
                        <a:rPr lang="en-US" sz="2000">
                          <a:solidFill>
                            <a:srgbClr val="000000"/>
                          </a:solidFill>
                          <a:latin typeface="Calibri"/>
                        </a:rPr>
                        <a:t>7 * (0.2) = </a:t>
                      </a:r>
                      <a:r>
                        <a:rPr b="1" lang="en-US" sz="2000">
                          <a:solidFill>
                            <a:srgbClr val="000000"/>
                          </a:solidFill>
                          <a:latin typeface="Calibri"/>
                        </a:rPr>
                        <a:t>1.4</a:t>
                      </a:r>
                      <a:endParaRPr/>
                    </a:p>
                  </a:txBody>
                  <a:tcPr/>
                </a:tc>
              </a:tr>
            </a:tbl>
          </a:graphicData>
        </a:graphic>
      </p:graphicFrame>
      <p:sp>
        <p:nvSpPr>
          <p:cNvPr id="289" name="CustomShape 3"/>
          <p:cNvSpPr/>
          <p:nvPr/>
        </p:nvSpPr>
        <p:spPr>
          <a:xfrm>
            <a:off x="336600" y="151200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91" name="Table 2"/>
          <p:cNvGraphicFramePr/>
          <p:nvPr/>
        </p:nvGraphicFramePr>
        <p:xfrm>
          <a:off x="420480" y="3489480"/>
          <a:ext cx="9155160" cy="1935720"/>
        </p:xfrm>
        <a:graphic>
          <a:graphicData uri="http://schemas.openxmlformats.org/drawingml/2006/table">
            <a:tbl>
              <a:tblPr/>
              <a:tblGrid>
                <a:gridCol w="1343880"/>
                <a:gridCol w="1511640"/>
                <a:gridCol w="1521000"/>
                <a:gridCol w="914400"/>
                <a:gridCol w="671760"/>
                <a:gridCol w="923760"/>
                <a:gridCol w="2268720"/>
              </a:tblGrid>
              <a:tr h="7020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a:t>
                      </a:r>
                      <a:endParaRPr/>
                    </a:p>
                  </a:txBody>
                  <a:tcPr/>
                </a:tc>
                <a:tc>
                  <a:txBody>
                    <a:bodyPr lIns="100440" rIns="100440" tIns="50040" bIns="50040"/>
                    <a:p>
                      <a:pPr>
                        <a:lnSpc>
                          <a:spcPct val="100000"/>
                        </a:lnSpc>
                      </a:pPr>
                      <a:r>
                        <a:rPr b="1" lang="en-US" sz="2000">
                          <a:solidFill>
                            <a:srgbClr val="ffffff"/>
                          </a:solidFill>
                          <a:latin typeface="Calibri"/>
                        </a:rPr>
                        <a:t>Sent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1112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10 * (0.2) = 2</a:t>
                      </a:r>
                      <a:endParaRPr/>
                    </a:p>
                  </a:txBody>
                  <a:tcPr/>
                </a:tc>
              </a:tr>
              <a:tr h="41112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b="1"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9 * (0.2) = 1.8</a:t>
                      </a:r>
                      <a:endParaRPr/>
                    </a:p>
                  </a:txBody>
                  <a:tcPr/>
                </a:tc>
              </a:tr>
              <a:tr h="41148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10 * (0.2) = 2</a:t>
                      </a:r>
                      <a:endParaRPr/>
                    </a:p>
                  </a:txBody>
                  <a:tcPr/>
                </a:tc>
              </a:tr>
            </a:tbl>
          </a:graphicData>
        </a:graphic>
      </p:graphicFrame>
      <p:graphicFrame>
        <p:nvGraphicFramePr>
          <p:cNvPr id="292" name="Table 3"/>
          <p:cNvGraphicFramePr/>
          <p:nvPr/>
        </p:nvGraphicFramePr>
        <p:xfrm>
          <a:off x="420480" y="5543640"/>
          <a:ext cx="9155160" cy="1935720"/>
        </p:xfrm>
        <a:graphic>
          <a:graphicData uri="http://schemas.openxmlformats.org/drawingml/2006/table">
            <a:tbl>
              <a:tblPr/>
              <a:tblGrid>
                <a:gridCol w="1343880"/>
                <a:gridCol w="1511640"/>
                <a:gridCol w="1521000"/>
                <a:gridCol w="914400"/>
                <a:gridCol w="671760"/>
                <a:gridCol w="923760"/>
                <a:gridCol w="2268720"/>
              </a:tblGrid>
              <a:tr h="7020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a:t>
                      </a:r>
                      <a:endParaRPr/>
                    </a:p>
                  </a:txBody>
                  <a:tcPr/>
                </a:tc>
                <a:tc>
                  <a:txBody>
                    <a:bodyPr lIns="100440" rIns="100440" tIns="50040" bIns="50040"/>
                    <a:p>
                      <a:pPr>
                        <a:lnSpc>
                          <a:spcPct val="100000"/>
                        </a:lnSpc>
                      </a:pPr>
                      <a:r>
                        <a:rPr b="1" lang="en-US" sz="2000">
                          <a:solidFill>
                            <a:srgbClr val="ffffff"/>
                          </a:solidFill>
                          <a:latin typeface="Calibri"/>
                        </a:rPr>
                        <a:t>Sent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1112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10 * (0.6) = 6</a:t>
                      </a:r>
                      <a:endParaRPr/>
                    </a:p>
                  </a:txBody>
                  <a:tcPr/>
                </a:tc>
              </a:tr>
              <a:tr h="41112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7 * (0.6) = 4.2</a:t>
                      </a:r>
                      <a:endParaRPr/>
                    </a:p>
                  </a:txBody>
                  <a:tcPr/>
                </a:tc>
              </a:tr>
              <a:tr h="41148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9 * (0.6) = 5.4</a:t>
                      </a:r>
                      <a:endParaRPr/>
                    </a:p>
                  </a:txBody>
                  <a:tcPr/>
                </a:tc>
              </a:tr>
            </a:tbl>
          </a:graphicData>
        </a:graphic>
      </p:graphicFrame>
      <p:sp>
        <p:nvSpPr>
          <p:cNvPr id="293" name="CustomShape 4"/>
          <p:cNvSpPr/>
          <p:nvPr/>
        </p:nvSpPr>
        <p:spPr>
          <a:xfrm>
            <a:off x="336600" y="3107880"/>
            <a:ext cx="739116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High” enrollment scenario (</a:t>
            </a:r>
            <a:r>
              <a:rPr b="1" lang="en-US" sz="1989">
                <a:solidFill>
                  <a:srgbClr val="ff0000"/>
                </a:solidFill>
                <a:latin typeface="Arial"/>
              </a:rPr>
              <a:t>Probability = 20%</a:t>
            </a:r>
            <a:r>
              <a:rPr lang="en-US" sz="1989">
                <a:solidFill>
                  <a:srgbClr val="000000"/>
                </a:solidFill>
                <a:latin typeface="Arial"/>
              </a:rPr>
              <a:t>)</a:t>
            </a:r>
            <a:endParaRPr/>
          </a:p>
        </p:txBody>
      </p:sp>
      <p:sp>
        <p:nvSpPr>
          <p:cNvPr id="294" name="CustomShape 5"/>
          <p:cNvSpPr/>
          <p:nvPr/>
        </p:nvSpPr>
        <p:spPr>
          <a:xfrm>
            <a:off x="336600" y="5207760"/>
            <a:ext cx="697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Current” enrollment scenario (</a:t>
            </a:r>
            <a:r>
              <a:rPr b="1" lang="en-US" sz="1989">
                <a:solidFill>
                  <a:srgbClr val="ff0000"/>
                </a:solidFill>
                <a:latin typeface="Arial"/>
              </a:rPr>
              <a:t>Probability = 60%</a:t>
            </a:r>
            <a:r>
              <a:rPr lang="en-US" sz="1989">
                <a:solidFill>
                  <a:srgbClr val="000000"/>
                </a:solidFill>
                <a:latin typeface="Arial"/>
              </a:rPr>
              <a:t>)</a:t>
            </a:r>
            <a:endParaRPr/>
          </a:p>
        </p:txBody>
      </p:sp>
      <p:graphicFrame>
        <p:nvGraphicFramePr>
          <p:cNvPr id="295" name="Table 6"/>
          <p:cNvGraphicFramePr/>
          <p:nvPr/>
        </p:nvGraphicFramePr>
        <p:xfrm>
          <a:off x="420480" y="1221480"/>
          <a:ext cx="9155160" cy="1935720"/>
        </p:xfrm>
        <a:graphic>
          <a:graphicData uri="http://schemas.openxmlformats.org/drawingml/2006/table">
            <a:tbl>
              <a:tblPr/>
              <a:tblGrid>
                <a:gridCol w="1343880"/>
                <a:gridCol w="1511640"/>
                <a:gridCol w="1521000"/>
                <a:gridCol w="914400"/>
                <a:gridCol w="671760"/>
                <a:gridCol w="923760"/>
                <a:gridCol w="2268720"/>
              </a:tblGrid>
              <a:tr h="71028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Distance</a:t>
                      </a:r>
                      <a:endParaRPr/>
                    </a:p>
                  </a:txBody>
                  <a:tcPr/>
                </a:tc>
                <a:tc>
                  <a:txBody>
                    <a:bodyPr lIns="100440" rIns="100440" tIns="50040" bIns="50040"/>
                    <a:p>
                      <a:pPr>
                        <a:lnSpc>
                          <a:spcPct val="100000"/>
                        </a:lnSpc>
                      </a:pPr>
                      <a:r>
                        <a:rPr b="1" lang="en-US" sz="2000">
                          <a:solidFill>
                            <a:srgbClr val="ffffff"/>
                          </a:solidFill>
                          <a:latin typeface="Calibri"/>
                        </a:rPr>
                        <a:t>Enviro</a:t>
                      </a:r>
                      <a:endParaRPr/>
                    </a:p>
                  </a:txBody>
                  <a:tcPr/>
                </a:tc>
                <a:tc>
                  <a:txBody>
                    <a:bodyPr lIns="100440" rIns="100440" tIns="50040" bIns="50040"/>
                    <a:p>
                      <a:pPr>
                        <a:lnSpc>
                          <a:spcPct val="100000"/>
                        </a:lnSpc>
                      </a:pPr>
                      <a:r>
                        <a:rPr b="1" lang="en-US" sz="2000">
                          <a:solidFill>
                            <a:srgbClr val="ffffff"/>
                          </a:solidFill>
                          <a:latin typeface="Calibri"/>
                        </a:rPr>
                        <a:t>Sent</a:t>
                      </a:r>
                      <a:endParaRPr/>
                    </a:p>
                  </a:txBody>
                  <a:tcPr/>
                </a:tc>
                <a:tc>
                  <a:txBody>
                    <a:bodyPr lIns="100440" rIns="100440" tIns="50040" bIns="50040"/>
                    <a:p>
                      <a:pPr>
                        <a:lnSpc>
                          <a:spcPct val="100000"/>
                        </a:lnSpc>
                      </a:pPr>
                      <a:r>
                        <a:rPr b="1" lang="en-US" sz="2000">
                          <a:solidFill>
                            <a:srgbClr val="ffffff"/>
                          </a:solidFill>
                          <a:latin typeface="Calibri"/>
                        </a:rPr>
                        <a:t>Traffic</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12 * (0.2) = </a:t>
                      </a:r>
                      <a:r>
                        <a:rPr b="1" lang="en-US" sz="2000">
                          <a:solidFill>
                            <a:srgbClr val="000000"/>
                          </a:solidFill>
                          <a:latin typeface="Calibri"/>
                        </a:rPr>
                        <a:t>2.4</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b="1"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4 * (0.2) = </a:t>
                      </a:r>
                      <a:r>
                        <a:rPr b="1" lang="en-US" sz="2000">
                          <a:solidFill>
                            <a:srgbClr val="000000"/>
                          </a:solidFill>
                          <a:latin typeface="Calibri"/>
                        </a:rPr>
                        <a:t>0.8</a:t>
                      </a:r>
                      <a:endParaRPr/>
                    </a:p>
                  </a:txBody>
                  <a:tcPr/>
                </a:tc>
              </a:tr>
              <a:tr h="40824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7 * (0.2) = </a:t>
                      </a:r>
                      <a:r>
                        <a:rPr b="1" lang="en-US" sz="2000">
                          <a:solidFill>
                            <a:srgbClr val="000000"/>
                          </a:solidFill>
                          <a:latin typeface="Calibri"/>
                        </a:rPr>
                        <a:t>1.4 </a:t>
                      </a:r>
                      <a:endParaRPr/>
                    </a:p>
                  </a:txBody>
                  <a:tcPr/>
                </a:tc>
              </a:tr>
            </a:tbl>
          </a:graphicData>
        </a:graphic>
      </p:graphicFrame>
      <p:sp>
        <p:nvSpPr>
          <p:cNvPr id="296" name="CustomShape 7"/>
          <p:cNvSpPr/>
          <p:nvPr/>
        </p:nvSpPr>
        <p:spPr>
          <a:xfrm>
            <a:off x="336600" y="83988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839520" y="-335880"/>
            <a:ext cx="12011040" cy="1259640"/>
          </a:xfrm>
          <a:prstGeom prst="rect">
            <a:avLst/>
          </a:prstGeom>
        </p:spPr>
        <p:txBody>
          <a:bodyPr lIns="0" rIns="0" tIns="0" bIns="0" anchor="ctr"/>
          <a:p>
            <a:pPr>
              <a:lnSpc>
                <a:spcPct val="100000"/>
              </a:lnSpc>
            </a:pPr>
            <a:r>
              <a:rPr lang="en-US" sz="4409">
                <a:latin typeface="Arial"/>
              </a:rPr>
              <a:t>Which option do we want to choose?</a:t>
            </a:r>
            <a:endParaRPr/>
          </a:p>
        </p:txBody>
      </p:sp>
      <p:graphicFrame>
        <p:nvGraphicFramePr>
          <p:cNvPr id="298" name="Table 2"/>
          <p:cNvGraphicFramePr/>
          <p:nvPr/>
        </p:nvGraphicFramePr>
        <p:xfrm>
          <a:off x="420480" y="3489480"/>
          <a:ext cx="5123520" cy="1634040"/>
        </p:xfrm>
        <a:graphic>
          <a:graphicData uri="http://schemas.openxmlformats.org/drawingml/2006/table">
            <a:tbl>
              <a:tblPr/>
              <a:tblGrid>
                <a:gridCol w="1343880"/>
                <a:gridCol w="1511640"/>
                <a:gridCol w="2268000"/>
              </a:tblGrid>
              <a:tr h="4086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10 * (0.2) = 2</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9 * (0.2) = 1.8</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10 * (0.2) = 2</a:t>
                      </a:r>
                      <a:endParaRPr/>
                    </a:p>
                  </a:txBody>
                  <a:tcPr/>
                </a:tc>
              </a:tr>
            </a:tbl>
          </a:graphicData>
        </a:graphic>
      </p:graphicFrame>
      <p:graphicFrame>
        <p:nvGraphicFramePr>
          <p:cNvPr id="299" name="Table 3"/>
          <p:cNvGraphicFramePr/>
          <p:nvPr/>
        </p:nvGraphicFramePr>
        <p:xfrm>
          <a:off x="420480" y="5543640"/>
          <a:ext cx="5123520" cy="1634040"/>
        </p:xfrm>
        <a:graphic>
          <a:graphicData uri="http://schemas.openxmlformats.org/drawingml/2006/table">
            <a:tbl>
              <a:tblPr/>
              <a:tblGrid>
                <a:gridCol w="1343880"/>
                <a:gridCol w="1511640"/>
                <a:gridCol w="2268000"/>
              </a:tblGrid>
              <a:tr h="408600">
                <a:tc>
                  <a:txBody>
                    <a:bodyPr lIns="100440" rIns="100440" tIns="50040" bIns="50040"/>
                    <a:p>
                      <a:pPr>
                        <a:lnSpc>
                          <a:spcPct val="100000"/>
                        </a:lnSpc>
                      </a:pPr>
                      <a:r>
                        <a:rPr b="1" lang="en-US" sz="2000">
                          <a:solidFill>
                            <a:srgbClr val="ffffff"/>
                          </a:solidFill>
                          <a:latin typeface="Calibri"/>
                        </a:rPr>
                        <a:t>Site</a:t>
                      </a:r>
                      <a:endParaRPr/>
                    </a:p>
                  </a:txBody>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860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10 * (0.6) = 6</a:t>
                      </a:r>
                      <a:endParaRPr/>
                    </a:p>
                  </a:txBody>
                  <a:tcPr/>
                </a:tc>
              </a:tr>
              <a:tr h="40860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7 * (0.6) = 4.2</a:t>
                      </a:r>
                      <a:endParaRPr/>
                    </a:p>
                  </a:txBody>
                  <a:tcPr/>
                </a:tc>
              </a:tr>
              <a:tr h="40860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9 * (0.6) = 5.4</a:t>
                      </a:r>
                      <a:endParaRPr/>
                    </a:p>
                  </a:txBody>
                  <a:tcPr/>
                </a:tc>
              </a:tr>
            </a:tbl>
          </a:graphicData>
        </a:graphic>
      </p:graphicFrame>
      <p:sp>
        <p:nvSpPr>
          <p:cNvPr id="300" name="CustomShape 4"/>
          <p:cNvSpPr/>
          <p:nvPr/>
        </p:nvSpPr>
        <p:spPr>
          <a:xfrm>
            <a:off x="336600" y="3107880"/>
            <a:ext cx="739116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High” enrollment scenario (</a:t>
            </a:r>
            <a:r>
              <a:rPr b="1" lang="en-US" sz="1989">
                <a:solidFill>
                  <a:srgbClr val="ff0000"/>
                </a:solidFill>
                <a:latin typeface="Arial"/>
              </a:rPr>
              <a:t>Probability = 20%</a:t>
            </a:r>
            <a:r>
              <a:rPr lang="en-US" sz="1989">
                <a:solidFill>
                  <a:srgbClr val="000000"/>
                </a:solidFill>
                <a:latin typeface="Arial"/>
              </a:rPr>
              <a:t>)</a:t>
            </a:r>
            <a:endParaRPr/>
          </a:p>
        </p:txBody>
      </p:sp>
      <p:sp>
        <p:nvSpPr>
          <p:cNvPr id="301" name="CustomShape 5"/>
          <p:cNvSpPr/>
          <p:nvPr/>
        </p:nvSpPr>
        <p:spPr>
          <a:xfrm>
            <a:off x="336600" y="5207760"/>
            <a:ext cx="697140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Current” enrollment scenario (</a:t>
            </a:r>
            <a:r>
              <a:rPr b="1" lang="en-US" sz="1989">
                <a:solidFill>
                  <a:srgbClr val="ff0000"/>
                </a:solidFill>
                <a:latin typeface="Arial"/>
              </a:rPr>
              <a:t>Probability = 60%</a:t>
            </a:r>
            <a:r>
              <a:rPr lang="en-US" sz="1989">
                <a:solidFill>
                  <a:srgbClr val="000000"/>
                </a:solidFill>
                <a:latin typeface="Arial"/>
              </a:rPr>
              <a:t>)</a:t>
            </a:r>
            <a:endParaRPr/>
          </a:p>
        </p:txBody>
      </p:sp>
      <p:graphicFrame>
        <p:nvGraphicFramePr>
          <p:cNvPr id="302" name="Table 6"/>
          <p:cNvGraphicFramePr/>
          <p:nvPr/>
        </p:nvGraphicFramePr>
        <p:xfrm>
          <a:off x="420480" y="1221480"/>
          <a:ext cx="5123520" cy="1634040"/>
        </p:xfrm>
        <a:graphic>
          <a:graphicData uri="http://schemas.openxmlformats.org/drawingml/2006/table">
            <a:tbl>
              <a:tblPr/>
              <a:tblGrid>
                <a:gridCol w="1343880"/>
                <a:gridCol w="1511640"/>
                <a:gridCol w="2268000"/>
              </a:tblGrid>
              <a:tr h="466200">
                <a:tc>
                  <a:tcPr/>
                </a:tc>
                <a:tc>
                  <a:txBody>
                    <a:bodyPr lIns="100440" rIns="100440" tIns="50040" bIns="50040"/>
                    <a:p>
                      <a:pPr>
                        <a:lnSpc>
                          <a:spcPct val="100000"/>
                        </a:lnSpc>
                      </a:pPr>
                      <a:r>
                        <a:rPr b="1" lang="en-US" sz="2000">
                          <a:solidFill>
                            <a:srgbClr val="ffffff"/>
                          </a:solidFill>
                          <a:latin typeface="Calibri"/>
                        </a:rPr>
                        <a:t>Cost</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536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1</a:t>
                      </a:r>
                      <a:endParaRPr/>
                    </a:p>
                  </a:txBody>
                  <a:tcPr/>
                </a:tc>
                <a:tc>
                  <a:txBody>
                    <a:bodyPr lIns="100440" rIns="100440" tIns="50040" bIns="50040"/>
                    <a:p>
                      <a:pPr>
                        <a:lnSpc>
                          <a:spcPct val="100000"/>
                        </a:lnSpc>
                      </a:pPr>
                      <a:r>
                        <a:rPr lang="en-US" sz="2000">
                          <a:solidFill>
                            <a:srgbClr val="000000"/>
                          </a:solidFill>
                          <a:latin typeface="Calibri"/>
                        </a:rPr>
                        <a:t>12 * (0.2) = </a:t>
                      </a:r>
                      <a:r>
                        <a:rPr b="1" lang="en-US" sz="2000">
                          <a:solidFill>
                            <a:srgbClr val="000000"/>
                          </a:solidFill>
                          <a:latin typeface="Calibri"/>
                        </a:rPr>
                        <a:t>2.4</a:t>
                      </a:r>
                      <a:endParaRPr/>
                    </a:p>
                  </a:txBody>
                  <a:tcPr/>
                </a:tc>
              </a:tr>
              <a:tr h="40536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3</a:t>
                      </a:r>
                      <a:endParaRPr/>
                    </a:p>
                  </a:txBody>
                  <a:tcPr/>
                </a:tc>
                <a:tc>
                  <a:txBody>
                    <a:bodyPr lIns="100440" rIns="100440" tIns="50040" bIns="50040"/>
                    <a:p>
                      <a:pPr>
                        <a:lnSpc>
                          <a:spcPct val="100000"/>
                        </a:lnSpc>
                      </a:pPr>
                      <a:r>
                        <a:rPr lang="en-US" sz="2000">
                          <a:solidFill>
                            <a:srgbClr val="000000"/>
                          </a:solidFill>
                          <a:latin typeface="Calibri"/>
                        </a:rPr>
                        <a:t>4 * (0.2) = </a:t>
                      </a:r>
                      <a:r>
                        <a:rPr b="1" lang="en-US" sz="2000">
                          <a:solidFill>
                            <a:srgbClr val="000000"/>
                          </a:solidFill>
                          <a:latin typeface="Calibri"/>
                        </a:rPr>
                        <a:t>0.8</a:t>
                      </a:r>
                      <a:endParaRPr/>
                    </a:p>
                  </a:txBody>
                  <a:tcPr/>
                </a:tc>
              </a:tr>
              <a:tr h="40536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7 * (0.2) = </a:t>
                      </a:r>
                      <a:r>
                        <a:rPr b="1" lang="en-US" sz="2000">
                          <a:solidFill>
                            <a:srgbClr val="000000"/>
                          </a:solidFill>
                          <a:latin typeface="Calibri"/>
                        </a:rPr>
                        <a:t>1.4 </a:t>
                      </a:r>
                      <a:endParaRPr/>
                    </a:p>
                  </a:txBody>
                  <a:tcPr/>
                </a:tc>
              </a:tr>
            </a:tbl>
          </a:graphicData>
        </a:graphic>
      </p:graphicFrame>
      <p:sp>
        <p:nvSpPr>
          <p:cNvPr id="303" name="CustomShape 7"/>
          <p:cNvSpPr/>
          <p:nvPr/>
        </p:nvSpPr>
        <p:spPr>
          <a:xfrm>
            <a:off x="336600" y="839880"/>
            <a:ext cx="6551280" cy="392760"/>
          </a:xfrm>
          <a:prstGeom prst="rect">
            <a:avLst/>
          </a:prstGeom>
          <a:noFill/>
          <a:ln>
            <a:noFill/>
          </a:ln>
        </p:spPr>
        <p:txBody>
          <a:bodyPr lIns="90000" rIns="90000" tIns="45000" bIns="45000"/>
          <a:p>
            <a:pPr>
              <a:lnSpc>
                <a:spcPct val="100000"/>
              </a:lnSpc>
            </a:pPr>
            <a:r>
              <a:rPr lang="en-US" sz="1989">
                <a:solidFill>
                  <a:srgbClr val="000000"/>
                </a:solidFill>
                <a:latin typeface="Arial"/>
              </a:rPr>
              <a:t>“</a:t>
            </a:r>
            <a:r>
              <a:rPr lang="en-US" sz="1989">
                <a:solidFill>
                  <a:srgbClr val="000000"/>
                </a:solidFill>
                <a:latin typeface="Arial"/>
              </a:rPr>
              <a:t>Low” enrollment scenario (</a:t>
            </a:r>
            <a:r>
              <a:rPr b="1" lang="en-US" sz="1989">
                <a:solidFill>
                  <a:srgbClr val="ff0000"/>
                </a:solidFill>
                <a:latin typeface="Arial"/>
              </a:rPr>
              <a:t>Probability = 20%)</a:t>
            </a:r>
            <a:endParaRPr/>
          </a:p>
        </p:txBody>
      </p:sp>
      <p:graphicFrame>
        <p:nvGraphicFramePr>
          <p:cNvPr id="304" name="Table 8"/>
          <p:cNvGraphicFramePr/>
          <p:nvPr/>
        </p:nvGraphicFramePr>
        <p:xfrm>
          <a:off x="5964120" y="3107880"/>
          <a:ext cx="3863520" cy="1634040"/>
        </p:xfrm>
        <a:graphic>
          <a:graphicData uri="http://schemas.openxmlformats.org/drawingml/2006/table">
            <a:tbl>
              <a:tblPr/>
              <a:tblGrid>
                <a:gridCol w="316440"/>
                <a:gridCol w="775080"/>
                <a:gridCol w="755640"/>
                <a:gridCol w="1091880"/>
                <a:gridCol w="924480"/>
              </a:tblGrid>
              <a:tr h="710280">
                <a:tc>
                  <a:tcPr/>
                </a:tc>
                <a:tc>
                  <a:txBody>
                    <a:bodyPr lIns="100440" rIns="100440" tIns="50040" bIns="50040"/>
                    <a:p>
                      <a:pPr>
                        <a:lnSpc>
                          <a:spcPct val="100000"/>
                        </a:lnSpc>
                      </a:pPr>
                      <a:r>
                        <a:rPr b="1" lang="en-US" sz="2000">
                          <a:solidFill>
                            <a:srgbClr val="ffffff"/>
                          </a:solidFill>
                          <a:latin typeface="Calibri"/>
                        </a:rPr>
                        <a:t>Low</a:t>
                      </a:r>
                      <a:endParaRPr/>
                    </a:p>
                  </a:txBody>
                  <a:tcPr/>
                </a:tc>
                <a:tc>
                  <a:txBody>
                    <a:bodyPr lIns="100440" rIns="100440" tIns="50040" bIns="50040"/>
                    <a:p>
                      <a:pPr>
                        <a:lnSpc>
                          <a:spcPct val="100000"/>
                        </a:lnSpc>
                      </a:pPr>
                      <a:r>
                        <a:rPr b="1" lang="en-US" sz="2000">
                          <a:solidFill>
                            <a:srgbClr val="ffffff"/>
                          </a:solidFill>
                          <a:latin typeface="Calibri"/>
                        </a:rPr>
                        <a:t>High</a:t>
                      </a:r>
                      <a:endParaRPr/>
                    </a:p>
                  </a:txBody>
                  <a:tcPr/>
                </a:tc>
                <a:tc>
                  <a:txBody>
                    <a:bodyPr lIns="100440" rIns="100440" tIns="50040" bIns="50040"/>
                    <a:p>
                      <a:pPr>
                        <a:lnSpc>
                          <a:spcPct val="100000"/>
                        </a:lnSpc>
                      </a:pPr>
                      <a:r>
                        <a:rPr b="1" lang="en-US" sz="2000">
                          <a:solidFill>
                            <a:srgbClr val="ffffff"/>
                          </a:solidFill>
                          <a:latin typeface="Calibri"/>
                        </a:rPr>
                        <a:t>Current</a:t>
                      </a:r>
                      <a:endParaRPr/>
                    </a:p>
                  </a:txBody>
                  <a:tcPr/>
                </a:tc>
                <a:tc>
                  <a:txBody>
                    <a:bodyPr lIns="100440" rIns="100440" tIns="50040" bIns="50040"/>
                    <a:p>
                      <a:pPr>
                        <a:lnSpc>
                          <a:spcPct val="100000"/>
                        </a:lnSpc>
                      </a:pPr>
                      <a:r>
                        <a:rPr b="1" lang="en-US" sz="2000">
                          <a:solidFill>
                            <a:srgbClr val="ffffff"/>
                          </a:solidFill>
                          <a:latin typeface="Calibri"/>
                        </a:rPr>
                        <a:t>Sum</a:t>
                      </a:r>
                      <a:endParaRPr/>
                    </a:p>
                  </a:txBody>
                  <a:tcPr/>
                </a:tc>
              </a:tr>
              <a:tr h="405360">
                <a:tc>
                  <a:txBody>
                    <a:bodyPr lIns="100440" rIns="100440" tIns="50040" bIns="50040"/>
                    <a:p>
                      <a:pPr>
                        <a:lnSpc>
                          <a:spcPct val="100000"/>
                        </a:lnSpc>
                      </a:pPr>
                      <a:r>
                        <a:rPr lang="en-US" sz="2000">
                          <a:solidFill>
                            <a:srgbClr val="000000"/>
                          </a:solidFill>
                          <a:latin typeface="Calibri"/>
                        </a:rPr>
                        <a:t>A</a:t>
                      </a:r>
                      <a:endParaRPr/>
                    </a:p>
                  </a:txBody>
                  <a:tcPr/>
                </a:tc>
                <a:tc>
                  <a:txBody>
                    <a:bodyPr lIns="100440" rIns="100440" tIns="50040" bIns="50040"/>
                    <a:p>
                      <a:pPr>
                        <a:lnSpc>
                          <a:spcPct val="100000"/>
                        </a:lnSpc>
                      </a:pPr>
                      <a:r>
                        <a:rPr lang="en-US" sz="2000">
                          <a:solidFill>
                            <a:srgbClr val="000000"/>
                          </a:solidFill>
                          <a:latin typeface="Calibri"/>
                        </a:rPr>
                        <a:t>2.4</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6</a:t>
                      </a:r>
                      <a:endParaRPr/>
                    </a:p>
                  </a:txBody>
                  <a:tcPr/>
                </a:tc>
                <a:tc>
                  <a:txBody>
                    <a:bodyPr lIns="100440" rIns="100440" tIns="50040" bIns="50040"/>
                    <a:p>
                      <a:pPr>
                        <a:lnSpc>
                          <a:spcPct val="100000"/>
                        </a:lnSpc>
                      </a:pPr>
                      <a:r>
                        <a:rPr lang="en-US" sz="2000">
                          <a:solidFill>
                            <a:srgbClr val="000000"/>
                          </a:solidFill>
                          <a:latin typeface="Calibri"/>
                        </a:rPr>
                        <a:t>10.4</a:t>
                      </a:r>
                      <a:endParaRPr/>
                    </a:p>
                  </a:txBody>
                  <a:tcPr/>
                </a:tc>
              </a:tr>
              <a:tr h="405360">
                <a:tc>
                  <a:txBody>
                    <a:bodyPr lIns="100440" rIns="100440" tIns="50040" bIns="50040"/>
                    <a:p>
                      <a:pPr>
                        <a:lnSpc>
                          <a:spcPct val="100000"/>
                        </a:lnSpc>
                      </a:pPr>
                      <a:r>
                        <a:rPr lang="en-US" sz="2000">
                          <a:solidFill>
                            <a:srgbClr val="000000"/>
                          </a:solidFill>
                          <a:latin typeface="Calibri"/>
                        </a:rPr>
                        <a:t>B</a:t>
                      </a:r>
                      <a:endParaRPr/>
                    </a:p>
                  </a:txBody>
                  <a:tcPr/>
                </a:tc>
                <a:tc>
                  <a:txBody>
                    <a:bodyPr lIns="100440" rIns="100440" tIns="50040" bIns="50040"/>
                    <a:p>
                      <a:pPr>
                        <a:lnSpc>
                          <a:spcPct val="100000"/>
                        </a:lnSpc>
                      </a:pPr>
                      <a:r>
                        <a:rPr lang="en-US" sz="2000">
                          <a:solidFill>
                            <a:srgbClr val="000000"/>
                          </a:solidFill>
                          <a:latin typeface="Calibri"/>
                        </a:rPr>
                        <a:t>0.8</a:t>
                      </a:r>
                      <a:endParaRPr/>
                    </a:p>
                  </a:txBody>
                  <a:tcPr/>
                </a:tc>
                <a:tc>
                  <a:txBody>
                    <a:bodyPr lIns="100440" rIns="100440" tIns="50040" bIns="50040"/>
                    <a:p>
                      <a:pPr>
                        <a:lnSpc>
                          <a:spcPct val="100000"/>
                        </a:lnSpc>
                      </a:pPr>
                      <a:r>
                        <a:rPr lang="en-US" sz="2000">
                          <a:solidFill>
                            <a:srgbClr val="000000"/>
                          </a:solidFill>
                          <a:latin typeface="Calibri"/>
                        </a:rPr>
                        <a:t>1.8</a:t>
                      </a:r>
                      <a:endParaRPr/>
                    </a:p>
                  </a:txBody>
                  <a:tcPr/>
                </a:tc>
                <a:tc>
                  <a:txBody>
                    <a:bodyPr lIns="100440" rIns="100440" tIns="50040" bIns="50040"/>
                    <a:p>
                      <a:pPr>
                        <a:lnSpc>
                          <a:spcPct val="100000"/>
                        </a:lnSpc>
                      </a:pPr>
                      <a:r>
                        <a:rPr lang="en-US" sz="2000">
                          <a:solidFill>
                            <a:srgbClr val="000000"/>
                          </a:solidFill>
                          <a:latin typeface="Calibri"/>
                        </a:rPr>
                        <a:t>4.2</a:t>
                      </a:r>
                      <a:endParaRPr/>
                    </a:p>
                  </a:txBody>
                  <a:tcPr/>
                </a:tc>
                <a:tc>
                  <a:txBody>
                    <a:bodyPr lIns="100440" rIns="100440" tIns="50040" bIns="50040"/>
                    <a:p>
                      <a:pPr>
                        <a:lnSpc>
                          <a:spcPct val="100000"/>
                        </a:lnSpc>
                      </a:pPr>
                      <a:r>
                        <a:rPr lang="en-US" sz="2000">
                          <a:solidFill>
                            <a:srgbClr val="000000"/>
                          </a:solidFill>
                          <a:latin typeface="Calibri"/>
                        </a:rPr>
                        <a:t>6.8</a:t>
                      </a:r>
                      <a:endParaRPr/>
                    </a:p>
                  </a:txBody>
                  <a:tcPr/>
                </a:tc>
              </a:tr>
              <a:tr h="405360">
                <a:tc>
                  <a:txBody>
                    <a:bodyPr lIns="100440" rIns="100440" tIns="50040" bIns="50040"/>
                    <a:p>
                      <a:pPr>
                        <a:lnSpc>
                          <a:spcPct val="100000"/>
                        </a:lnSpc>
                      </a:pPr>
                      <a:r>
                        <a:rPr lang="en-US" sz="2000">
                          <a:solidFill>
                            <a:srgbClr val="000000"/>
                          </a:solidFill>
                          <a:latin typeface="Calibri"/>
                        </a:rPr>
                        <a:t>C</a:t>
                      </a:r>
                      <a:endParaRPr/>
                    </a:p>
                  </a:txBody>
                  <a:tcPr/>
                </a:tc>
                <a:tc>
                  <a:txBody>
                    <a:bodyPr lIns="100440" rIns="100440" tIns="50040" bIns="50040"/>
                    <a:p>
                      <a:pPr>
                        <a:lnSpc>
                          <a:spcPct val="100000"/>
                        </a:lnSpc>
                      </a:pPr>
                      <a:r>
                        <a:rPr lang="en-US" sz="2000">
                          <a:solidFill>
                            <a:srgbClr val="000000"/>
                          </a:solidFill>
                          <a:latin typeface="Calibri"/>
                        </a:rPr>
                        <a:t>1.4</a:t>
                      </a:r>
                      <a:endParaRPr/>
                    </a:p>
                  </a:txBody>
                  <a:tcPr/>
                </a:tc>
                <a:tc>
                  <a:txBody>
                    <a:bodyPr lIns="100440" rIns="100440" tIns="50040" bIns="50040"/>
                    <a:p>
                      <a:pPr>
                        <a:lnSpc>
                          <a:spcPct val="100000"/>
                        </a:lnSpc>
                      </a:pPr>
                      <a:r>
                        <a:rPr lang="en-US" sz="2000">
                          <a:solidFill>
                            <a:srgbClr val="000000"/>
                          </a:solidFill>
                          <a:latin typeface="Calibri"/>
                        </a:rPr>
                        <a:t>2</a:t>
                      </a:r>
                      <a:endParaRPr/>
                    </a:p>
                  </a:txBody>
                  <a:tcPr/>
                </a:tc>
                <a:tc>
                  <a:txBody>
                    <a:bodyPr lIns="100440" rIns="100440" tIns="50040" bIns="50040"/>
                    <a:p>
                      <a:pPr>
                        <a:lnSpc>
                          <a:spcPct val="100000"/>
                        </a:lnSpc>
                      </a:pPr>
                      <a:r>
                        <a:rPr lang="en-US" sz="2000">
                          <a:solidFill>
                            <a:srgbClr val="000000"/>
                          </a:solidFill>
                          <a:latin typeface="Calibri"/>
                        </a:rPr>
                        <a:t>5.4</a:t>
                      </a:r>
                      <a:endParaRPr/>
                    </a:p>
                  </a:txBody>
                  <a:tcPr/>
                </a:tc>
                <a:tc>
                  <a:txBody>
                    <a:bodyPr lIns="100440" rIns="100440" tIns="50040" bIns="50040"/>
                    <a:p>
                      <a:pPr>
                        <a:lnSpc>
                          <a:spcPct val="100000"/>
                        </a:lnSpc>
                      </a:pPr>
                      <a:r>
                        <a:rPr lang="en-US" sz="2000">
                          <a:solidFill>
                            <a:srgbClr val="000000"/>
                          </a:solidFill>
                          <a:latin typeface="Calibri"/>
                        </a:rPr>
                        <a:t>8.8</a:t>
                      </a:r>
                      <a:endParaRPr/>
                    </a:p>
                  </a:txBody>
                  <a:tcPr/>
                </a:tc>
              </a:tr>
            </a:tbl>
          </a:graphicData>
        </a:graphic>
      </p:graphicFrame>
      <p:sp>
        <p:nvSpPr>
          <p:cNvPr id="305" name="CustomShape 9"/>
          <p:cNvSpPr/>
          <p:nvPr/>
        </p:nvSpPr>
        <p:spPr>
          <a:xfrm>
            <a:off x="5628240" y="2099880"/>
            <a:ext cx="1007640" cy="1007640"/>
          </a:xfrm>
          <a:prstGeom prst="straightConnector1">
            <a:avLst/>
          </a:prstGeom>
          <a:noFill/>
          <a:ln w="25560">
            <a:solidFill>
              <a:srgbClr val="ff0000"/>
            </a:solidFill>
            <a:miter/>
            <a:tailEnd len="med" type="arrow" w="med"/>
          </a:ln>
        </p:spPr>
      </p:sp>
      <p:sp>
        <p:nvSpPr>
          <p:cNvPr id="306" name="CustomShape 10"/>
          <p:cNvSpPr/>
          <p:nvPr/>
        </p:nvSpPr>
        <p:spPr>
          <a:xfrm flipV="1">
            <a:off x="5544360" y="4702680"/>
            <a:ext cx="1763640" cy="251640"/>
          </a:xfrm>
          <a:prstGeom prst="straightConnector1">
            <a:avLst/>
          </a:prstGeom>
          <a:noFill/>
          <a:ln w="25560">
            <a:solidFill>
              <a:srgbClr val="ff0000"/>
            </a:solidFill>
            <a:miter/>
            <a:tailEnd len="med" type="arrow" w="med"/>
          </a:ln>
        </p:spPr>
      </p:sp>
      <p:sp>
        <p:nvSpPr>
          <p:cNvPr id="307" name="CustomShape 11"/>
          <p:cNvSpPr/>
          <p:nvPr/>
        </p:nvSpPr>
        <p:spPr>
          <a:xfrm flipV="1">
            <a:off x="5544360" y="4702680"/>
            <a:ext cx="2519640" cy="1679400"/>
          </a:xfrm>
          <a:prstGeom prst="straightConnector1">
            <a:avLst/>
          </a:prstGeom>
          <a:noFill/>
          <a:ln w="25560">
            <a:solidFill>
              <a:srgbClr val="ff0000"/>
            </a:solidFill>
            <a:miter/>
            <a:tailEnd len="med" type="arrow" w="med"/>
          </a:ln>
        </p:spPr>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Post-Decision Analysis</a:t>
            </a:r>
            <a:endParaRPr/>
          </a:p>
        </p:txBody>
      </p:sp>
      <p:sp>
        <p:nvSpPr>
          <p:cNvPr id="309"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Sensitivity analysis: </a:t>
            </a:r>
            <a:r>
              <a:rPr lang="en-US" sz="3200">
                <a:latin typeface="Arial"/>
              </a:rPr>
              <a:t>What is the confidence in your proposed decision, in the context of uncertainty?</a:t>
            </a:r>
            <a:endParaRPr/>
          </a:p>
          <a:p>
            <a:pPr>
              <a:lnSpc>
                <a:spcPct val="100000"/>
              </a:lnSpc>
            </a:pPr>
            <a:r>
              <a:rPr b="1" lang="en-US" sz="3200">
                <a:latin typeface="Arial"/>
              </a:rPr>
              <a:t>How well did the solution perform?</a:t>
            </a:r>
            <a:endParaRPr/>
          </a:p>
          <a:p>
            <a:pPr>
              <a:lnSpc>
                <a:spcPct val="100000"/>
              </a:lnSpc>
            </a:pPr>
            <a:r>
              <a:rPr b="1" lang="en-US" sz="3200">
                <a:latin typeface="Arial"/>
              </a:rPr>
              <a:t>Why did it perform well?</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Summary: Decision Making Process</a:t>
            </a:r>
            <a:endParaRPr/>
          </a:p>
        </p:txBody>
      </p:sp>
      <p:pic>
        <p:nvPicPr>
          <p:cNvPr id="311" name="Picture 3" descr=""/>
          <p:cNvPicPr/>
          <p:nvPr/>
        </p:nvPicPr>
        <p:blipFill>
          <a:blip r:embed="rId1"/>
          <a:stretch>
            <a:fillRect/>
          </a:stretch>
        </p:blipFill>
        <p:spPr>
          <a:xfrm rot="21540000">
            <a:off x="5124240" y="1595880"/>
            <a:ext cx="4836600" cy="5385960"/>
          </a:xfrm>
          <a:prstGeom prst="rect">
            <a:avLst/>
          </a:prstGeom>
          <a:ln>
            <a:noFill/>
          </a:ln>
        </p:spPr>
      </p:pic>
      <p:sp>
        <p:nvSpPr>
          <p:cNvPr id="312" name="CustomShape 2"/>
          <p:cNvSpPr/>
          <p:nvPr/>
        </p:nvSpPr>
        <p:spPr>
          <a:xfrm>
            <a:off x="420480" y="1847880"/>
            <a:ext cx="5039280" cy="4923720"/>
          </a:xfrm>
          <a:prstGeom prst="rect">
            <a:avLst/>
          </a:prstGeom>
          <a:noFill/>
          <a:ln>
            <a:noFill/>
          </a:ln>
        </p:spPr>
        <p:txBody>
          <a:bodyPr lIns="90000" rIns="90000" tIns="45000" bIns="45000"/>
          <a:p>
            <a:pPr>
              <a:lnSpc>
                <a:spcPct val="100000"/>
              </a:lnSpc>
              <a:buFont typeface="StarSymbol"/>
              <a:buAutoNum type="arabicParenR"/>
            </a:pPr>
            <a:r>
              <a:rPr lang="en-US" sz="2650">
                <a:solidFill>
                  <a:srgbClr val="000000"/>
                </a:solidFill>
                <a:latin typeface="Calibri"/>
              </a:rPr>
              <a:t>Specify the Issue</a:t>
            </a:r>
            <a:endParaRPr/>
          </a:p>
          <a:p>
            <a:pPr>
              <a:lnSpc>
                <a:spcPct val="100000"/>
              </a:lnSpc>
              <a:buFont typeface="StarSymbol"/>
              <a:buAutoNum type="arabicParenR"/>
            </a:pPr>
            <a:r>
              <a:rPr lang="en-US" sz="2650">
                <a:solidFill>
                  <a:srgbClr val="000000"/>
                </a:solidFill>
                <a:latin typeface="Calibri"/>
              </a:rPr>
              <a:t>Determine Goals and Values</a:t>
            </a:r>
            <a:endParaRPr/>
          </a:p>
          <a:p>
            <a:pPr>
              <a:lnSpc>
                <a:spcPct val="100000"/>
              </a:lnSpc>
              <a:buFont typeface="StarSymbol"/>
              <a:buAutoNum type="arabicParenR"/>
            </a:pPr>
            <a:r>
              <a:rPr lang="en-US" sz="2650">
                <a:solidFill>
                  <a:srgbClr val="000000"/>
                </a:solidFill>
                <a:latin typeface="Calibri"/>
              </a:rPr>
              <a:t>Characterize the decision making context</a:t>
            </a:r>
            <a:endParaRPr/>
          </a:p>
          <a:p>
            <a:pPr>
              <a:lnSpc>
                <a:spcPct val="100000"/>
              </a:lnSpc>
              <a:buFont typeface="StarSymbol"/>
              <a:buAutoNum type="arabicParenR"/>
            </a:pPr>
            <a:r>
              <a:rPr lang="en-US" sz="2650">
                <a:solidFill>
                  <a:srgbClr val="000000"/>
                </a:solidFill>
                <a:latin typeface="Calibri"/>
              </a:rPr>
              <a:t>Integrate Information</a:t>
            </a:r>
            <a:endParaRPr/>
          </a:p>
          <a:p>
            <a:pPr>
              <a:lnSpc>
                <a:spcPct val="100000"/>
              </a:lnSpc>
              <a:buFont typeface="StarSymbol"/>
              <a:buAutoNum type="arabicParenR"/>
            </a:pPr>
            <a:r>
              <a:rPr lang="en-US" sz="2650">
                <a:solidFill>
                  <a:srgbClr val="000000"/>
                </a:solidFill>
                <a:latin typeface="Calibri"/>
              </a:rPr>
              <a:t>Identify options</a:t>
            </a:r>
            <a:endParaRPr/>
          </a:p>
          <a:p>
            <a:pPr>
              <a:lnSpc>
                <a:spcPct val="100000"/>
              </a:lnSpc>
              <a:buFont typeface="StarSymbol"/>
              <a:buAutoNum type="arabicParenR"/>
            </a:pPr>
            <a:r>
              <a:rPr lang="en-US" sz="2650">
                <a:solidFill>
                  <a:srgbClr val="000000"/>
                </a:solidFill>
                <a:latin typeface="Calibri"/>
              </a:rPr>
              <a:t>Forecast</a:t>
            </a:r>
            <a:endParaRPr/>
          </a:p>
          <a:p>
            <a:pPr>
              <a:lnSpc>
                <a:spcPct val="100000"/>
              </a:lnSpc>
              <a:buFont typeface="StarSymbol"/>
              <a:buAutoNum type="arabicParenR"/>
            </a:pPr>
            <a:r>
              <a:rPr lang="en-US" sz="2650">
                <a:solidFill>
                  <a:srgbClr val="000000"/>
                </a:solidFill>
                <a:latin typeface="Calibri"/>
              </a:rPr>
              <a:t>Assess options</a:t>
            </a:r>
            <a:endParaRPr/>
          </a:p>
          <a:p>
            <a:pPr>
              <a:lnSpc>
                <a:spcPct val="100000"/>
              </a:lnSpc>
              <a:buFont typeface="StarSymbol"/>
              <a:buAutoNum type="arabicParenR"/>
            </a:pPr>
            <a:r>
              <a:rPr lang="en-US" sz="2650">
                <a:solidFill>
                  <a:srgbClr val="000000"/>
                </a:solidFill>
                <a:latin typeface="Calibri"/>
              </a:rPr>
              <a:t>Make decisions</a:t>
            </a:r>
            <a:endParaRPr/>
          </a:p>
          <a:p>
            <a:pPr>
              <a:lnSpc>
                <a:spcPct val="100000"/>
              </a:lnSpc>
              <a:buFont typeface="StarSymbol"/>
              <a:buAutoNum type="arabicParenR"/>
            </a:pPr>
            <a:r>
              <a:rPr lang="en-US" sz="2650">
                <a:solidFill>
                  <a:srgbClr val="000000"/>
                </a:solidFill>
                <a:latin typeface="Calibri"/>
              </a:rPr>
              <a:t>Conduct post-decision assessments</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Today’s Goals</a:t>
            </a:r>
            <a:endParaRPr/>
          </a:p>
        </p:txBody>
      </p:sp>
      <p:sp>
        <p:nvSpPr>
          <p:cNvPr id="314" name="TextShape 2"/>
          <p:cNvSpPr txBox="1"/>
          <p:nvPr/>
        </p:nvSpPr>
        <p:spPr>
          <a:xfrm>
            <a:off x="504000" y="1769040"/>
            <a:ext cx="9071280" cy="4383720"/>
          </a:xfrm>
          <a:prstGeom prst="rect">
            <a:avLst/>
          </a:prstGeom>
        </p:spPr>
        <p:txBody>
          <a:bodyPr lIns="0" rIns="0" tIns="0" bIns="0"/>
          <a:p>
            <a:pPr>
              <a:lnSpc>
                <a:spcPct val="100000"/>
              </a:lnSpc>
            </a:pPr>
            <a:r>
              <a:rPr lang="en-US" sz="3200">
                <a:latin typeface="Arial"/>
              </a:rPr>
              <a:t>What is a common process for environmental decision making?</a:t>
            </a:r>
            <a:endParaRPr/>
          </a:p>
          <a:p>
            <a:pPr>
              <a:lnSpc>
                <a:spcPct val="100000"/>
              </a:lnSpc>
            </a:pPr>
            <a:r>
              <a:rPr lang="en-US" sz="3200">
                <a:solidFill>
                  <a:srgbClr val="ff0000"/>
                </a:solidFill>
                <a:latin typeface="Arial"/>
              </a:rPr>
              <a:t>How do I choose what tool to use?</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504360" y="252000"/>
            <a:ext cx="9071280" cy="1259640"/>
          </a:xfrm>
          <a:prstGeom prst="rect">
            <a:avLst/>
          </a:prstGeom>
        </p:spPr>
        <p:txBody>
          <a:bodyPr lIns="0" rIns="0" tIns="0" bIns="0" anchor="ctr"/>
          <a:p>
            <a:pPr>
              <a:lnSpc>
                <a:spcPct val="100000"/>
              </a:lnSpc>
            </a:pPr>
            <a:r>
              <a:rPr lang="en-US" sz="4400">
                <a:latin typeface="Arial"/>
              </a:rPr>
              <a:t>What tool to use?</a:t>
            </a:r>
            <a:endParaRPr/>
          </a:p>
        </p:txBody>
      </p:sp>
      <p:sp>
        <p:nvSpPr>
          <p:cNvPr id="316" name="CustomShape 2"/>
          <p:cNvSpPr/>
          <p:nvPr/>
        </p:nvSpPr>
        <p:spPr>
          <a:xfrm>
            <a:off x="420480" y="1847880"/>
            <a:ext cx="5039280" cy="4924440"/>
          </a:xfrm>
          <a:prstGeom prst="rect">
            <a:avLst/>
          </a:prstGeom>
          <a:noFill/>
          <a:ln>
            <a:noFill/>
          </a:ln>
        </p:spPr>
        <p:txBody>
          <a:bodyPr lIns="90000" rIns="90000" tIns="45000" bIns="45000"/>
          <a:p>
            <a:pPr>
              <a:lnSpc>
                <a:spcPct val="100000"/>
              </a:lnSpc>
              <a:buFont typeface="StarSymbol"/>
              <a:buAutoNum type="arabicParenR"/>
            </a:pPr>
            <a:r>
              <a:rPr lang="en-US" sz="2650">
                <a:solidFill>
                  <a:srgbClr val="000000"/>
                </a:solidFill>
                <a:latin typeface="Calibri"/>
              </a:rPr>
              <a:t>Honesty</a:t>
            </a:r>
            <a:endParaRPr/>
          </a:p>
          <a:p>
            <a:pPr>
              <a:lnSpc>
                <a:spcPct val="100000"/>
              </a:lnSpc>
              <a:buFont typeface="StarSymbol"/>
              <a:buAutoNum type="arabicParenR"/>
            </a:pPr>
            <a:r>
              <a:rPr lang="en-US" sz="2650">
                <a:solidFill>
                  <a:srgbClr val="000000"/>
                </a:solidFill>
                <a:latin typeface="Calibri"/>
              </a:rPr>
              <a:t>Freedom from Bias</a:t>
            </a:r>
            <a:endParaRPr/>
          </a:p>
          <a:p>
            <a:pPr>
              <a:lnSpc>
                <a:spcPct val="100000"/>
              </a:lnSpc>
              <a:buFont typeface="StarSymbol"/>
              <a:buAutoNum type="arabicParenR"/>
            </a:pPr>
            <a:r>
              <a:rPr lang="en-US" sz="2650">
                <a:solidFill>
                  <a:srgbClr val="000000"/>
                </a:solidFill>
                <a:latin typeface="Calibri"/>
              </a:rPr>
              <a:t>Intelligibility</a:t>
            </a:r>
            <a:endParaRPr/>
          </a:p>
          <a:p>
            <a:pPr>
              <a:lnSpc>
                <a:spcPct val="100000"/>
              </a:lnSpc>
              <a:buFont typeface="StarSymbol"/>
              <a:buAutoNum type="arabicParenR"/>
            </a:pPr>
            <a:r>
              <a:rPr lang="en-US" sz="2650">
                <a:solidFill>
                  <a:srgbClr val="000000"/>
                </a:solidFill>
                <a:latin typeface="Calibri"/>
              </a:rPr>
              <a:t>Complementarity</a:t>
            </a:r>
            <a:endParaRPr/>
          </a:p>
          <a:p>
            <a:pPr>
              <a:lnSpc>
                <a:spcPct val="100000"/>
              </a:lnSpc>
              <a:buFont typeface="StarSymbol"/>
              <a:buAutoNum type="arabicParenR"/>
            </a:pPr>
            <a:r>
              <a:rPr lang="en-US" sz="2650">
                <a:solidFill>
                  <a:srgbClr val="000000"/>
                </a:solidFill>
                <a:latin typeface="Calibri"/>
              </a:rPr>
              <a:t>Proportionality</a:t>
            </a:r>
            <a:endParaRPr/>
          </a:p>
          <a:p>
            <a:pPr>
              <a:lnSpc>
                <a:spcPct val="100000"/>
              </a:lnSpc>
              <a:buFont typeface="StarSymbol"/>
              <a:buAutoNum type="arabicParenR"/>
            </a:pPr>
            <a:r>
              <a:rPr lang="en-US" sz="2650">
                <a:solidFill>
                  <a:srgbClr val="000000"/>
                </a:solidFill>
                <a:latin typeface="Calibri"/>
              </a:rPr>
              <a:t>Flexibility</a:t>
            </a:r>
            <a:endParaRPr/>
          </a:p>
          <a:p>
            <a:pPr>
              <a:lnSpc>
                <a:spcPct val="100000"/>
              </a:lnSpc>
              <a:buFont typeface="StarSymbol"/>
              <a:buAutoNum type="arabicParenR"/>
            </a:pPr>
            <a:r>
              <a:rPr lang="en-US" sz="2650">
                <a:solidFill>
                  <a:srgbClr val="000000"/>
                </a:solidFill>
                <a:latin typeface="Calibri"/>
              </a:rPr>
              <a:t>Time</a:t>
            </a:r>
            <a:endParaRPr/>
          </a:p>
          <a:p>
            <a:pPr>
              <a:lnSpc>
                <a:spcPct val="100000"/>
              </a:lnSpc>
              <a:buFont typeface="StarSymbol"/>
              <a:buAutoNum type="arabicParenR"/>
            </a:pPr>
            <a:r>
              <a:rPr lang="en-US" sz="2650">
                <a:solidFill>
                  <a:srgbClr val="000000"/>
                </a:solidFill>
                <a:latin typeface="Calibri"/>
              </a:rPr>
              <a:t>Cost</a:t>
            </a:r>
            <a:endParaRPr/>
          </a:p>
          <a:p>
            <a:pPr>
              <a:lnSpc>
                <a:spcPct val="100000"/>
              </a:lnSpc>
              <a:buFont typeface="StarSymbol"/>
              <a:buAutoNum type="arabicParenR"/>
            </a:pPr>
            <a:r>
              <a:rPr lang="en-US" sz="2650">
                <a:solidFill>
                  <a:srgbClr val="000000"/>
                </a:solidFill>
                <a:latin typeface="Calibri"/>
              </a:rPr>
              <a:t>Training</a:t>
            </a:r>
            <a:endParaRPr/>
          </a:p>
          <a:p>
            <a:pPr>
              <a:lnSpc>
                <a:spcPct val="100000"/>
              </a:lnSpc>
              <a:buFont typeface="StarSymbol"/>
              <a:buAutoNum type="arabicParenR"/>
            </a:pPr>
            <a:r>
              <a:rPr lang="en-US" sz="2650">
                <a:solidFill>
                  <a:srgbClr val="000000"/>
                </a:solidFill>
                <a:latin typeface="Calibri"/>
              </a:rPr>
              <a:t>Equipment</a:t>
            </a:r>
            <a:endParaRPr/>
          </a:p>
          <a:p>
            <a:pPr>
              <a:lnSpc>
                <a:spcPct val="100000"/>
              </a:lnSpc>
            </a:pPr>
            <a:endParaRPr/>
          </a:p>
          <a:p>
            <a:pPr>
              <a:lnSpc>
                <a:spcPct val="100000"/>
              </a:lnSpc>
            </a:pPr>
            <a:endParaRPr/>
          </a:p>
        </p:txBody>
      </p:sp>
      <p:pic>
        <p:nvPicPr>
          <p:cNvPr id="317" name="Picture 2" descr=""/>
          <p:cNvPicPr/>
          <p:nvPr/>
        </p:nvPicPr>
        <p:blipFill>
          <a:blip r:embed="rId1"/>
          <a:stretch>
            <a:fillRect/>
          </a:stretch>
        </p:blipFill>
        <p:spPr>
          <a:xfrm>
            <a:off x="3173040" y="1764000"/>
            <a:ext cx="6906600" cy="4199400"/>
          </a:xfrm>
          <a:prstGeom prst="rect">
            <a:avLst/>
          </a:prstGeom>
          <a:ln>
            <a:noFill/>
          </a:ln>
        </p:spPr>
      </p:pic>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Honesty</a:t>
            </a:r>
            <a:endParaRPr/>
          </a:p>
        </p:txBody>
      </p:sp>
      <p:sp>
        <p:nvSpPr>
          <p:cNvPr id="319"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Does the method convey uncertainties?</a:t>
            </a:r>
            <a:endParaRPr/>
          </a:p>
          <a:p>
            <a:pPr>
              <a:lnSpc>
                <a:spcPct val="100000"/>
              </a:lnSpc>
            </a:pPr>
            <a:r>
              <a:rPr b="1" lang="en-US" sz="3200">
                <a:latin typeface="Arial"/>
              </a:rPr>
              <a:t>How precise is the analysis?  Is this communicated?</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Freedom from Bias</a:t>
            </a:r>
            <a:endParaRPr/>
          </a:p>
        </p:txBody>
      </p:sp>
      <p:sp>
        <p:nvSpPr>
          <p:cNvPr id="321"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How sensitive is the method to subjective decisions?</a:t>
            </a:r>
            <a:endParaRPr/>
          </a:p>
          <a:p>
            <a:pPr>
              <a:lnSpc>
                <a:spcPct val="100000"/>
              </a:lnSpc>
            </a:pPr>
            <a:r>
              <a:rPr b="1" lang="en-US" sz="3200">
                <a:latin typeface="Arial"/>
              </a:rPr>
              <a:t>Can all potential impacts be quantified and included?</a:t>
            </a:r>
            <a:endParaRPr/>
          </a:p>
          <a:p>
            <a:pPr>
              <a:lnSpc>
                <a:spcPct val="100000"/>
              </a:lnSpc>
            </a:pPr>
            <a:r>
              <a:rPr b="1" lang="en-US" sz="3200">
                <a:latin typeface="Arial"/>
              </a:rPr>
              <a:t>Are you intentionally discluding any type(s) of data because it does not fit into a given framework?</a:t>
            </a:r>
            <a:endParaRPr/>
          </a:p>
          <a:p>
            <a:pPr>
              <a:lnSpc>
                <a:spcPct val="100000"/>
              </a:lnSpc>
            </a:pP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Intelligibility</a:t>
            </a:r>
            <a:endParaRPr/>
          </a:p>
        </p:txBody>
      </p:sp>
      <p:sp>
        <p:nvSpPr>
          <p:cNvPr id="323"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Can you convey the methods and results to non-experts?</a:t>
            </a:r>
            <a:endParaRPr/>
          </a:p>
          <a:p>
            <a:pPr>
              <a:lnSpc>
                <a:spcPct val="100000"/>
              </a:lnSpc>
            </a:pPr>
            <a:r>
              <a:rPr b="1" lang="en-US" sz="3200">
                <a:latin typeface="Arial"/>
              </a:rPr>
              <a:t>Can the method be used for both small and large scale decision making?</a:t>
            </a:r>
            <a:endParaRPr/>
          </a:p>
          <a:p>
            <a:pPr>
              <a:lnSpc>
                <a:spcPct val="100000"/>
              </a:lnSpc>
            </a:pPr>
            <a:r>
              <a:rPr b="1" lang="en-US" sz="3200">
                <a:latin typeface="Arial"/>
              </a:rPr>
              <a:t>CRITICAL!!!</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3: Survey</a:t>
            </a:r>
            <a:endParaRPr/>
          </a:p>
        </p:txBody>
      </p:sp>
      <p:sp>
        <p:nvSpPr>
          <p:cNvPr id="137" name="TextShape 2"/>
          <p:cNvSpPr txBox="1"/>
          <p:nvPr/>
        </p:nvSpPr>
        <p:spPr>
          <a:xfrm>
            <a:off x="504000" y="1008000"/>
            <a:ext cx="9071640" cy="4988880"/>
          </a:xfrm>
          <a:prstGeom prst="rect">
            <a:avLst/>
          </a:prstGeom>
        </p:spPr>
        <p:txBody>
          <a:bodyPr/>
          <a:p>
            <a:pPr>
              <a:lnSpc>
                <a:spcPct val="100000"/>
              </a:lnSpc>
              <a:buSzPct val="45000"/>
              <a:buFont typeface="StarSymbol"/>
              <a:buChar char=""/>
            </a:pPr>
            <a:r>
              <a:rPr lang="en-US" sz="3200">
                <a:latin typeface="Arial"/>
              </a:rPr>
              <a:t>Identify impacts or additional risk factors that may not be directly related to the task at hand (e.g., legal restrictions on funding; economic information)</a:t>
            </a:r>
            <a:endParaRPr/>
          </a:p>
          <a:p>
            <a:pPr lvl="1">
              <a:lnSpc>
                <a:spcPct val="100000"/>
              </a:lnSpc>
              <a:buFont typeface="Arial"/>
              <a:buChar char="–"/>
            </a:pPr>
            <a:r>
              <a:rPr lang="en-US" sz="3200">
                <a:solidFill>
                  <a:srgbClr val="000000"/>
                </a:solidFill>
                <a:latin typeface="Arial"/>
              </a:rPr>
              <a:t>Participation in flood insurance programs (how much would the occurrence of a flood impact a community?)</a:t>
            </a:r>
            <a:endParaRPr/>
          </a:p>
          <a:p>
            <a:pPr lvl="1">
              <a:lnSpc>
                <a:spcPct val="100000"/>
              </a:lnSpc>
              <a:buFont typeface="Arial"/>
              <a:buChar char="–"/>
            </a:pPr>
            <a:r>
              <a:rPr lang="en-US" sz="3200">
                <a:solidFill>
                  <a:srgbClr val="000000"/>
                </a:solidFill>
                <a:latin typeface="Arial"/>
              </a:rPr>
              <a:t>The level of protection already granted to some areas (no need to fund </a:t>
            </a:r>
            <a:r>
              <a:rPr lang="en-US" sz="3200">
                <a:solidFill>
                  <a:srgbClr val="000000"/>
                </a:solidFill>
                <a:latin typeface="Arial"/>
              </a:rPr>
              <a:t>
</a:t>
            </a:r>
            <a:r>
              <a:rPr lang="en-US" sz="3200">
                <a:solidFill>
                  <a:srgbClr val="000000"/>
                </a:solidFill>
                <a:latin typeface="Arial"/>
              </a:rPr>
              <a:t>already well protected species)</a:t>
            </a:r>
            <a:endParaRPr/>
          </a:p>
        </p:txBody>
      </p:sp>
      <p:pic>
        <p:nvPicPr>
          <p:cNvPr id="138" name="Picture 24" descr=""/>
          <p:cNvPicPr/>
          <p:nvPr/>
        </p:nvPicPr>
        <p:blipFill>
          <a:blip r:embed="rId1">
            <a:lum bright="-50000"/>
          </a:blip>
          <a:stretch>
            <a:fillRect/>
          </a:stretch>
        </p:blipFill>
        <p:spPr>
          <a:xfrm>
            <a:off x="7391880" y="5291640"/>
            <a:ext cx="2008440" cy="2008440"/>
          </a:xfrm>
          <a:prstGeom prst="rect">
            <a:avLst/>
          </a:prstGeom>
          <a:ln w="25560">
            <a:solidFill>
              <a:srgbClr val="000000"/>
            </a:solidFill>
            <a:miter/>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Complementarity, Proportionality, Flexibility</a:t>
            </a:r>
            <a:endParaRPr/>
          </a:p>
        </p:txBody>
      </p:sp>
      <p:sp>
        <p:nvSpPr>
          <p:cNvPr id="325"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Tools selected should be efficient:</a:t>
            </a:r>
            <a:endParaRPr/>
          </a:p>
          <a:p>
            <a:pPr lvl="1">
              <a:lnSpc>
                <a:spcPct val="100000"/>
              </a:lnSpc>
              <a:buFont typeface="Arial"/>
              <a:buChar char="•"/>
            </a:pPr>
            <a:r>
              <a:rPr b="1" lang="en-US" sz="2400" u="sng">
                <a:solidFill>
                  <a:srgbClr val="000000"/>
                </a:solidFill>
                <a:latin typeface="Calibri"/>
              </a:rPr>
              <a:t>Complementarity:</a:t>
            </a:r>
            <a:r>
              <a:rPr b="1" lang="en-US" sz="2400">
                <a:solidFill>
                  <a:srgbClr val="000000"/>
                </a:solidFill>
                <a:latin typeface="Calibri"/>
              </a:rPr>
              <a:t>
</a:t>
            </a:r>
            <a:r>
              <a:rPr lang="en-US" sz="2400">
                <a:solidFill>
                  <a:srgbClr val="000000"/>
                </a:solidFill>
                <a:latin typeface="Calibri"/>
              </a:rPr>
              <a:t>They should complement other tools used</a:t>
            </a:r>
            <a:endParaRPr/>
          </a:p>
          <a:p>
            <a:pPr lvl="1">
              <a:lnSpc>
                <a:spcPct val="100000"/>
              </a:lnSpc>
              <a:buFont typeface="Arial"/>
              <a:buChar char="•"/>
            </a:pPr>
            <a:r>
              <a:rPr b="1" lang="en-US" sz="2400" u="sng">
                <a:solidFill>
                  <a:srgbClr val="000000"/>
                </a:solidFill>
                <a:latin typeface="Calibri"/>
              </a:rPr>
              <a:t>Proportionality:</a:t>
            </a:r>
            <a:r>
              <a:rPr b="1" lang="en-US" sz="2400">
                <a:solidFill>
                  <a:srgbClr val="000000"/>
                </a:solidFill>
                <a:latin typeface="Calibri"/>
              </a:rPr>
              <a:t>
</a:t>
            </a:r>
            <a:r>
              <a:rPr lang="en-US" sz="2400">
                <a:solidFill>
                  <a:srgbClr val="000000"/>
                </a:solidFill>
                <a:latin typeface="Calibri"/>
              </a:rPr>
              <a:t>The precision of the tool should be considered (e.g., if subjective decisionmaking is important to the tool, very precise data may be unnecessary or misleading)</a:t>
            </a:r>
            <a:endParaRPr/>
          </a:p>
          <a:p>
            <a:pPr lvl="1">
              <a:lnSpc>
                <a:spcPct val="100000"/>
              </a:lnSpc>
              <a:buFont typeface="Arial"/>
              <a:buChar char="•"/>
            </a:pPr>
            <a:r>
              <a:rPr b="1" lang="en-US" sz="2400" u="sng">
                <a:solidFill>
                  <a:srgbClr val="000000"/>
                </a:solidFill>
                <a:latin typeface="Calibri"/>
              </a:rPr>
              <a:t>Flexibility:</a:t>
            </a:r>
            <a:r>
              <a:rPr b="1" lang="en-US" sz="2400">
                <a:solidFill>
                  <a:srgbClr val="000000"/>
                </a:solidFill>
                <a:latin typeface="Calibri"/>
              </a:rPr>
              <a:t>
</a:t>
            </a:r>
            <a:r>
              <a:rPr lang="en-US" sz="2400">
                <a:solidFill>
                  <a:srgbClr val="000000"/>
                </a:solidFill>
                <a:latin typeface="Calibri"/>
              </a:rPr>
              <a:t>The tool should be flexible in accompanying changes to the project.</a:t>
            </a:r>
            <a:endParaRPr/>
          </a:p>
          <a:p>
            <a:endParaRPr/>
          </a:p>
          <a:p>
            <a:pPr>
              <a:lnSpc>
                <a:spcPct val="100000"/>
              </a:lnSpc>
            </a:pP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TextShape 1"/>
          <p:cNvSpPr txBox="1"/>
          <p:nvPr/>
        </p:nvSpPr>
        <p:spPr>
          <a:xfrm>
            <a:off x="504000" y="301320"/>
            <a:ext cx="9071280" cy="1261800"/>
          </a:xfrm>
          <a:prstGeom prst="rect">
            <a:avLst/>
          </a:prstGeom>
        </p:spPr>
        <p:txBody>
          <a:bodyPr lIns="0" rIns="0" tIns="0" bIns="0" anchor="ctr"/>
          <a:p>
            <a:pPr>
              <a:lnSpc>
                <a:spcPct val="100000"/>
              </a:lnSpc>
            </a:pPr>
            <a:r>
              <a:rPr lang="en-US" sz="4400">
                <a:latin typeface="Arial"/>
              </a:rPr>
              <a:t>Time, Cost, Training and Equipment</a:t>
            </a:r>
            <a:endParaRPr/>
          </a:p>
        </p:txBody>
      </p:sp>
      <p:sp>
        <p:nvSpPr>
          <p:cNvPr id="327" name="TextShape 2"/>
          <p:cNvSpPr txBox="1"/>
          <p:nvPr/>
        </p:nvSpPr>
        <p:spPr>
          <a:xfrm>
            <a:off x="504000" y="1769040"/>
            <a:ext cx="9071280" cy="4383720"/>
          </a:xfrm>
          <a:prstGeom prst="rect">
            <a:avLst/>
          </a:prstGeom>
        </p:spPr>
        <p:txBody>
          <a:bodyPr lIns="0" rIns="0" tIns="0" bIns="0"/>
          <a:p>
            <a:pPr>
              <a:lnSpc>
                <a:spcPct val="100000"/>
              </a:lnSpc>
            </a:pPr>
            <a:r>
              <a:rPr b="1" lang="en-US" sz="3200">
                <a:latin typeface="Arial"/>
              </a:rPr>
              <a:t>Tools selected need to </a:t>
            </a:r>
            <a:r>
              <a:rPr b="1" i="1" lang="en-US" sz="3200">
                <a:latin typeface="Arial"/>
              </a:rPr>
              <a:t>make sense</a:t>
            </a:r>
            <a:r>
              <a:rPr b="1" lang="en-US" sz="3200">
                <a:latin typeface="Arial"/>
              </a:rPr>
              <a:t>!</a:t>
            </a:r>
            <a:endParaRPr/>
          </a:p>
          <a:p>
            <a:pPr lvl="1">
              <a:lnSpc>
                <a:spcPct val="100000"/>
              </a:lnSpc>
              <a:buFont typeface="Arial"/>
              <a:buChar char="•"/>
            </a:pPr>
            <a:r>
              <a:rPr b="1" lang="en-US" sz="2400" u="sng">
                <a:solidFill>
                  <a:srgbClr val="000000"/>
                </a:solidFill>
                <a:latin typeface="Calibri"/>
              </a:rPr>
              <a:t>Time!</a:t>
            </a:r>
            <a:r>
              <a:rPr b="1" lang="en-US" sz="2400" u="sng">
                <a:solidFill>
                  <a:srgbClr val="000000"/>
                </a:solidFill>
                <a:latin typeface="Calibri"/>
              </a:rPr>
              <a:t>
</a:t>
            </a:r>
            <a:r>
              <a:rPr lang="en-US" sz="2400">
                <a:solidFill>
                  <a:srgbClr val="000000"/>
                </a:solidFill>
                <a:latin typeface="Calibri"/>
              </a:rPr>
              <a:t>Methods take a variable amount of time to implement.  Don’t take a method which will take 6-months for a decision that needs to be made in a week!</a:t>
            </a:r>
            <a:endParaRPr/>
          </a:p>
          <a:p>
            <a:pPr lvl="1">
              <a:lnSpc>
                <a:spcPct val="100000"/>
              </a:lnSpc>
              <a:buFont typeface="Arial"/>
              <a:buChar char="•"/>
            </a:pPr>
            <a:r>
              <a:rPr b="1" lang="en-US" sz="2400" u="sng">
                <a:solidFill>
                  <a:srgbClr val="000000"/>
                </a:solidFill>
                <a:latin typeface="Calibri"/>
              </a:rPr>
              <a:t>Cost</a:t>
            </a:r>
            <a:r>
              <a:rPr b="1" lang="en-US" sz="2400" u="sng">
                <a:solidFill>
                  <a:srgbClr val="000000"/>
                </a:solidFill>
                <a:latin typeface="Calibri"/>
              </a:rPr>
              <a:t>
</a:t>
            </a:r>
            <a:r>
              <a:rPr lang="en-US" sz="2400">
                <a:solidFill>
                  <a:srgbClr val="000000"/>
                </a:solidFill>
                <a:latin typeface="Calibri"/>
              </a:rPr>
              <a:t>Solutions which are appropriate for very large institutions may not be appropriate for neighborhood organizations.</a:t>
            </a:r>
            <a:endParaRPr/>
          </a:p>
          <a:p>
            <a:pPr lvl="1">
              <a:lnSpc>
                <a:spcPct val="100000"/>
              </a:lnSpc>
              <a:buFont typeface="Arial"/>
              <a:buChar char="•"/>
            </a:pPr>
            <a:r>
              <a:rPr b="1" lang="en-US" sz="2400" u="sng">
                <a:solidFill>
                  <a:srgbClr val="000000"/>
                </a:solidFill>
                <a:latin typeface="Calibri"/>
              </a:rPr>
              <a:t>Training</a:t>
            </a:r>
            <a:r>
              <a:rPr b="1" lang="en-US" sz="2400" u="sng">
                <a:solidFill>
                  <a:srgbClr val="000000"/>
                </a:solidFill>
                <a:latin typeface="Calibri"/>
              </a:rPr>
              <a:t>
</a:t>
            </a:r>
            <a:r>
              <a:rPr lang="en-US" sz="2400">
                <a:solidFill>
                  <a:srgbClr val="000000"/>
                </a:solidFill>
                <a:latin typeface="Calibri"/>
              </a:rPr>
              <a:t>How long will it take to learn the method?  How much will it cost?  Do you have staff available that know it already?  Will executives need to be trained?</a:t>
            </a:r>
            <a:endParaRPr/>
          </a:p>
          <a:p>
            <a:pPr lvl="1">
              <a:lnSpc>
                <a:spcPct val="100000"/>
              </a:lnSpc>
              <a:buFont typeface="Arial"/>
              <a:buChar char="•"/>
            </a:pPr>
            <a:r>
              <a:rPr b="1" lang="en-US" sz="2400" u="sng">
                <a:solidFill>
                  <a:srgbClr val="000000"/>
                </a:solidFill>
                <a:latin typeface="Calibri"/>
              </a:rPr>
              <a:t>Equipment</a:t>
            </a:r>
            <a:r>
              <a:rPr b="1" lang="en-US" sz="2400" u="sng">
                <a:solidFill>
                  <a:srgbClr val="000000"/>
                </a:solidFill>
                <a:latin typeface="Calibri"/>
              </a:rPr>
              <a:t>
</a:t>
            </a:r>
            <a:r>
              <a:rPr lang="en-US" sz="2400">
                <a:solidFill>
                  <a:srgbClr val="000000"/>
                </a:solidFill>
                <a:latin typeface="Calibri"/>
              </a:rPr>
              <a:t>Do you need any specialized equipment?  How much will it cost?  How long will it take to arrive and configure?</a:t>
            </a:r>
            <a:endParaRPr/>
          </a:p>
          <a:p>
            <a:pPr>
              <a:lnSpc>
                <a:spcPct val="100000"/>
              </a:lnSpc>
            </a:pPr>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504360" y="252000"/>
            <a:ext cx="9071280" cy="1259640"/>
          </a:xfrm>
          <a:prstGeom prst="rect">
            <a:avLst/>
          </a:prstGeom>
        </p:spPr>
        <p:txBody>
          <a:bodyPr lIns="0" rIns="0" tIns="0" bIns="0" anchor="ctr"/>
          <a:p>
            <a:pPr>
              <a:lnSpc>
                <a:spcPct val="100000"/>
              </a:lnSpc>
            </a:pPr>
            <a:r>
              <a:rPr lang="en-US" sz="4400">
                <a:latin typeface="Arial"/>
              </a:rPr>
              <a:t>What tool to use?</a:t>
            </a:r>
            <a:endParaRPr/>
          </a:p>
        </p:txBody>
      </p:sp>
      <p:sp>
        <p:nvSpPr>
          <p:cNvPr id="329" name="CustomShape 2"/>
          <p:cNvSpPr/>
          <p:nvPr/>
        </p:nvSpPr>
        <p:spPr>
          <a:xfrm>
            <a:off x="420480" y="1847880"/>
            <a:ext cx="5039280" cy="4924440"/>
          </a:xfrm>
          <a:prstGeom prst="rect">
            <a:avLst/>
          </a:prstGeom>
          <a:noFill/>
          <a:ln>
            <a:noFill/>
          </a:ln>
        </p:spPr>
        <p:txBody>
          <a:bodyPr lIns="90000" rIns="90000" tIns="45000" bIns="45000"/>
          <a:p>
            <a:pPr>
              <a:lnSpc>
                <a:spcPct val="100000"/>
              </a:lnSpc>
              <a:buFont typeface="StarSymbol"/>
              <a:buAutoNum type="arabicParenR"/>
            </a:pPr>
            <a:r>
              <a:rPr lang="en-US" sz="2650">
                <a:solidFill>
                  <a:srgbClr val="000000"/>
                </a:solidFill>
                <a:latin typeface="Calibri"/>
              </a:rPr>
              <a:t>Honesty</a:t>
            </a:r>
            <a:endParaRPr/>
          </a:p>
          <a:p>
            <a:pPr>
              <a:lnSpc>
                <a:spcPct val="100000"/>
              </a:lnSpc>
              <a:buFont typeface="StarSymbol"/>
              <a:buAutoNum type="arabicParenR"/>
            </a:pPr>
            <a:r>
              <a:rPr lang="en-US" sz="2650">
                <a:solidFill>
                  <a:srgbClr val="000000"/>
                </a:solidFill>
                <a:latin typeface="Calibri"/>
              </a:rPr>
              <a:t>Freedom from Bias</a:t>
            </a:r>
            <a:endParaRPr/>
          </a:p>
          <a:p>
            <a:pPr>
              <a:lnSpc>
                <a:spcPct val="100000"/>
              </a:lnSpc>
              <a:buFont typeface="StarSymbol"/>
              <a:buAutoNum type="arabicParenR"/>
            </a:pPr>
            <a:r>
              <a:rPr lang="en-US" sz="2650">
                <a:solidFill>
                  <a:srgbClr val="000000"/>
                </a:solidFill>
                <a:latin typeface="Calibri"/>
              </a:rPr>
              <a:t>Intelligibility</a:t>
            </a:r>
            <a:endParaRPr/>
          </a:p>
          <a:p>
            <a:pPr>
              <a:lnSpc>
                <a:spcPct val="100000"/>
              </a:lnSpc>
              <a:buFont typeface="StarSymbol"/>
              <a:buAutoNum type="arabicParenR"/>
            </a:pPr>
            <a:r>
              <a:rPr lang="en-US" sz="2650">
                <a:solidFill>
                  <a:srgbClr val="000000"/>
                </a:solidFill>
                <a:latin typeface="Calibri"/>
              </a:rPr>
              <a:t>Complementarity</a:t>
            </a:r>
            <a:endParaRPr/>
          </a:p>
          <a:p>
            <a:pPr>
              <a:lnSpc>
                <a:spcPct val="100000"/>
              </a:lnSpc>
              <a:buFont typeface="StarSymbol"/>
              <a:buAutoNum type="arabicParenR"/>
            </a:pPr>
            <a:r>
              <a:rPr lang="en-US" sz="2650">
                <a:solidFill>
                  <a:srgbClr val="000000"/>
                </a:solidFill>
                <a:latin typeface="Calibri"/>
              </a:rPr>
              <a:t>Proportionality</a:t>
            </a:r>
            <a:endParaRPr/>
          </a:p>
          <a:p>
            <a:pPr>
              <a:lnSpc>
                <a:spcPct val="100000"/>
              </a:lnSpc>
              <a:buFont typeface="StarSymbol"/>
              <a:buAutoNum type="arabicParenR"/>
            </a:pPr>
            <a:r>
              <a:rPr lang="en-US" sz="2650">
                <a:solidFill>
                  <a:srgbClr val="000000"/>
                </a:solidFill>
                <a:latin typeface="Calibri"/>
              </a:rPr>
              <a:t>Flexibility</a:t>
            </a:r>
            <a:endParaRPr/>
          </a:p>
          <a:p>
            <a:pPr>
              <a:lnSpc>
                <a:spcPct val="100000"/>
              </a:lnSpc>
              <a:buFont typeface="StarSymbol"/>
              <a:buAutoNum type="arabicParenR"/>
            </a:pPr>
            <a:r>
              <a:rPr lang="en-US" sz="2650">
                <a:solidFill>
                  <a:srgbClr val="000000"/>
                </a:solidFill>
                <a:latin typeface="Calibri"/>
              </a:rPr>
              <a:t>Time</a:t>
            </a:r>
            <a:endParaRPr/>
          </a:p>
          <a:p>
            <a:pPr>
              <a:lnSpc>
                <a:spcPct val="100000"/>
              </a:lnSpc>
              <a:buFont typeface="StarSymbol"/>
              <a:buAutoNum type="arabicParenR"/>
            </a:pPr>
            <a:r>
              <a:rPr lang="en-US" sz="2650">
                <a:solidFill>
                  <a:srgbClr val="000000"/>
                </a:solidFill>
                <a:latin typeface="Calibri"/>
              </a:rPr>
              <a:t>Cost</a:t>
            </a:r>
            <a:endParaRPr/>
          </a:p>
          <a:p>
            <a:pPr>
              <a:lnSpc>
                <a:spcPct val="100000"/>
              </a:lnSpc>
              <a:buFont typeface="StarSymbol"/>
              <a:buAutoNum type="arabicParenR"/>
            </a:pPr>
            <a:r>
              <a:rPr lang="en-US" sz="2650">
                <a:solidFill>
                  <a:srgbClr val="000000"/>
                </a:solidFill>
                <a:latin typeface="Calibri"/>
              </a:rPr>
              <a:t>Training</a:t>
            </a:r>
            <a:endParaRPr/>
          </a:p>
          <a:p>
            <a:pPr>
              <a:lnSpc>
                <a:spcPct val="100000"/>
              </a:lnSpc>
              <a:buFont typeface="StarSymbol"/>
              <a:buAutoNum type="arabicParenR"/>
            </a:pPr>
            <a:r>
              <a:rPr lang="en-US" sz="2650">
                <a:solidFill>
                  <a:srgbClr val="000000"/>
                </a:solidFill>
                <a:latin typeface="Calibri"/>
              </a:rPr>
              <a:t>Equipment</a:t>
            </a:r>
            <a:endParaRPr/>
          </a:p>
          <a:p>
            <a:pPr>
              <a:lnSpc>
                <a:spcPct val="100000"/>
              </a:lnSpc>
            </a:pPr>
            <a:endParaRPr/>
          </a:p>
          <a:p>
            <a:pPr>
              <a:lnSpc>
                <a:spcPct val="100000"/>
              </a:lnSpc>
            </a:pPr>
            <a:endParaRPr/>
          </a:p>
        </p:txBody>
      </p:sp>
      <p:pic>
        <p:nvPicPr>
          <p:cNvPr id="330" name="Picture 2" descr=""/>
          <p:cNvPicPr/>
          <p:nvPr/>
        </p:nvPicPr>
        <p:blipFill>
          <a:blip r:embed="rId1"/>
          <a:stretch>
            <a:fillRect/>
          </a:stretch>
        </p:blipFill>
        <p:spPr>
          <a:xfrm>
            <a:off x="3173040" y="1764000"/>
            <a:ext cx="6906600" cy="41994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4: Integrate Information</a:t>
            </a:r>
            <a:endParaRPr/>
          </a:p>
        </p:txBody>
      </p:sp>
      <p:sp>
        <p:nvSpPr>
          <p:cNvPr id="140" name="TextShape 2"/>
          <p:cNvSpPr txBox="1"/>
          <p:nvPr/>
        </p:nvSpPr>
        <p:spPr>
          <a:xfrm>
            <a:off x="504000" y="1008000"/>
            <a:ext cx="9071640" cy="4988880"/>
          </a:xfrm>
          <a:prstGeom prst="rect">
            <a:avLst/>
          </a:prstGeom>
        </p:spPr>
        <p:txBody>
          <a:bodyPr/>
          <a:p>
            <a:pPr>
              <a:lnSpc>
                <a:spcPct val="100000"/>
              </a:lnSpc>
              <a:buSzPct val="45000"/>
              <a:buFont typeface="StarSymbol"/>
              <a:buChar char=""/>
            </a:pPr>
            <a:r>
              <a:rPr lang="en-US" sz="3200">
                <a:latin typeface="Arial"/>
              </a:rPr>
              <a:t>All of this information was combined using a variety of database technologies (Both GIS and Tabular).</a:t>
            </a:r>
            <a:endParaRPr/>
          </a:p>
          <a:p>
            <a:pPr>
              <a:lnSpc>
                <a:spcPct val="100000"/>
              </a:lnSpc>
              <a:buSzPct val="45000"/>
              <a:buFont typeface="StarSymbol"/>
              <a:buChar char=""/>
            </a:pPr>
            <a:r>
              <a:rPr lang="en-US" sz="3200">
                <a:latin typeface="Arial"/>
              </a:rPr>
              <a:t>While easy to describe, this step is frequently the most time consuming in a project.</a:t>
            </a:r>
            <a:endParaRPr/>
          </a:p>
        </p:txBody>
      </p:sp>
      <p:pic>
        <p:nvPicPr>
          <p:cNvPr id="141" name="Picture 5" descr=""/>
          <p:cNvPicPr/>
          <p:nvPr/>
        </p:nvPicPr>
        <p:blipFill>
          <a:blip r:embed="rId1">
            <a:lum bright="-50000"/>
          </a:blip>
          <a:stretch>
            <a:fillRect/>
          </a:stretch>
        </p:blipFill>
        <p:spPr>
          <a:xfrm>
            <a:off x="6739200" y="4476240"/>
            <a:ext cx="1978560" cy="2020680"/>
          </a:xfrm>
          <a:prstGeom prst="rect">
            <a:avLst/>
          </a:prstGeom>
          <a:ln>
            <a:noFill/>
          </a:ln>
        </p:spPr>
      </p:pic>
      <p:pic>
        <p:nvPicPr>
          <p:cNvPr id="142" name="Picture 6" descr=""/>
          <p:cNvPicPr/>
          <p:nvPr/>
        </p:nvPicPr>
        <p:blipFill>
          <a:blip r:embed="rId2">
            <a:lum bright="-50000"/>
          </a:blip>
          <a:stretch>
            <a:fillRect/>
          </a:stretch>
        </p:blipFill>
        <p:spPr>
          <a:xfrm>
            <a:off x="5459760" y="4536000"/>
            <a:ext cx="1049760" cy="902520"/>
          </a:xfrm>
          <a:prstGeom prst="rect">
            <a:avLst/>
          </a:prstGeom>
          <a:ln>
            <a:noFill/>
          </a:ln>
        </p:spPr>
      </p:pic>
      <p:pic>
        <p:nvPicPr>
          <p:cNvPr id="143" name="Picture 7" descr=""/>
          <p:cNvPicPr/>
          <p:nvPr/>
        </p:nvPicPr>
        <p:blipFill>
          <a:blip r:embed="rId3">
            <a:lum bright="-50000"/>
          </a:blip>
          <a:stretch>
            <a:fillRect/>
          </a:stretch>
        </p:blipFill>
        <p:spPr>
          <a:xfrm>
            <a:off x="3276000" y="4703760"/>
            <a:ext cx="2031480" cy="2005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5: Forecast</a:t>
            </a:r>
            <a:endParaRPr/>
          </a:p>
        </p:txBody>
      </p:sp>
      <p:sp>
        <p:nvSpPr>
          <p:cNvPr id="145" name="TextShape 2"/>
          <p:cNvSpPr txBox="1"/>
          <p:nvPr/>
        </p:nvSpPr>
        <p:spPr>
          <a:xfrm>
            <a:off x="504000" y="1142640"/>
            <a:ext cx="9071640" cy="4988880"/>
          </a:xfrm>
          <a:prstGeom prst="rect">
            <a:avLst/>
          </a:prstGeom>
        </p:spPr>
        <p:txBody>
          <a:bodyPr/>
          <a:p>
            <a:pPr>
              <a:lnSpc>
                <a:spcPct val="100000"/>
              </a:lnSpc>
              <a:buSzPct val="45000"/>
              <a:buFont typeface="StarSymbol"/>
              <a:buChar char=""/>
            </a:pPr>
            <a:r>
              <a:rPr lang="en-US" sz="3200">
                <a:latin typeface="Arial"/>
              </a:rPr>
              <a:t>For each indicator that was collected, how that indicator would change over time was projected for a variety of scenarios.</a:t>
            </a:r>
            <a:endParaRPr/>
          </a:p>
          <a:p>
            <a:pPr>
              <a:lnSpc>
                <a:spcPct val="100000"/>
              </a:lnSpc>
              <a:buSzPct val="45000"/>
              <a:buFont typeface="StarSymbol"/>
              <a:buChar char=""/>
            </a:pPr>
            <a:r>
              <a:rPr lang="en-US" sz="3200">
                <a:latin typeface="Arial"/>
              </a:rPr>
              <a:t>Scenario – A set of assumptions about the future.  E.g., the Special Report on Emissions Scenarios (SRES).</a:t>
            </a:r>
            <a:endParaRPr/>
          </a:p>
          <a:p>
            <a:pPr>
              <a:lnSpc>
                <a:spcPct val="100000"/>
              </a:lnSpc>
              <a:buSzPct val="45000"/>
              <a:buFont typeface="StarSymbol"/>
              <a:buChar char=""/>
            </a:pPr>
            <a:r>
              <a:rPr lang="en-US" sz="3200">
                <a:latin typeface="Arial"/>
              </a:rPr>
              <a:t>In our case: how many people do we expect to move in to flood plains?</a:t>
            </a:r>
            <a:endParaRPr/>
          </a:p>
        </p:txBody>
      </p:sp>
      <p:pic>
        <p:nvPicPr>
          <p:cNvPr id="146" name="Picture 8" descr=""/>
          <p:cNvPicPr/>
          <p:nvPr/>
        </p:nvPicPr>
        <p:blipFill>
          <a:blip r:embed="rId1">
            <a:lum bright="-50000"/>
          </a:blip>
          <a:stretch>
            <a:fillRect/>
          </a:stretch>
        </p:blipFill>
        <p:spPr>
          <a:xfrm>
            <a:off x="8316000" y="167760"/>
            <a:ext cx="944640" cy="787320"/>
          </a:xfrm>
          <a:prstGeom prst="rect">
            <a:avLst/>
          </a:prstGeom>
          <a:ln>
            <a:noFill/>
          </a:ln>
        </p:spPr>
      </p:pic>
      <p:pic>
        <p:nvPicPr>
          <p:cNvPr id="147" name="Picture 9" descr=""/>
          <p:cNvPicPr/>
          <p:nvPr/>
        </p:nvPicPr>
        <p:blipFill>
          <a:blip r:embed="rId2">
            <a:lum bright="-50000"/>
          </a:blip>
          <a:stretch>
            <a:fillRect/>
          </a:stretch>
        </p:blipFill>
        <p:spPr>
          <a:xfrm>
            <a:off x="8399880" y="5040000"/>
            <a:ext cx="1443240" cy="1873800"/>
          </a:xfrm>
          <a:prstGeom prst="rect">
            <a:avLst/>
          </a:prstGeom>
          <a:ln>
            <a:noFill/>
          </a:ln>
        </p:spPr>
      </p:pic>
      <p:pic>
        <p:nvPicPr>
          <p:cNvPr id="148" name="Picture 10" descr=""/>
          <p:cNvPicPr/>
          <p:nvPr/>
        </p:nvPicPr>
        <p:blipFill>
          <a:blip r:embed="rId3">
            <a:lum bright="-50000"/>
          </a:blip>
          <a:stretch>
            <a:fillRect/>
          </a:stretch>
        </p:blipFill>
        <p:spPr>
          <a:xfrm>
            <a:off x="419760" y="0"/>
            <a:ext cx="1134000" cy="1112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504000" y="-84240"/>
            <a:ext cx="9071640" cy="1259640"/>
          </a:xfrm>
          <a:prstGeom prst="rect">
            <a:avLst/>
          </a:prstGeom>
        </p:spPr>
        <p:txBody>
          <a:bodyPr anchor="ctr"/>
          <a:p>
            <a:pPr>
              <a:lnSpc>
                <a:spcPct val="100000"/>
              </a:lnSpc>
            </a:pPr>
            <a:r>
              <a:rPr lang="en-US" sz="4400">
                <a:latin typeface="Arial"/>
              </a:rPr>
              <a:t>Step 6: Analysis</a:t>
            </a:r>
            <a:endParaRPr/>
          </a:p>
        </p:txBody>
      </p:sp>
      <p:sp>
        <p:nvSpPr>
          <p:cNvPr id="150" name="TextShape 2"/>
          <p:cNvSpPr txBox="1"/>
          <p:nvPr/>
        </p:nvSpPr>
        <p:spPr>
          <a:xfrm>
            <a:off x="503280" y="1008000"/>
            <a:ext cx="9239400" cy="4988880"/>
          </a:xfrm>
          <a:prstGeom prst="rect">
            <a:avLst/>
          </a:prstGeom>
        </p:spPr>
        <p:txBody>
          <a:bodyPr/>
          <a:p>
            <a:pPr>
              <a:lnSpc>
                <a:spcPct val="100000"/>
              </a:lnSpc>
              <a:buSzPct val="45000"/>
              <a:buFont typeface="StarSymbol"/>
              <a:buChar char=""/>
            </a:pPr>
            <a:r>
              <a:rPr lang="en-US" sz="2400">
                <a:latin typeface="Arial"/>
              </a:rPr>
              <a:t>At this stage, each area had information on flood risk and ecosystem restoration</a:t>
            </a:r>
            <a:endParaRPr/>
          </a:p>
          <a:p>
            <a:pPr lvl="1">
              <a:lnSpc>
                <a:spcPct val="100000"/>
              </a:lnSpc>
              <a:buFont typeface="Arial"/>
              <a:buChar char="–"/>
            </a:pPr>
            <a:r>
              <a:rPr lang="en-US" sz="2400">
                <a:solidFill>
                  <a:srgbClr val="000000"/>
                </a:solidFill>
                <a:latin typeface="Arial"/>
              </a:rPr>
              <a:t>But how to combine these indicators into actionable information?</a:t>
            </a:r>
            <a:endParaRPr/>
          </a:p>
          <a:p>
            <a:pPr lvl="1">
              <a:lnSpc>
                <a:spcPct val="100000"/>
              </a:lnSpc>
              <a:buFont typeface="Arial"/>
              <a:buChar char="–"/>
            </a:pPr>
            <a:r>
              <a:rPr lang="en-US" sz="2400">
                <a:solidFill>
                  <a:srgbClr val="000000"/>
                </a:solidFill>
                <a:latin typeface="Arial"/>
              </a:rPr>
              <a:t>Methods:</a:t>
            </a:r>
            <a:endParaRPr/>
          </a:p>
          <a:p>
            <a:pPr lvl="2">
              <a:lnSpc>
                <a:spcPct val="100000"/>
              </a:lnSpc>
              <a:buFont typeface="Arial"/>
              <a:buChar char="•"/>
            </a:pPr>
            <a:r>
              <a:rPr lang="en-US" sz="3200">
                <a:solidFill>
                  <a:srgbClr val="000000"/>
                </a:solidFill>
                <a:latin typeface="Arial"/>
              </a:rPr>
              <a:t>Analytical Hierarchy Process for Weighting – how important are things relative to each other?</a:t>
            </a:r>
            <a:endParaRPr/>
          </a:p>
          <a:p>
            <a:pPr lvl="2">
              <a:lnSpc>
                <a:spcPct val="100000"/>
              </a:lnSpc>
              <a:buFont typeface="Arial"/>
              <a:buChar char="•"/>
            </a:pPr>
            <a:r>
              <a:rPr lang="en-US" sz="3200">
                <a:solidFill>
                  <a:srgbClr val="000000"/>
                </a:solidFill>
                <a:latin typeface="Arial"/>
              </a:rPr>
              <a:t>Aggregation techniques (Data Envelopement Analysis / Ordered Weighted Ordered Aggregation)</a:t>
            </a:r>
            <a:endParaRPr/>
          </a:p>
          <a:p>
            <a:endParaRPr/>
          </a:p>
        </p:txBody>
      </p:sp>
      <p:pic>
        <p:nvPicPr>
          <p:cNvPr id="151" name="Picture 7" descr=""/>
          <p:cNvPicPr/>
          <p:nvPr/>
        </p:nvPicPr>
        <p:blipFill>
          <a:blip r:embed="rId1">
            <a:lum bright="-50000"/>
          </a:blip>
          <a:stretch>
            <a:fillRect/>
          </a:stretch>
        </p:blipFill>
        <p:spPr>
          <a:xfrm>
            <a:off x="7391880" y="5544000"/>
            <a:ext cx="2001240" cy="1557360"/>
          </a:xfrm>
          <a:prstGeom prst="rect">
            <a:avLst/>
          </a:prstGeom>
          <a:ln>
            <a:noFill/>
          </a:ln>
        </p:spPr>
      </p:pic>
      <p:pic>
        <p:nvPicPr>
          <p:cNvPr id="152" name="Picture 10" descr=""/>
          <p:cNvPicPr/>
          <p:nvPr/>
        </p:nvPicPr>
        <p:blipFill>
          <a:blip r:embed="rId2">
            <a:lum bright="-50000"/>
          </a:blip>
          <a:stretch>
            <a:fillRect/>
          </a:stretch>
        </p:blipFill>
        <p:spPr>
          <a:xfrm>
            <a:off x="587880" y="5123880"/>
            <a:ext cx="1998000" cy="2013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