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93" r:id="rId5"/>
    <p:sldId id="257" r:id="rId6"/>
    <p:sldId id="260" r:id="rId7"/>
    <p:sldId id="261" r:id="rId8"/>
    <p:sldId id="263" r:id="rId9"/>
    <p:sldId id="264" r:id="rId10"/>
    <p:sldId id="294" r:id="rId11"/>
    <p:sldId id="296" r:id="rId12"/>
    <p:sldId id="297" r:id="rId13"/>
    <p:sldId id="298" r:id="rId14"/>
    <p:sldId id="299" r:id="rId15"/>
    <p:sldId id="300" r:id="rId16"/>
    <p:sldId id="295" r:id="rId17"/>
    <p:sldId id="267" r:id="rId18"/>
    <p:sldId id="269" r:id="rId19"/>
    <p:sldId id="268" r:id="rId20"/>
    <p:sldId id="276" r:id="rId21"/>
    <p:sldId id="270" r:id="rId22"/>
    <p:sldId id="272" r:id="rId23"/>
    <p:sldId id="277" r:id="rId24"/>
    <p:sldId id="278" r:id="rId25"/>
    <p:sldId id="279" r:id="rId26"/>
    <p:sldId id="281" r:id="rId27"/>
    <p:sldId id="282" r:id="rId28"/>
    <p:sldId id="271" r:id="rId29"/>
    <p:sldId id="273" r:id="rId30"/>
    <p:sldId id="274" r:id="rId31"/>
    <p:sldId id="301" r:id="rId32"/>
    <p:sldId id="290" r:id="rId33"/>
    <p:sldId id="291" r:id="rId34"/>
    <p:sldId id="29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1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78BA3B-E768-4E81-B8E7-FF24ED44E151}"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E5F32-C0A7-4500-86FC-8A6A773B7A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8BA3B-E768-4E81-B8E7-FF24ED44E151}"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E5F32-C0A7-4500-86FC-8A6A773B7A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8BA3B-E768-4E81-B8E7-FF24ED44E151}"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E5F32-C0A7-4500-86FC-8A6A773B7A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8BA3B-E768-4E81-B8E7-FF24ED44E151}"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E5F32-C0A7-4500-86FC-8A6A773B7A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78BA3B-E768-4E81-B8E7-FF24ED44E151}" type="datetimeFigureOut">
              <a:rPr lang="en-US" smtClean="0"/>
              <a:pPr/>
              <a:t>3/12/2012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E5F32-C0A7-4500-86FC-8A6A773B7A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78BA3B-E768-4E81-B8E7-FF24ED44E151}" type="datetimeFigureOut">
              <a:rPr lang="en-US" smtClean="0"/>
              <a:pPr/>
              <a:t>3/12/2012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E5F32-C0A7-4500-86FC-8A6A773B7A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78BA3B-E768-4E81-B8E7-FF24ED44E151}" type="datetimeFigureOut">
              <a:rPr lang="en-US" smtClean="0"/>
              <a:pPr/>
              <a:t>3/12/2012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5E5F32-C0A7-4500-86FC-8A6A773B7A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78BA3B-E768-4E81-B8E7-FF24ED44E151}" type="datetimeFigureOut">
              <a:rPr lang="en-US" smtClean="0"/>
              <a:pPr/>
              <a:t>3/12/2012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5E5F32-C0A7-4500-86FC-8A6A773B7A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8BA3B-E768-4E81-B8E7-FF24ED44E151}" type="datetimeFigureOut">
              <a:rPr lang="en-US" smtClean="0"/>
              <a:pPr/>
              <a:t>3/12/2012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5E5F32-C0A7-4500-86FC-8A6A773B7A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8BA3B-E768-4E81-B8E7-FF24ED44E151}" type="datetimeFigureOut">
              <a:rPr lang="en-US" smtClean="0"/>
              <a:pPr/>
              <a:t>3/12/2012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E5F32-C0A7-4500-86FC-8A6A773B7A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8BA3B-E768-4E81-B8E7-FF24ED44E151}" type="datetimeFigureOut">
              <a:rPr lang="en-US" smtClean="0"/>
              <a:pPr/>
              <a:t>3/12/2012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E5F32-C0A7-4500-86FC-8A6A773B7A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8BA3B-E768-4E81-B8E7-FF24ED44E151}" type="datetimeFigureOut">
              <a:rPr lang="en-US" smtClean="0"/>
              <a:pPr/>
              <a:t>3/12/2012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E5F32-C0A7-4500-86FC-8A6A773B7A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Office_Word_Document2.docx"/><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package" Target="../embeddings/Microsoft_Office_Word_Document3.docx"/></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t>EN 261: Part Two</a:t>
            </a:r>
            <a:endParaRPr lang="en-US" dirty="0"/>
          </a:p>
        </p:txBody>
      </p:sp>
      <p:sp>
        <p:nvSpPr>
          <p:cNvPr id="6" name="TextBox 5"/>
          <p:cNvSpPr txBox="1"/>
          <p:nvPr/>
        </p:nvSpPr>
        <p:spPr>
          <a:xfrm>
            <a:off x="1752600" y="1676400"/>
            <a:ext cx="5791200" cy="584775"/>
          </a:xfrm>
          <a:prstGeom prst="rect">
            <a:avLst/>
          </a:prstGeom>
          <a:noFill/>
        </p:spPr>
        <p:txBody>
          <a:bodyPr wrap="square" rtlCol="0">
            <a:spAutoFit/>
          </a:bodyPr>
          <a:lstStyle/>
          <a:p>
            <a:r>
              <a:rPr lang="en-US" sz="3200" dirty="0" smtClean="0"/>
              <a:t>Welcome back from spring break!</a:t>
            </a:r>
            <a:endParaRPr lang="en-US" sz="3200" dirty="0"/>
          </a:p>
        </p:txBody>
      </p:sp>
      <p:pic>
        <p:nvPicPr>
          <p:cNvPr id="1028" name="Picture 4"/>
          <p:cNvPicPr>
            <a:picLocks noChangeAspect="1" noChangeArrowheads="1"/>
          </p:cNvPicPr>
          <p:nvPr/>
        </p:nvPicPr>
        <p:blipFill>
          <a:blip r:embed="rId2" cstate="print"/>
          <a:srcRect/>
          <a:stretch>
            <a:fillRect/>
          </a:stretch>
        </p:blipFill>
        <p:spPr bwMode="auto">
          <a:xfrm>
            <a:off x="557213" y="204788"/>
            <a:ext cx="8029575" cy="6448425"/>
          </a:xfrm>
          <a:prstGeom prst="rect">
            <a:avLst/>
          </a:prstGeom>
          <a:noFill/>
          <a:ln w="9525">
            <a:noFill/>
            <a:miter lim="800000"/>
            <a:headEnd/>
            <a:tailEnd/>
          </a:ln>
          <a:effectLst/>
        </p:spPr>
      </p:pic>
      <p:sp>
        <p:nvSpPr>
          <p:cNvPr id="8" name="TextBox 7"/>
          <p:cNvSpPr txBox="1"/>
          <p:nvPr/>
        </p:nvSpPr>
        <p:spPr>
          <a:xfrm>
            <a:off x="7391400" y="6488668"/>
            <a:ext cx="1905000" cy="369332"/>
          </a:xfrm>
          <a:prstGeom prst="rect">
            <a:avLst/>
          </a:prstGeom>
          <a:noFill/>
        </p:spPr>
        <p:txBody>
          <a:bodyPr wrap="square" rtlCol="0">
            <a:spAutoFit/>
          </a:bodyPr>
          <a:lstStyle/>
          <a:p>
            <a:r>
              <a:rPr lang="en-US" dirty="0" smtClean="0"/>
              <a:t>xkcd.com/1007/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p:txBody>
          <a:bodyPr/>
          <a:lstStyle/>
          <a:p>
            <a:r>
              <a:rPr lang="en-US" dirty="0" smtClean="0"/>
              <a:t>What is spatial interpolation?</a:t>
            </a:r>
          </a:p>
          <a:p>
            <a:r>
              <a:rPr lang="en-US" dirty="0" smtClean="0">
                <a:solidFill>
                  <a:srgbClr val="FF0000"/>
                </a:solidFill>
              </a:rPr>
              <a:t>What are some examples of spatial interpolation</a:t>
            </a:r>
            <a:r>
              <a:rPr lang="en-US" dirty="0" smtClean="0">
                <a:solidFill>
                  <a:srgbClr val="FF0000"/>
                </a:solidFill>
              </a:rPr>
              <a:t>?</a:t>
            </a:r>
            <a:endParaRPr lang="en-US" dirty="0" smtClean="0">
              <a:solidFill>
                <a:srgbClr val="FF0000"/>
              </a:solidFill>
            </a:endParaRPr>
          </a:p>
          <a:p>
            <a:r>
              <a:rPr lang="en-US" dirty="0" smtClean="0"/>
              <a:t>What </a:t>
            </a:r>
            <a:r>
              <a:rPr lang="en-US" dirty="0" smtClean="0"/>
              <a:t>are a few different types of interpolation?</a:t>
            </a:r>
          </a:p>
          <a:p>
            <a:r>
              <a:rPr lang="en-US" dirty="0" smtClean="0"/>
              <a:t>What </a:t>
            </a:r>
            <a:r>
              <a:rPr lang="en-US" dirty="0" smtClean="0"/>
              <a:t>else do I need to know?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Day-to-day examples</a:t>
            </a:r>
            <a:endParaRPr lang="en-US" dirty="0"/>
          </a:p>
        </p:txBody>
      </p:sp>
      <p:pic>
        <p:nvPicPr>
          <p:cNvPr id="6146" name="Picture 2"/>
          <p:cNvPicPr>
            <a:picLocks noChangeAspect="1" noChangeArrowheads="1"/>
          </p:cNvPicPr>
          <p:nvPr/>
        </p:nvPicPr>
        <p:blipFill>
          <a:blip r:embed="rId2" cstate="print"/>
          <a:srcRect b="4610"/>
          <a:stretch>
            <a:fillRect/>
          </a:stretch>
        </p:blipFill>
        <p:spPr bwMode="auto">
          <a:xfrm>
            <a:off x="609600" y="1371600"/>
            <a:ext cx="7772400" cy="5029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52400" y="457200"/>
            <a:ext cx="8737203" cy="5638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136526" y="990600"/>
            <a:ext cx="8007474" cy="5872693"/>
          </a:xfrm>
          <a:prstGeom prst="rect">
            <a:avLst/>
          </a:prstGeom>
          <a:noFill/>
          <a:ln w="9525">
            <a:noFill/>
            <a:miter lim="800000"/>
            <a:headEnd/>
            <a:tailEnd/>
          </a:ln>
          <a:effectLst/>
        </p:spPr>
      </p:pic>
      <p:sp>
        <p:nvSpPr>
          <p:cNvPr id="2" name="Title 1"/>
          <p:cNvSpPr>
            <a:spLocks noGrp="1"/>
          </p:cNvSpPr>
          <p:nvPr>
            <p:ph type="title"/>
          </p:nvPr>
        </p:nvSpPr>
        <p:spPr>
          <a:xfrm>
            <a:off x="457200" y="-228600"/>
            <a:ext cx="8229600" cy="1143000"/>
          </a:xfrm>
        </p:spPr>
        <p:txBody>
          <a:bodyPr/>
          <a:lstStyle/>
          <a:p>
            <a:r>
              <a:rPr lang="en-US" dirty="0" smtClean="0"/>
              <a:t>Environmental Examples</a:t>
            </a:r>
            <a:endParaRPr lang="en-US" dirty="0"/>
          </a:p>
        </p:txBody>
      </p:sp>
      <p:sp>
        <p:nvSpPr>
          <p:cNvPr id="9" name="TextBox 8"/>
          <p:cNvSpPr txBox="1"/>
          <p:nvPr/>
        </p:nvSpPr>
        <p:spPr>
          <a:xfrm>
            <a:off x="533400" y="1066800"/>
            <a:ext cx="3733800" cy="1384995"/>
          </a:xfrm>
          <a:prstGeom prst="rect">
            <a:avLst/>
          </a:prstGeom>
          <a:noFill/>
        </p:spPr>
        <p:txBody>
          <a:bodyPr wrap="square" rtlCol="0">
            <a:spAutoFit/>
          </a:bodyPr>
          <a:lstStyle/>
          <a:p>
            <a:r>
              <a:rPr lang="en-US" sz="2800" dirty="0" smtClean="0"/>
              <a:t>Estimates of Potential Nitrogen Runoff using </a:t>
            </a:r>
            <a:r>
              <a:rPr lang="en-US" sz="2800" b="1" dirty="0" smtClean="0"/>
              <a:t>Polygonal Interpolation</a:t>
            </a:r>
            <a:endParaRPr lang="en-US" sz="2800" b="1" dirty="0"/>
          </a:p>
        </p:txBody>
      </p:sp>
      <p:pic>
        <p:nvPicPr>
          <p:cNvPr id="10" name="Picture 3"/>
          <p:cNvPicPr>
            <a:picLocks noChangeAspect="1" noChangeArrowheads="1"/>
          </p:cNvPicPr>
          <p:nvPr/>
        </p:nvPicPr>
        <p:blipFill>
          <a:blip r:embed="rId3" cstate="print"/>
          <a:srcRect/>
          <a:stretch>
            <a:fillRect/>
          </a:stretch>
        </p:blipFill>
        <p:spPr bwMode="auto">
          <a:xfrm>
            <a:off x="7162800" y="5410200"/>
            <a:ext cx="804333" cy="658091"/>
          </a:xfrm>
          <a:prstGeom prst="rect">
            <a:avLst/>
          </a:prstGeom>
          <a:noFill/>
          <a:ln w="9525">
            <a:noFill/>
            <a:miter lim="800000"/>
            <a:headEnd/>
            <a:tailEnd/>
          </a:ln>
          <a:effectLst/>
        </p:spPr>
      </p:pic>
      <p:grpSp>
        <p:nvGrpSpPr>
          <p:cNvPr id="3" name="Group 10"/>
          <p:cNvGrpSpPr/>
          <p:nvPr/>
        </p:nvGrpSpPr>
        <p:grpSpPr>
          <a:xfrm>
            <a:off x="7197969" y="6096000"/>
            <a:ext cx="1107831" cy="276999"/>
            <a:chOff x="762000" y="1600200"/>
            <a:chExt cx="1600200" cy="341146"/>
          </a:xfrm>
        </p:grpSpPr>
        <p:sp>
          <p:nvSpPr>
            <p:cNvPr id="12" name="Rectangle 11"/>
            <p:cNvSpPr/>
            <p:nvPr/>
          </p:nvSpPr>
          <p:spPr>
            <a:xfrm>
              <a:off x="762000" y="1752600"/>
              <a:ext cx="2286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90601" y="1600200"/>
              <a:ext cx="1371599" cy="341146"/>
            </a:xfrm>
            <a:prstGeom prst="rect">
              <a:avLst/>
            </a:prstGeom>
            <a:noFill/>
          </p:spPr>
          <p:txBody>
            <a:bodyPr wrap="square" rtlCol="0">
              <a:spAutoFit/>
            </a:bodyPr>
            <a:lstStyle/>
            <a:p>
              <a:r>
                <a:rPr lang="en-US" sz="1200" dirty="0" smtClean="0"/>
                <a:t>Sample Cell</a:t>
              </a:r>
              <a:endParaRPr lang="en-US" sz="12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Environmental Examples</a:t>
            </a:r>
            <a:endParaRPr lang="en-US" dirty="0"/>
          </a:p>
        </p:txBody>
      </p:sp>
      <p:pic>
        <p:nvPicPr>
          <p:cNvPr id="5" name="Picture 3"/>
          <p:cNvPicPr>
            <a:picLocks noChangeAspect="1" noChangeArrowheads="1"/>
          </p:cNvPicPr>
          <p:nvPr/>
        </p:nvPicPr>
        <p:blipFill>
          <a:blip r:embed="rId2" cstate="print"/>
          <a:srcRect/>
          <a:stretch>
            <a:fillRect/>
          </a:stretch>
        </p:blipFill>
        <p:spPr bwMode="auto">
          <a:xfrm>
            <a:off x="7010400" y="5257800"/>
            <a:ext cx="804333" cy="658091"/>
          </a:xfrm>
          <a:prstGeom prst="rect">
            <a:avLst/>
          </a:prstGeom>
          <a:noFill/>
          <a:ln w="9525">
            <a:noFill/>
            <a:miter lim="800000"/>
            <a:headEnd/>
            <a:tailEnd/>
          </a:ln>
          <a:effectLst/>
        </p:spPr>
      </p:pic>
      <p:grpSp>
        <p:nvGrpSpPr>
          <p:cNvPr id="3" name="Group 5"/>
          <p:cNvGrpSpPr/>
          <p:nvPr/>
        </p:nvGrpSpPr>
        <p:grpSpPr>
          <a:xfrm>
            <a:off x="7045569" y="5943600"/>
            <a:ext cx="1107831" cy="276999"/>
            <a:chOff x="762000" y="1600200"/>
            <a:chExt cx="1600200" cy="341146"/>
          </a:xfrm>
        </p:grpSpPr>
        <p:sp>
          <p:nvSpPr>
            <p:cNvPr id="7" name="Rectangle 6"/>
            <p:cNvSpPr/>
            <p:nvPr/>
          </p:nvSpPr>
          <p:spPr>
            <a:xfrm>
              <a:off x="762000" y="1752600"/>
              <a:ext cx="2286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90601" y="1600200"/>
              <a:ext cx="1371599" cy="341146"/>
            </a:xfrm>
            <a:prstGeom prst="rect">
              <a:avLst/>
            </a:prstGeom>
            <a:noFill/>
          </p:spPr>
          <p:txBody>
            <a:bodyPr wrap="square" rtlCol="0">
              <a:spAutoFit/>
            </a:bodyPr>
            <a:lstStyle/>
            <a:p>
              <a:r>
                <a:rPr lang="en-US" sz="1200" dirty="0" smtClean="0"/>
                <a:t>Sample Cell</a:t>
              </a:r>
              <a:endParaRPr lang="en-US" sz="1200" dirty="0"/>
            </a:p>
          </p:txBody>
        </p:sp>
      </p:grpSp>
      <p:pic>
        <p:nvPicPr>
          <p:cNvPr id="10" name="Picture 3"/>
          <p:cNvPicPr>
            <a:picLocks noChangeAspect="1" noChangeArrowheads="1"/>
          </p:cNvPicPr>
          <p:nvPr/>
        </p:nvPicPr>
        <p:blipFill>
          <a:blip r:embed="rId3" cstate="print"/>
          <a:srcRect/>
          <a:stretch>
            <a:fillRect/>
          </a:stretch>
        </p:blipFill>
        <p:spPr bwMode="auto">
          <a:xfrm>
            <a:off x="1143000" y="990056"/>
            <a:ext cx="8001000" cy="5867944"/>
          </a:xfrm>
          <a:prstGeom prst="rect">
            <a:avLst/>
          </a:prstGeom>
          <a:noFill/>
          <a:ln w="9525">
            <a:noFill/>
            <a:miter lim="800000"/>
            <a:headEnd/>
            <a:tailEnd/>
          </a:ln>
          <a:effectLst/>
        </p:spPr>
      </p:pic>
      <p:pic>
        <p:nvPicPr>
          <p:cNvPr id="15" name="Picture 3"/>
          <p:cNvPicPr>
            <a:picLocks noChangeAspect="1" noChangeArrowheads="1"/>
          </p:cNvPicPr>
          <p:nvPr/>
        </p:nvPicPr>
        <p:blipFill>
          <a:blip r:embed="rId2" cstate="print"/>
          <a:srcRect/>
          <a:stretch>
            <a:fillRect/>
          </a:stretch>
        </p:blipFill>
        <p:spPr bwMode="auto">
          <a:xfrm>
            <a:off x="7162800" y="5410200"/>
            <a:ext cx="804333" cy="658091"/>
          </a:xfrm>
          <a:prstGeom prst="rect">
            <a:avLst/>
          </a:prstGeom>
          <a:noFill/>
          <a:ln w="9525">
            <a:noFill/>
            <a:miter lim="800000"/>
            <a:headEnd/>
            <a:tailEnd/>
          </a:ln>
          <a:effectLst/>
        </p:spPr>
      </p:pic>
      <p:grpSp>
        <p:nvGrpSpPr>
          <p:cNvPr id="4" name="Group 15"/>
          <p:cNvGrpSpPr/>
          <p:nvPr/>
        </p:nvGrpSpPr>
        <p:grpSpPr>
          <a:xfrm>
            <a:off x="7197969" y="6096000"/>
            <a:ext cx="1107831" cy="276999"/>
            <a:chOff x="762000" y="1600200"/>
            <a:chExt cx="1600200" cy="341146"/>
          </a:xfrm>
        </p:grpSpPr>
        <p:sp>
          <p:nvSpPr>
            <p:cNvPr id="17" name="Rectangle 16"/>
            <p:cNvSpPr/>
            <p:nvPr/>
          </p:nvSpPr>
          <p:spPr>
            <a:xfrm>
              <a:off x="762000" y="1752600"/>
              <a:ext cx="2286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90601" y="1600200"/>
              <a:ext cx="1371599" cy="341146"/>
            </a:xfrm>
            <a:prstGeom prst="rect">
              <a:avLst/>
            </a:prstGeom>
            <a:noFill/>
          </p:spPr>
          <p:txBody>
            <a:bodyPr wrap="square" rtlCol="0">
              <a:spAutoFit/>
            </a:bodyPr>
            <a:lstStyle/>
            <a:p>
              <a:r>
                <a:rPr lang="en-US" sz="1200" dirty="0" smtClean="0"/>
                <a:t>Sample Cell</a:t>
              </a:r>
              <a:endParaRPr lang="en-US" sz="1200" dirty="0"/>
            </a:p>
          </p:txBody>
        </p:sp>
      </p:grpSp>
      <p:sp>
        <p:nvSpPr>
          <p:cNvPr id="24" name="TextBox 23"/>
          <p:cNvSpPr txBox="1"/>
          <p:nvPr/>
        </p:nvSpPr>
        <p:spPr>
          <a:xfrm>
            <a:off x="533400" y="1066800"/>
            <a:ext cx="3733800" cy="1384995"/>
          </a:xfrm>
          <a:prstGeom prst="rect">
            <a:avLst/>
          </a:prstGeom>
          <a:noFill/>
        </p:spPr>
        <p:txBody>
          <a:bodyPr wrap="square" rtlCol="0">
            <a:spAutoFit/>
          </a:bodyPr>
          <a:lstStyle/>
          <a:p>
            <a:r>
              <a:rPr lang="en-US" sz="2800" dirty="0" smtClean="0"/>
              <a:t>Estimates of Potential Nitrogen Runoff using </a:t>
            </a:r>
            <a:r>
              <a:rPr lang="en-US" sz="2800" b="1" dirty="0" smtClean="0"/>
              <a:t>IDW</a:t>
            </a:r>
            <a:endParaRPr 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cstate="print"/>
          <a:srcRect/>
          <a:stretch>
            <a:fillRect/>
          </a:stretch>
        </p:blipFill>
        <p:spPr bwMode="auto">
          <a:xfrm>
            <a:off x="1169717" y="1009650"/>
            <a:ext cx="7974283" cy="5848350"/>
          </a:xfrm>
          <a:prstGeom prst="rect">
            <a:avLst/>
          </a:prstGeom>
          <a:noFill/>
          <a:ln w="9525">
            <a:noFill/>
            <a:miter lim="800000"/>
            <a:headEnd/>
            <a:tailEnd/>
          </a:ln>
          <a:effectLst/>
        </p:spPr>
      </p:pic>
      <p:sp>
        <p:nvSpPr>
          <p:cNvPr id="2" name="Title 1"/>
          <p:cNvSpPr>
            <a:spLocks noGrp="1"/>
          </p:cNvSpPr>
          <p:nvPr>
            <p:ph type="title"/>
          </p:nvPr>
        </p:nvSpPr>
        <p:spPr>
          <a:xfrm>
            <a:off x="457200" y="-228600"/>
            <a:ext cx="8229600" cy="1143000"/>
          </a:xfrm>
        </p:spPr>
        <p:txBody>
          <a:bodyPr/>
          <a:lstStyle/>
          <a:p>
            <a:r>
              <a:rPr lang="en-US" dirty="0" smtClean="0"/>
              <a:t>Environmental Examples</a:t>
            </a:r>
            <a:endParaRPr lang="en-US" dirty="0"/>
          </a:p>
        </p:txBody>
      </p:sp>
      <p:pic>
        <p:nvPicPr>
          <p:cNvPr id="15" name="Picture 3"/>
          <p:cNvPicPr>
            <a:picLocks noChangeAspect="1" noChangeArrowheads="1"/>
          </p:cNvPicPr>
          <p:nvPr/>
        </p:nvPicPr>
        <p:blipFill>
          <a:blip r:embed="rId3" cstate="print"/>
          <a:srcRect/>
          <a:stretch>
            <a:fillRect/>
          </a:stretch>
        </p:blipFill>
        <p:spPr bwMode="auto">
          <a:xfrm>
            <a:off x="7162800" y="5410200"/>
            <a:ext cx="804333" cy="658091"/>
          </a:xfrm>
          <a:prstGeom prst="rect">
            <a:avLst/>
          </a:prstGeom>
          <a:noFill/>
          <a:ln w="9525">
            <a:noFill/>
            <a:miter lim="800000"/>
            <a:headEnd/>
            <a:tailEnd/>
          </a:ln>
          <a:effectLst/>
        </p:spPr>
      </p:pic>
      <p:grpSp>
        <p:nvGrpSpPr>
          <p:cNvPr id="3" name="Group 15"/>
          <p:cNvGrpSpPr/>
          <p:nvPr/>
        </p:nvGrpSpPr>
        <p:grpSpPr>
          <a:xfrm>
            <a:off x="7197969" y="6096000"/>
            <a:ext cx="1107831" cy="276999"/>
            <a:chOff x="762000" y="1600200"/>
            <a:chExt cx="1600200" cy="341146"/>
          </a:xfrm>
        </p:grpSpPr>
        <p:sp>
          <p:nvSpPr>
            <p:cNvPr id="17" name="Rectangle 16"/>
            <p:cNvSpPr/>
            <p:nvPr/>
          </p:nvSpPr>
          <p:spPr>
            <a:xfrm>
              <a:off x="762000" y="1752600"/>
              <a:ext cx="2286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90601" y="1600200"/>
              <a:ext cx="1371599" cy="341146"/>
            </a:xfrm>
            <a:prstGeom prst="rect">
              <a:avLst/>
            </a:prstGeom>
            <a:noFill/>
          </p:spPr>
          <p:txBody>
            <a:bodyPr wrap="square" rtlCol="0">
              <a:spAutoFit/>
            </a:bodyPr>
            <a:lstStyle/>
            <a:p>
              <a:r>
                <a:rPr lang="en-US" sz="1200" dirty="0" smtClean="0"/>
                <a:t>Sample Cell</a:t>
              </a:r>
              <a:endParaRPr lang="en-US" sz="1200" dirty="0"/>
            </a:p>
          </p:txBody>
        </p:sp>
      </p:grpSp>
      <p:sp>
        <p:nvSpPr>
          <p:cNvPr id="16" name="TextBox 15"/>
          <p:cNvSpPr txBox="1"/>
          <p:nvPr/>
        </p:nvSpPr>
        <p:spPr>
          <a:xfrm>
            <a:off x="533400" y="1066800"/>
            <a:ext cx="3733800" cy="1384995"/>
          </a:xfrm>
          <a:prstGeom prst="rect">
            <a:avLst/>
          </a:prstGeom>
          <a:noFill/>
        </p:spPr>
        <p:txBody>
          <a:bodyPr wrap="square" rtlCol="0">
            <a:spAutoFit/>
          </a:bodyPr>
          <a:lstStyle/>
          <a:p>
            <a:r>
              <a:rPr lang="en-US" sz="2800" dirty="0" smtClean="0"/>
              <a:t>Estimates of Potential Nitrogen Runoff using </a:t>
            </a:r>
            <a:r>
              <a:rPr lang="en-US" sz="2800" b="1" dirty="0" smtClean="0"/>
              <a:t>Ordinary </a:t>
            </a:r>
            <a:r>
              <a:rPr lang="en-US" sz="2800" b="1" dirty="0" err="1" smtClean="0"/>
              <a:t>Kriging</a:t>
            </a:r>
            <a:endParaRPr lang="en-US" sz="2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p:txBody>
          <a:bodyPr/>
          <a:lstStyle/>
          <a:p>
            <a:r>
              <a:rPr lang="en-US" dirty="0" smtClean="0"/>
              <a:t>What is spatial interpolation?</a:t>
            </a:r>
          </a:p>
          <a:p>
            <a:r>
              <a:rPr lang="en-US" dirty="0" smtClean="0"/>
              <a:t>What are some examples of spatial interpolation</a:t>
            </a:r>
            <a:r>
              <a:rPr lang="en-US" dirty="0" smtClean="0"/>
              <a:t>?</a:t>
            </a:r>
            <a:endParaRPr lang="en-US" dirty="0" smtClean="0"/>
          </a:p>
          <a:p>
            <a:r>
              <a:rPr lang="en-US" dirty="0" smtClean="0">
                <a:solidFill>
                  <a:srgbClr val="FF0000"/>
                </a:solidFill>
              </a:rPr>
              <a:t>What </a:t>
            </a:r>
            <a:r>
              <a:rPr lang="en-US" dirty="0" smtClean="0">
                <a:solidFill>
                  <a:srgbClr val="FF0000"/>
                </a:solidFill>
              </a:rPr>
              <a:t>are a few different types of interpolation?</a:t>
            </a:r>
          </a:p>
          <a:p>
            <a:r>
              <a:rPr lang="en-US" dirty="0" smtClean="0"/>
              <a:t>What </a:t>
            </a:r>
            <a:r>
              <a:rPr lang="en-US" dirty="0" smtClean="0"/>
              <a:t>else do I need to know?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Spatial Interpolation</a:t>
            </a:r>
            <a:endParaRPr lang="en-US" dirty="0"/>
          </a:p>
        </p:txBody>
      </p:sp>
      <p:sp>
        <p:nvSpPr>
          <p:cNvPr id="3" name="Content Placeholder 2"/>
          <p:cNvSpPr>
            <a:spLocks noGrp="1"/>
          </p:cNvSpPr>
          <p:nvPr>
            <p:ph idx="1"/>
          </p:nvPr>
        </p:nvSpPr>
        <p:spPr/>
        <p:txBody>
          <a:bodyPr>
            <a:normAutofit lnSpcReduction="10000"/>
          </a:bodyPr>
          <a:lstStyle/>
          <a:p>
            <a:r>
              <a:rPr lang="en-US" dirty="0" smtClean="0"/>
              <a:t>Polygonal</a:t>
            </a:r>
          </a:p>
          <a:p>
            <a:r>
              <a:rPr lang="en-US" dirty="0" smtClean="0"/>
              <a:t>Inverse Distance Weighting</a:t>
            </a:r>
          </a:p>
          <a:p>
            <a:r>
              <a:rPr lang="en-US" dirty="0" err="1" smtClean="0"/>
              <a:t>Kriging</a:t>
            </a:r>
            <a:endParaRPr lang="en-US" dirty="0" smtClean="0"/>
          </a:p>
          <a:p>
            <a:r>
              <a:rPr lang="en-US" dirty="0" err="1" smtClean="0"/>
              <a:t>Splining</a:t>
            </a:r>
            <a:endParaRPr lang="en-US" dirty="0" smtClean="0"/>
          </a:p>
          <a:p>
            <a:r>
              <a:rPr lang="en-US" dirty="0" smtClean="0"/>
              <a:t>Regression </a:t>
            </a:r>
            <a:r>
              <a:rPr lang="en-US" dirty="0" err="1" smtClean="0"/>
              <a:t>Kriging</a:t>
            </a:r>
            <a:endParaRPr lang="en-US" dirty="0" smtClean="0"/>
          </a:p>
          <a:p>
            <a:r>
              <a:rPr lang="en-US" dirty="0" smtClean="0"/>
              <a:t>Co-</a:t>
            </a:r>
            <a:r>
              <a:rPr lang="en-US" dirty="0" err="1" smtClean="0"/>
              <a:t>Kriging</a:t>
            </a:r>
            <a:endParaRPr lang="en-US" dirty="0" smtClean="0"/>
          </a:p>
          <a:p>
            <a:r>
              <a:rPr lang="en-US" dirty="0" smtClean="0"/>
              <a:t>Natural Neighbor </a:t>
            </a:r>
          </a:p>
          <a:p>
            <a:r>
              <a:rPr lang="en-US" dirty="0" smtClean="0"/>
              <a:t>….. and more!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Spatial Interpolation</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Polygonal</a:t>
            </a:r>
          </a:p>
          <a:p>
            <a:r>
              <a:rPr lang="en-US" dirty="0" smtClean="0"/>
              <a:t>Inverse Distance Weighting</a:t>
            </a:r>
          </a:p>
          <a:p>
            <a:r>
              <a:rPr lang="en-US" dirty="0" err="1" smtClean="0"/>
              <a:t>Kriging</a:t>
            </a:r>
            <a:endParaRPr lang="en-US" dirty="0" smtClean="0"/>
          </a:p>
          <a:p>
            <a:r>
              <a:rPr lang="en-US" dirty="0" smtClean="0"/>
              <a:t>TIN</a:t>
            </a:r>
          </a:p>
          <a:p>
            <a:r>
              <a:rPr lang="en-US" dirty="0" err="1" smtClean="0"/>
              <a:t>Splining</a:t>
            </a:r>
            <a:endParaRPr lang="en-US" dirty="0" smtClean="0"/>
          </a:p>
          <a:p>
            <a:r>
              <a:rPr lang="en-US" dirty="0" smtClean="0"/>
              <a:t>Regression </a:t>
            </a:r>
            <a:r>
              <a:rPr lang="en-US" dirty="0" err="1" smtClean="0"/>
              <a:t>Kriging</a:t>
            </a:r>
            <a:endParaRPr lang="en-US" dirty="0" smtClean="0"/>
          </a:p>
          <a:p>
            <a:r>
              <a:rPr lang="en-US" dirty="0" smtClean="0"/>
              <a:t>Co-</a:t>
            </a:r>
            <a:r>
              <a:rPr lang="en-US" dirty="0" err="1" smtClean="0"/>
              <a:t>Kriging</a:t>
            </a:r>
            <a:endParaRPr lang="en-US" dirty="0" smtClean="0"/>
          </a:p>
          <a:p>
            <a:r>
              <a:rPr lang="en-US" dirty="0" smtClean="0"/>
              <a:t>Natural Neighbor </a:t>
            </a:r>
          </a:p>
          <a:p>
            <a:r>
              <a:rPr lang="en-US" dirty="0" smtClean="0"/>
              <a:t>….. and more!</a:t>
            </a:r>
            <a:endParaRPr lang="en-US" dirty="0"/>
          </a:p>
        </p:txBody>
      </p:sp>
      <p:sp>
        <p:nvSpPr>
          <p:cNvPr id="4" name="Rectangle 3"/>
          <p:cNvSpPr/>
          <p:nvPr/>
        </p:nvSpPr>
        <p:spPr>
          <a:xfrm>
            <a:off x="457200" y="1524000"/>
            <a:ext cx="5105400" cy="20574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dirty="0" smtClean="0"/>
              <a:t>Polygonal Interpolation</a:t>
            </a:r>
          </a:p>
        </p:txBody>
      </p:sp>
      <p:sp>
        <p:nvSpPr>
          <p:cNvPr id="11267" name="Slide Number Placeholder 3"/>
          <p:cNvSpPr>
            <a:spLocks noGrp="1"/>
          </p:cNvSpPr>
          <p:nvPr>
            <p:ph type="sldNum" sz="quarter" idx="12"/>
          </p:nvPr>
        </p:nvSpPr>
        <p:spPr>
          <a:noFill/>
        </p:spPr>
        <p:txBody>
          <a:bodyPr/>
          <a:lstStyle/>
          <a:p>
            <a:fld id="{3148BC4F-1D72-4F80-A1A1-BC5366724C69}" type="slidenum">
              <a:rPr lang="en-US" smtClean="0"/>
              <a:pPr/>
              <a:t>19</a:t>
            </a:fld>
            <a:endParaRPr lang="en-US" smtClean="0"/>
          </a:p>
        </p:txBody>
      </p:sp>
      <p:sp>
        <p:nvSpPr>
          <p:cNvPr id="11269" name="Content Placeholder 2"/>
          <p:cNvSpPr>
            <a:spLocks noGrp="1"/>
          </p:cNvSpPr>
          <p:nvPr>
            <p:ph idx="1"/>
          </p:nvPr>
        </p:nvSpPr>
        <p:spPr>
          <a:xfrm>
            <a:off x="457200" y="1600200"/>
            <a:ext cx="3048000" cy="4525963"/>
          </a:xfrm>
        </p:spPr>
        <p:txBody>
          <a:bodyPr/>
          <a:lstStyle/>
          <a:p>
            <a:r>
              <a:rPr lang="en-US" sz="2000" dirty="0" smtClean="0"/>
              <a:t>Simple.  Ideal when you suspect neighbors are extremely similar.</a:t>
            </a:r>
            <a:br>
              <a:rPr lang="en-US" sz="2000" dirty="0" smtClean="0"/>
            </a:br>
            <a:endParaRPr lang="en-US" sz="2000" dirty="0" smtClean="0"/>
          </a:p>
          <a:p>
            <a:r>
              <a:rPr lang="en-US" sz="2000" dirty="0" smtClean="0"/>
              <a:t>Each un-sampled cells is given the value of the closest sample.</a:t>
            </a:r>
          </a:p>
          <a:p>
            <a:endParaRPr lang="en-US" sz="2000" dirty="0" smtClean="0"/>
          </a:p>
        </p:txBody>
      </p:sp>
      <p:graphicFrame>
        <p:nvGraphicFramePr>
          <p:cNvPr id="7" name="Table 6"/>
          <p:cNvGraphicFramePr>
            <a:graphicFrameLocks noGrp="1"/>
          </p:cNvGraphicFramePr>
          <p:nvPr/>
        </p:nvGraphicFramePr>
        <p:xfrm>
          <a:off x="3810000" y="1600200"/>
          <a:ext cx="5031620" cy="3962400"/>
        </p:xfrm>
        <a:graphic>
          <a:graphicData uri="http://schemas.openxmlformats.org/drawingml/2006/table">
            <a:tbl>
              <a:tblPr/>
              <a:tblGrid>
                <a:gridCol w="1006324"/>
                <a:gridCol w="1006324"/>
                <a:gridCol w="1006324"/>
                <a:gridCol w="1006324"/>
                <a:gridCol w="1006324"/>
              </a:tblGrid>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a:solidFill>
                            <a:srgbClr val="006100"/>
                          </a:solidFill>
                          <a:latin typeface="Calibri"/>
                        </a:rPr>
                        <a:t>8</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a:solidFill>
                            <a:srgbClr val="006100"/>
                          </a:solidFill>
                          <a:latin typeface="Calibri"/>
                        </a:rPr>
                        <a:t>8</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a:solidFill>
                            <a:srgbClr val="006100"/>
                          </a:solidFill>
                          <a:latin typeface="Calibri"/>
                        </a:rPr>
                        <a:t>12</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a:solidFill>
                            <a:srgbClr val="006100"/>
                          </a:solidFill>
                          <a:latin typeface="Calibri"/>
                        </a:rPr>
                        <a:t>12</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bl>
          </a:graphicData>
        </a:graphic>
      </p:graphicFrame>
      <p:graphicFrame>
        <p:nvGraphicFramePr>
          <p:cNvPr id="8" name="Table 7"/>
          <p:cNvGraphicFramePr>
            <a:graphicFrameLocks noGrp="1"/>
          </p:cNvGraphicFramePr>
          <p:nvPr/>
        </p:nvGraphicFramePr>
        <p:xfrm>
          <a:off x="762000" y="4114800"/>
          <a:ext cx="2743200" cy="1380409"/>
        </p:xfrm>
        <a:graphic>
          <a:graphicData uri="http://schemas.openxmlformats.org/drawingml/2006/table">
            <a:tbl>
              <a:tblPr/>
              <a:tblGrid>
                <a:gridCol w="1371600"/>
                <a:gridCol w="1371600"/>
              </a:tblGrid>
              <a:tr h="671804">
                <a:tc>
                  <a:txBody>
                    <a:bodyPr/>
                    <a:lstStyle/>
                    <a:p>
                      <a:pPr algn="ctr" fontAlgn="ctr"/>
                      <a:r>
                        <a:rPr lang="en-US" sz="2800" b="1" i="0" u="none" strike="noStrike" dirty="0">
                          <a:solidFill>
                            <a:srgbClr val="006100"/>
                          </a:solidFill>
                          <a:latin typeface="Calibri"/>
                        </a:rPr>
                        <a:t>#</a:t>
                      </a:r>
                    </a:p>
                  </a:txBody>
                  <a:tcPr marL="6998" marR="6998" marT="699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2100" b="0" i="0" u="none" strike="noStrike" dirty="0" smtClean="0">
                          <a:solidFill>
                            <a:srgbClr val="000000"/>
                          </a:solidFill>
                          <a:latin typeface="Calibri"/>
                        </a:rPr>
                        <a:t> Sample</a:t>
                      </a:r>
                      <a:endParaRPr lang="en-US" sz="2100" b="0" i="0" u="none" strike="noStrike" dirty="0">
                        <a:solidFill>
                          <a:srgbClr val="000000"/>
                        </a:solidFill>
                        <a:latin typeface="Calibri"/>
                      </a:endParaRPr>
                    </a:p>
                  </a:txBody>
                  <a:tcPr marL="6998" marR="6998" marT="6998" marB="0" anchor="ctr">
                    <a:lnL w="12700" cap="flat" cmpd="sng" algn="ctr">
                      <a:solidFill>
                        <a:srgbClr val="000000"/>
                      </a:solidFill>
                      <a:prstDash val="solid"/>
                      <a:round/>
                      <a:headEnd type="none" w="med" len="med"/>
                      <a:tailEnd type="none" w="med" len="med"/>
                    </a:lnL>
                    <a:lnR>
                      <a:noFill/>
                    </a:lnR>
                    <a:lnT>
                      <a:noFill/>
                    </a:lnT>
                    <a:lnB>
                      <a:noFill/>
                    </a:lnB>
                  </a:tcPr>
                </a:tc>
              </a:tr>
              <a:tr h="708605">
                <a:tc>
                  <a:txBody>
                    <a:bodyPr/>
                    <a:lstStyle/>
                    <a:p>
                      <a:pPr algn="ctr" fontAlgn="ctr"/>
                      <a:r>
                        <a:rPr lang="en-US" sz="3200" b="0" i="0" u="none" strike="noStrike" dirty="0">
                          <a:solidFill>
                            <a:srgbClr val="FFFFFF"/>
                          </a:solidFill>
                          <a:latin typeface="Calibri"/>
                        </a:rPr>
                        <a:t>#</a:t>
                      </a:r>
                    </a:p>
                  </a:txBody>
                  <a:tcPr marL="6998" marR="6998" marT="69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2100" b="0" i="0" u="none" strike="noStrike" dirty="0" smtClean="0">
                          <a:solidFill>
                            <a:srgbClr val="000000"/>
                          </a:solidFill>
                          <a:latin typeface="Calibri"/>
                        </a:rPr>
                        <a:t> Estimation</a:t>
                      </a:r>
                      <a:endParaRPr lang="en-US" sz="2100" b="0" i="0" u="none" strike="noStrike" dirty="0">
                        <a:solidFill>
                          <a:srgbClr val="000000"/>
                        </a:solidFill>
                        <a:latin typeface="Calibri"/>
                      </a:endParaRPr>
                    </a:p>
                  </a:txBody>
                  <a:tcPr marL="6998" marR="6998" marT="6998" marB="0" anchor="ctr">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Cost/Benefit Analysis</a:t>
            </a:r>
          </a:p>
          <a:p>
            <a:r>
              <a:rPr lang="en-US" dirty="0" smtClean="0"/>
              <a:t>Decision Trees</a:t>
            </a:r>
          </a:p>
          <a:p>
            <a:r>
              <a:rPr lang="en-US" dirty="0" smtClean="0"/>
              <a:t>Discounting</a:t>
            </a:r>
          </a:p>
          <a:p>
            <a:r>
              <a:rPr lang="en-US" dirty="0" smtClean="0"/>
              <a:t>SMART</a:t>
            </a:r>
          </a:p>
          <a:p>
            <a:r>
              <a:rPr lang="en-US" dirty="0" smtClean="0"/>
              <a:t>Sensitivity / Uncertainty Analysis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657600" y="1295400"/>
          <a:ext cx="5031620" cy="3962400"/>
        </p:xfrm>
        <a:graphic>
          <a:graphicData uri="http://schemas.openxmlformats.org/drawingml/2006/table">
            <a:tbl>
              <a:tblPr/>
              <a:tblGrid>
                <a:gridCol w="1006324"/>
                <a:gridCol w="1006324"/>
                <a:gridCol w="1006324"/>
                <a:gridCol w="1006324"/>
                <a:gridCol w="1006324"/>
              </a:tblGrid>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a:solidFill>
                            <a:srgbClr val="006100"/>
                          </a:solidFill>
                          <a:latin typeface="Calibri"/>
                        </a:rPr>
                        <a:t>8</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a:solidFill>
                            <a:srgbClr val="006100"/>
                          </a:solidFill>
                          <a:latin typeface="Calibri"/>
                        </a:rPr>
                        <a:t>8</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a:solidFill>
                            <a:srgbClr val="006100"/>
                          </a:solidFill>
                          <a:latin typeface="Calibri"/>
                        </a:rPr>
                        <a:t>12</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a:solidFill>
                            <a:srgbClr val="006100"/>
                          </a:solidFill>
                          <a:latin typeface="Calibri"/>
                        </a:rPr>
                        <a:t>12</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bl>
          </a:graphicData>
        </a:graphic>
      </p:graphicFrame>
      <p:sp>
        <p:nvSpPr>
          <p:cNvPr id="5" name="Rectangle 4"/>
          <p:cNvSpPr/>
          <p:nvPr/>
        </p:nvSpPr>
        <p:spPr>
          <a:xfrm>
            <a:off x="4648200" y="28956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rot="10800000">
            <a:off x="5486400" y="3505200"/>
            <a:ext cx="457200" cy="3810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457200" y="1600200"/>
            <a:ext cx="3048000" cy="4525963"/>
          </a:xfrm>
        </p:spPr>
        <p:txBody>
          <a:bodyPr>
            <a:normAutofit/>
          </a:bodyPr>
          <a:lstStyle/>
          <a:p>
            <a:pPr>
              <a:buNone/>
            </a:pPr>
            <a:r>
              <a:rPr lang="en-US" sz="2000" dirty="0" smtClean="0"/>
              <a:t>Process:</a:t>
            </a:r>
          </a:p>
          <a:p>
            <a:pPr marL="457200" indent="-457200">
              <a:buAutoNum type="arabicParenR"/>
            </a:pPr>
            <a:r>
              <a:rPr lang="en-US" sz="2000" dirty="0" smtClean="0"/>
              <a:t>Identify the closest cell to the unknown point you are interested in estimating.</a:t>
            </a:r>
          </a:p>
          <a:p>
            <a:pPr marL="457200" indent="-457200">
              <a:buAutoNum type="arabicParenR"/>
            </a:pPr>
            <a:r>
              <a:rPr lang="en-US" sz="2000" dirty="0" smtClean="0"/>
              <a:t>Assign that value to the unknown point.</a:t>
            </a:r>
            <a:br>
              <a:rPr lang="en-US" sz="2000" dirty="0" smtClean="0"/>
            </a:br>
            <a:endParaRPr lang="en-US" sz="2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Inverse Distance Weighting</a:t>
            </a:r>
          </a:p>
        </p:txBody>
      </p:sp>
      <p:sp>
        <p:nvSpPr>
          <p:cNvPr id="11267" name="Slide Number Placeholder 3"/>
          <p:cNvSpPr>
            <a:spLocks noGrp="1"/>
          </p:cNvSpPr>
          <p:nvPr>
            <p:ph type="sldNum" sz="quarter" idx="12"/>
          </p:nvPr>
        </p:nvSpPr>
        <p:spPr>
          <a:noFill/>
        </p:spPr>
        <p:txBody>
          <a:bodyPr/>
          <a:lstStyle/>
          <a:p>
            <a:fld id="{3148BC4F-1D72-4F80-A1A1-BC5366724C69}" type="slidenum">
              <a:rPr lang="en-US" smtClean="0"/>
              <a:pPr/>
              <a:t>21</a:t>
            </a:fld>
            <a:endParaRPr lang="en-US" smtClean="0"/>
          </a:p>
        </p:txBody>
      </p:sp>
      <p:sp>
        <p:nvSpPr>
          <p:cNvPr id="11269" name="Content Placeholder 2"/>
          <p:cNvSpPr>
            <a:spLocks noGrp="1"/>
          </p:cNvSpPr>
          <p:nvPr>
            <p:ph idx="1"/>
          </p:nvPr>
        </p:nvSpPr>
        <p:spPr>
          <a:xfrm>
            <a:off x="457200" y="1600200"/>
            <a:ext cx="3048000" cy="4525963"/>
          </a:xfrm>
        </p:spPr>
        <p:txBody>
          <a:bodyPr>
            <a:normAutofit/>
          </a:bodyPr>
          <a:lstStyle/>
          <a:p>
            <a:r>
              <a:rPr lang="en-US" sz="2000" dirty="0" smtClean="0"/>
              <a:t>More complex than Polygonal.  A good choice if you know, theoretically, how quickly things become less similar (e.g., elevation tends to drop off at predictable rates in many places).</a:t>
            </a:r>
          </a:p>
          <a:p>
            <a:endParaRPr lang="en-US" sz="2000" dirty="0"/>
          </a:p>
          <a:p>
            <a:r>
              <a:rPr lang="en-US" sz="2000" dirty="0" smtClean="0"/>
              <a:t>Each unknown point is given a value according to a WLC of other known points.</a:t>
            </a:r>
          </a:p>
        </p:txBody>
      </p:sp>
      <p:graphicFrame>
        <p:nvGraphicFramePr>
          <p:cNvPr id="7" name="Table 6"/>
          <p:cNvGraphicFramePr>
            <a:graphicFrameLocks noGrp="1"/>
          </p:cNvGraphicFramePr>
          <p:nvPr/>
        </p:nvGraphicFramePr>
        <p:xfrm>
          <a:off x="3810000" y="1600200"/>
          <a:ext cx="5031620" cy="3962400"/>
        </p:xfrm>
        <a:graphic>
          <a:graphicData uri="http://schemas.openxmlformats.org/drawingml/2006/table">
            <a:tbl>
              <a:tblPr/>
              <a:tblGrid>
                <a:gridCol w="1006324"/>
                <a:gridCol w="1006324"/>
                <a:gridCol w="1006324"/>
                <a:gridCol w="1006324"/>
                <a:gridCol w="1006324"/>
              </a:tblGrid>
              <a:tr h="792480">
                <a:tc>
                  <a:txBody>
                    <a:bodyPr/>
                    <a:lstStyle/>
                    <a:p>
                      <a:pPr algn="ctr" fontAlgn="b"/>
                      <a:r>
                        <a:rPr lang="en-US" sz="4400" b="0" i="0" u="none" strike="noStrike" dirty="0" smtClean="0">
                          <a:solidFill>
                            <a:srgbClr val="FFFFFF"/>
                          </a:solidFill>
                          <a:latin typeface="Calibri"/>
                        </a:rPr>
                        <a:t>8</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a:solidFill>
                            <a:srgbClr val="006100"/>
                          </a:solidFill>
                          <a:latin typeface="Calibri"/>
                        </a:rPr>
                        <a:t>8</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4400" b="0" i="0" u="none" strike="noStrike" dirty="0" smtClean="0">
                          <a:solidFill>
                            <a:srgbClr val="FFFFFF"/>
                          </a:solidFill>
                          <a:latin typeface="Calibri"/>
                        </a:rPr>
                        <a:t>8</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a:solidFill>
                            <a:srgbClr val="006100"/>
                          </a:solidFill>
                          <a:latin typeface="Calibri"/>
                        </a:rPr>
                        <a:t>8</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4400" b="0" i="0" u="none" strike="noStrike" dirty="0" smtClean="0">
                          <a:solidFill>
                            <a:srgbClr val="FFFFFF"/>
                          </a:solidFill>
                          <a:latin typeface="Calibri"/>
                        </a:rPr>
                        <a:t>8</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r>
                        <a:rPr lang="en-US" sz="4400" b="0" i="0" u="none" strike="noStrike" dirty="0" smtClean="0">
                          <a:solidFill>
                            <a:srgbClr val="FFFFFF"/>
                          </a:solidFill>
                          <a:latin typeface="Calibri"/>
                        </a:rPr>
                        <a:t>8</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9</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9</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10</a:t>
                      </a: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11</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r>
                        <a:rPr lang="en-US" sz="4400" b="0" i="0" u="none" strike="noStrike" dirty="0">
                          <a:solidFill>
                            <a:srgbClr val="FFFFFF"/>
                          </a:solidFill>
                          <a:latin typeface="Calibri"/>
                        </a:rPr>
                        <a:t>10</a:t>
                      </a: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10</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11</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11</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a:solidFill>
                            <a:srgbClr val="006100"/>
                          </a:solidFill>
                          <a:latin typeface="Calibri"/>
                        </a:rPr>
                        <a:t>12</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792480">
                <a:tc>
                  <a:txBody>
                    <a:bodyPr/>
                    <a:lstStyle/>
                    <a:p>
                      <a:pPr algn="ctr" fontAlgn="b"/>
                      <a:r>
                        <a:rPr lang="en-US" sz="4400" b="0" i="0" u="none" strike="noStrike" dirty="0" smtClean="0">
                          <a:solidFill>
                            <a:srgbClr val="FFFFFF"/>
                          </a:solidFill>
                          <a:latin typeface="Calibri"/>
                        </a:rPr>
                        <a:t>11</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a:solidFill>
                            <a:srgbClr val="006100"/>
                          </a:solidFill>
                          <a:latin typeface="Calibri"/>
                        </a:rPr>
                        <a:t>12</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Inverse Distance Weighting</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4724400" y="1600200"/>
            <a:ext cx="3779520" cy="2743200"/>
          </a:xfrm>
          <a:prstGeom prst="rect">
            <a:avLst/>
          </a:prstGeom>
          <a:noFill/>
          <a:ln w="9525">
            <a:noFill/>
            <a:miter lim="800000"/>
            <a:headEnd/>
            <a:tailEnd/>
          </a:ln>
          <a:effectLst/>
        </p:spPr>
      </p:pic>
      <p:sp>
        <p:nvSpPr>
          <p:cNvPr id="4" name="Content Placeholder 2"/>
          <p:cNvSpPr>
            <a:spLocks noGrp="1"/>
          </p:cNvSpPr>
          <p:nvPr>
            <p:ph idx="1"/>
          </p:nvPr>
        </p:nvSpPr>
        <p:spPr>
          <a:xfrm>
            <a:off x="533400" y="1066800"/>
            <a:ext cx="4343400" cy="4525963"/>
          </a:xfrm>
        </p:spPr>
        <p:txBody>
          <a:bodyPr>
            <a:normAutofit/>
          </a:bodyPr>
          <a:lstStyle/>
          <a:p>
            <a:r>
              <a:rPr lang="en-US" sz="2000" dirty="0" smtClean="0">
                <a:latin typeface="Times New Roman" pitchFamily="18" charset="0"/>
                <a:cs typeface="Times New Roman" pitchFamily="18" charset="0"/>
              </a:rPr>
              <a:t>You don’t need to memorize these equations!  But it will be helpful to know how it works for interpretation of your results.</a:t>
            </a:r>
          </a:p>
          <a:p>
            <a:r>
              <a:rPr lang="en-US" sz="2000" dirty="0" smtClean="0">
                <a:latin typeface="Times New Roman" pitchFamily="18" charset="0"/>
                <a:cs typeface="Times New Roman" pitchFamily="18" charset="0"/>
              </a:rPr>
              <a:t>Essentially, each unknown point has a value assigned to it based on the value of each known point, and the distance between the unknown point you want to estimate and all known points.  The weight assigned to each known point is calculated in equation 2.</a:t>
            </a:r>
          </a:p>
          <a:p>
            <a:endParaRPr lang="en-US" sz="2000" dirty="0" smtClean="0">
              <a:latin typeface="Times New Roman" pitchFamily="18" charset="0"/>
              <a:cs typeface="Times New Roman" pitchFamily="18" charset="0"/>
            </a:endParaRPr>
          </a:p>
        </p:txBody>
      </p:sp>
      <p:graphicFrame>
        <p:nvGraphicFramePr>
          <p:cNvPr id="3075" name="Object 3"/>
          <p:cNvGraphicFramePr>
            <a:graphicFrameLocks noChangeAspect="1"/>
          </p:cNvGraphicFramePr>
          <p:nvPr/>
        </p:nvGraphicFramePr>
        <p:xfrm>
          <a:off x="609600" y="4953000"/>
          <a:ext cx="8019786" cy="1676400"/>
        </p:xfrm>
        <a:graphic>
          <a:graphicData uri="http://schemas.openxmlformats.org/presentationml/2006/ole">
            <p:oleObj spid="_x0000_s3075" name="Document" r:id="rId4" imgW="5483860" imgH="1146081" progId="Word.Document.12">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657600" y="1295400"/>
          <a:ext cx="5031620" cy="3962400"/>
        </p:xfrm>
        <a:graphic>
          <a:graphicData uri="http://schemas.openxmlformats.org/drawingml/2006/table">
            <a:tbl>
              <a:tblPr/>
              <a:tblGrid>
                <a:gridCol w="1006324"/>
                <a:gridCol w="1006324"/>
                <a:gridCol w="1006324"/>
                <a:gridCol w="1006324"/>
                <a:gridCol w="1006324"/>
              </a:tblGrid>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a:solidFill>
                            <a:srgbClr val="006100"/>
                          </a:solidFill>
                          <a:latin typeface="Calibri"/>
                        </a:rPr>
                        <a:t>8</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a:solidFill>
                            <a:srgbClr val="006100"/>
                          </a:solidFill>
                          <a:latin typeface="Calibri"/>
                        </a:rPr>
                        <a:t>8</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a:solidFill>
                            <a:srgbClr val="006100"/>
                          </a:solidFill>
                          <a:latin typeface="Calibri"/>
                        </a:rPr>
                        <a:t>12</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a:solidFill>
                            <a:srgbClr val="006100"/>
                          </a:solidFill>
                          <a:latin typeface="Calibri"/>
                        </a:rPr>
                        <a:t>12</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bl>
          </a:graphicData>
        </a:graphic>
      </p:graphicFrame>
      <p:sp>
        <p:nvSpPr>
          <p:cNvPr id="5" name="Rectangle 4"/>
          <p:cNvSpPr/>
          <p:nvPr/>
        </p:nvSpPr>
        <p:spPr>
          <a:xfrm>
            <a:off x="4648200" y="28956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rot="10800000">
            <a:off x="5486400" y="3505200"/>
            <a:ext cx="457200" cy="3810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304800" y="609600"/>
            <a:ext cx="3048000" cy="5562600"/>
          </a:xfrm>
        </p:spPr>
        <p:txBody>
          <a:bodyPr>
            <a:normAutofit/>
          </a:bodyPr>
          <a:lstStyle/>
          <a:p>
            <a:pPr>
              <a:buNone/>
            </a:pPr>
            <a:r>
              <a:rPr lang="en-US" sz="2000" dirty="0" smtClean="0"/>
              <a:t>Process:</a:t>
            </a:r>
          </a:p>
          <a:p>
            <a:pPr marL="457200" indent="-457200">
              <a:buAutoNum type="arabicParenR"/>
            </a:pPr>
            <a:r>
              <a:rPr lang="en-US" sz="2000" dirty="0" smtClean="0"/>
              <a:t>Calculate the distance between the point you want to estimate and all known points.</a:t>
            </a:r>
          </a:p>
          <a:p>
            <a:pPr marL="457200" indent="-457200">
              <a:buAutoNum type="arabicParenR"/>
            </a:pPr>
            <a:r>
              <a:rPr lang="en-US" sz="2000" dirty="0" smtClean="0"/>
              <a:t>Determine the weight for each point by applying the equation: “1/</a:t>
            </a:r>
            <a:r>
              <a:rPr lang="en-US" sz="2000" dirty="0" err="1" smtClean="0"/>
              <a:t>d^p</a:t>
            </a:r>
            <a:r>
              <a:rPr lang="en-US" sz="2000" dirty="0" smtClean="0"/>
              <a:t>”</a:t>
            </a:r>
          </a:p>
          <a:p>
            <a:pPr marL="457200" indent="-457200">
              <a:buAutoNum type="arabicParenR"/>
            </a:pPr>
            <a:r>
              <a:rPr lang="en-US" sz="2000" dirty="0" smtClean="0"/>
              <a:t>Multiply the weights by each value.</a:t>
            </a:r>
          </a:p>
          <a:p>
            <a:pPr marL="457200" indent="-457200">
              <a:buAutoNum type="arabicParenR"/>
            </a:pPr>
            <a:r>
              <a:rPr lang="en-US" sz="2000" dirty="0" smtClean="0"/>
              <a:t>Divide this sum by the sum of weights.</a:t>
            </a:r>
            <a:br>
              <a:rPr lang="en-US" sz="2000" dirty="0" smtClean="0"/>
            </a:br>
            <a:endParaRPr lang="en-US" sz="20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657600" y="1295400"/>
          <a:ext cx="5031620" cy="3962400"/>
        </p:xfrm>
        <a:graphic>
          <a:graphicData uri="http://schemas.openxmlformats.org/drawingml/2006/table">
            <a:tbl>
              <a:tblPr/>
              <a:tblGrid>
                <a:gridCol w="1006324"/>
                <a:gridCol w="1006324"/>
                <a:gridCol w="1006324"/>
                <a:gridCol w="1006324"/>
                <a:gridCol w="1006324"/>
              </a:tblGrid>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2</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2.8</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3</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1.4</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bl>
          </a:graphicData>
        </a:graphic>
      </p:graphicFrame>
      <p:sp>
        <p:nvSpPr>
          <p:cNvPr id="5" name="Rectangle 4"/>
          <p:cNvSpPr/>
          <p:nvPr/>
        </p:nvSpPr>
        <p:spPr>
          <a:xfrm>
            <a:off x="4648200" y="28956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a:spLocks noGrp="1"/>
          </p:cNvSpPr>
          <p:nvPr>
            <p:ph idx="1"/>
          </p:nvPr>
        </p:nvSpPr>
        <p:spPr>
          <a:xfrm>
            <a:off x="304800" y="609600"/>
            <a:ext cx="3048000" cy="5562600"/>
          </a:xfrm>
        </p:spPr>
        <p:txBody>
          <a:bodyPr>
            <a:normAutofit/>
          </a:bodyPr>
          <a:lstStyle/>
          <a:p>
            <a:pPr>
              <a:buNone/>
            </a:pPr>
            <a:r>
              <a:rPr lang="en-US" sz="2000" dirty="0" smtClean="0"/>
              <a:t>Process:</a:t>
            </a:r>
          </a:p>
          <a:p>
            <a:pPr marL="457200" indent="-457200">
              <a:buAutoNum type="arabicParenR"/>
            </a:pPr>
            <a:r>
              <a:rPr lang="en-US" sz="2000" dirty="0" smtClean="0">
                <a:solidFill>
                  <a:srgbClr val="FF0000"/>
                </a:solidFill>
              </a:rPr>
              <a:t>Calculate the distance between the point you want to estimate and all known points.</a:t>
            </a:r>
            <a:r>
              <a:rPr lang="en-US" sz="2000" dirty="0" smtClean="0"/>
              <a:t/>
            </a:r>
            <a:br>
              <a:rPr lang="en-US" sz="2000" dirty="0" smtClean="0"/>
            </a:br>
            <a:endParaRPr lang="en-US" sz="2000" dirty="0" smtClean="0"/>
          </a:p>
        </p:txBody>
      </p:sp>
      <p:sp>
        <p:nvSpPr>
          <p:cNvPr id="6" name="TextBox 5"/>
          <p:cNvSpPr txBox="1"/>
          <p:nvPr/>
        </p:nvSpPr>
        <p:spPr>
          <a:xfrm>
            <a:off x="3352800" y="457200"/>
            <a:ext cx="6172200" cy="646331"/>
          </a:xfrm>
          <a:prstGeom prst="rect">
            <a:avLst/>
          </a:prstGeom>
          <a:noFill/>
        </p:spPr>
        <p:txBody>
          <a:bodyPr wrap="square" rtlCol="0">
            <a:spAutoFit/>
          </a:bodyPr>
          <a:lstStyle/>
          <a:p>
            <a:r>
              <a:rPr lang="en-US" sz="3600" b="1" u="sng" dirty="0" smtClean="0"/>
              <a:t>Distances from unknown cell</a:t>
            </a:r>
            <a:endParaRPr lang="en-US" sz="3600" b="1" u="sng" dirty="0"/>
          </a:p>
        </p:txBody>
      </p:sp>
      <p:sp>
        <p:nvSpPr>
          <p:cNvPr id="9" name="Rectangle 8"/>
          <p:cNvSpPr/>
          <p:nvPr/>
        </p:nvSpPr>
        <p:spPr>
          <a:xfrm>
            <a:off x="5638800" y="36576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96200" y="28956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648200" y="12954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05600" y="12954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nvGraphicFramePr>
        <p:xfrm>
          <a:off x="3657600" y="1295400"/>
          <a:ext cx="5031620" cy="3962400"/>
        </p:xfrm>
        <a:graphic>
          <a:graphicData uri="http://schemas.openxmlformats.org/drawingml/2006/table">
            <a:tbl>
              <a:tblPr/>
              <a:tblGrid>
                <a:gridCol w="1006324"/>
                <a:gridCol w="1006324"/>
                <a:gridCol w="1006324"/>
                <a:gridCol w="1006324"/>
                <a:gridCol w="1006324"/>
              </a:tblGrid>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.25</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.13</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.11</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.51</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bl>
          </a:graphicData>
        </a:graphic>
      </p:graphicFrame>
      <p:sp>
        <p:nvSpPr>
          <p:cNvPr id="5" name="Rectangle 4"/>
          <p:cNvSpPr/>
          <p:nvPr/>
        </p:nvSpPr>
        <p:spPr>
          <a:xfrm>
            <a:off x="4648200" y="28956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a:spLocks noGrp="1"/>
          </p:cNvSpPr>
          <p:nvPr>
            <p:ph idx="1"/>
          </p:nvPr>
        </p:nvSpPr>
        <p:spPr>
          <a:xfrm>
            <a:off x="304800" y="609600"/>
            <a:ext cx="3048000" cy="5562600"/>
          </a:xfrm>
        </p:spPr>
        <p:txBody>
          <a:bodyPr>
            <a:normAutofit/>
          </a:bodyPr>
          <a:lstStyle/>
          <a:p>
            <a:pPr>
              <a:buNone/>
            </a:pPr>
            <a:r>
              <a:rPr lang="en-US" sz="2000" dirty="0" smtClean="0"/>
              <a:t>Process:</a:t>
            </a:r>
          </a:p>
          <a:p>
            <a:pPr marL="457200" indent="-457200">
              <a:buAutoNum type="arabicParenR"/>
            </a:pPr>
            <a:r>
              <a:rPr lang="en-US" sz="2000" dirty="0" smtClean="0"/>
              <a:t>Calculate the distance between the point you want to estimate and all known points.</a:t>
            </a:r>
          </a:p>
          <a:p>
            <a:pPr marL="457200" indent="-457200">
              <a:buAutoNum type="arabicParenR"/>
            </a:pPr>
            <a:r>
              <a:rPr lang="en-US" sz="2000" dirty="0" smtClean="0">
                <a:solidFill>
                  <a:srgbClr val="FF0000"/>
                </a:solidFill>
              </a:rPr>
              <a:t>Determine the weight for each point by applying the equation: “1/d^2”</a:t>
            </a:r>
          </a:p>
          <a:p>
            <a:pPr marL="457200" indent="-457200">
              <a:buAutoNum type="arabicParenR"/>
            </a:pPr>
            <a:endParaRPr lang="en-US" sz="2000" dirty="0">
              <a:solidFill>
                <a:srgbClr val="FF0000"/>
              </a:solidFill>
            </a:endParaRPr>
          </a:p>
          <a:p>
            <a:pPr marL="457200" indent="-457200">
              <a:buNone/>
            </a:pPr>
            <a:r>
              <a:rPr lang="en-US" sz="2000" dirty="0">
                <a:solidFill>
                  <a:srgbClr val="FF0000"/>
                </a:solidFill>
              </a:rPr>
              <a:t> </a:t>
            </a:r>
            <a:r>
              <a:rPr lang="en-US" sz="2000" dirty="0" smtClean="0">
                <a:solidFill>
                  <a:srgbClr val="FF0000"/>
                </a:solidFill>
              </a:rPr>
              <a:t>The yellow cell is 2 units away from the unknown red cell.  Thus, its weight is (1/[2^2]), or 0.25.</a:t>
            </a:r>
            <a:r>
              <a:rPr lang="en-US" sz="2000" dirty="0" smtClean="0"/>
              <a:t/>
            </a:r>
            <a:br>
              <a:rPr lang="en-US" sz="2000" dirty="0" smtClean="0"/>
            </a:br>
            <a:endParaRPr lang="en-US" sz="2000" dirty="0" smtClean="0"/>
          </a:p>
        </p:txBody>
      </p:sp>
      <p:sp>
        <p:nvSpPr>
          <p:cNvPr id="6" name="TextBox 5"/>
          <p:cNvSpPr txBox="1"/>
          <p:nvPr/>
        </p:nvSpPr>
        <p:spPr>
          <a:xfrm>
            <a:off x="3352800" y="457200"/>
            <a:ext cx="6172200" cy="646331"/>
          </a:xfrm>
          <a:prstGeom prst="rect">
            <a:avLst/>
          </a:prstGeom>
          <a:noFill/>
        </p:spPr>
        <p:txBody>
          <a:bodyPr wrap="square" rtlCol="0">
            <a:spAutoFit/>
          </a:bodyPr>
          <a:lstStyle/>
          <a:p>
            <a:r>
              <a:rPr lang="en-US" sz="3600" b="1" u="sng" dirty="0" smtClean="0"/>
              <a:t>Distances from unknown cell</a:t>
            </a:r>
            <a:endParaRPr lang="en-US" sz="3600" b="1" u="sng" dirty="0"/>
          </a:p>
        </p:txBody>
      </p:sp>
      <p:sp>
        <p:nvSpPr>
          <p:cNvPr id="9" name="Rectangle 8"/>
          <p:cNvSpPr/>
          <p:nvPr/>
        </p:nvSpPr>
        <p:spPr>
          <a:xfrm>
            <a:off x="5638800" y="36576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96200" y="28956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648200" y="1295400"/>
            <a:ext cx="990600" cy="762000"/>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05600" y="12954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81000" y="3733800"/>
            <a:ext cx="3124200" cy="2819400"/>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nvGraphicFramePr>
        <p:xfrm>
          <a:off x="3657600" y="1295400"/>
          <a:ext cx="5031620" cy="3962400"/>
        </p:xfrm>
        <a:graphic>
          <a:graphicData uri="http://schemas.openxmlformats.org/drawingml/2006/table">
            <a:tbl>
              <a:tblPr/>
              <a:tblGrid>
                <a:gridCol w="1006324"/>
                <a:gridCol w="1006324"/>
                <a:gridCol w="1006324"/>
                <a:gridCol w="1006324"/>
                <a:gridCol w="1006324"/>
              </a:tblGrid>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2</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1.0</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1.3</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6.1</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bl>
          </a:graphicData>
        </a:graphic>
      </p:graphicFrame>
      <p:sp>
        <p:nvSpPr>
          <p:cNvPr id="5" name="Rectangle 4"/>
          <p:cNvSpPr/>
          <p:nvPr/>
        </p:nvSpPr>
        <p:spPr>
          <a:xfrm>
            <a:off x="4648200" y="28956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a:spLocks noGrp="1"/>
          </p:cNvSpPr>
          <p:nvPr>
            <p:ph idx="1"/>
          </p:nvPr>
        </p:nvSpPr>
        <p:spPr>
          <a:xfrm>
            <a:off x="304800" y="609600"/>
            <a:ext cx="3048000" cy="5791200"/>
          </a:xfrm>
        </p:spPr>
        <p:txBody>
          <a:bodyPr>
            <a:normAutofit/>
          </a:bodyPr>
          <a:lstStyle/>
          <a:p>
            <a:pPr>
              <a:buNone/>
            </a:pPr>
            <a:r>
              <a:rPr lang="en-US" sz="2000" dirty="0" smtClean="0"/>
              <a:t>Process:</a:t>
            </a:r>
          </a:p>
          <a:p>
            <a:pPr marL="457200" indent="-457200">
              <a:buAutoNum type="arabicParenR"/>
            </a:pPr>
            <a:r>
              <a:rPr lang="en-US" sz="2000" dirty="0" smtClean="0"/>
              <a:t>Calculate the distance between the point you want to estimate and all known points.</a:t>
            </a:r>
          </a:p>
          <a:p>
            <a:pPr marL="457200" indent="-457200">
              <a:buAutoNum type="arabicParenR"/>
            </a:pPr>
            <a:r>
              <a:rPr lang="en-US" sz="2000" dirty="0" smtClean="0"/>
              <a:t>Determine the weight for each point by applying the equation: “1/d^2” </a:t>
            </a:r>
          </a:p>
          <a:p>
            <a:pPr marL="457200" indent="-457200">
              <a:buAutoNum type="arabicParenR"/>
            </a:pPr>
            <a:r>
              <a:rPr lang="en-US" sz="2000" dirty="0" smtClean="0">
                <a:solidFill>
                  <a:srgbClr val="FF0000"/>
                </a:solidFill>
              </a:rPr>
              <a:t>Multiply the weights by each value.</a:t>
            </a:r>
          </a:p>
          <a:p>
            <a:pPr marL="457200" indent="-457200">
              <a:buAutoNum type="arabicParenR"/>
            </a:pPr>
            <a:endParaRPr lang="en-US" sz="2000" dirty="0">
              <a:solidFill>
                <a:srgbClr val="FF0000"/>
              </a:solidFill>
            </a:endParaRPr>
          </a:p>
          <a:p>
            <a:pPr marL="457200" indent="-457200">
              <a:buNone/>
            </a:pPr>
            <a:r>
              <a:rPr lang="en-US" sz="2000" dirty="0" smtClean="0">
                <a:solidFill>
                  <a:srgbClr val="FF0000"/>
                </a:solidFill>
              </a:rPr>
              <a:t>The original value in the yellow cell was 8.  We multiply that by the distance weight, .25. 8*0.25 = 2.</a:t>
            </a:r>
          </a:p>
        </p:txBody>
      </p:sp>
      <p:sp>
        <p:nvSpPr>
          <p:cNvPr id="6" name="TextBox 5"/>
          <p:cNvSpPr txBox="1"/>
          <p:nvPr/>
        </p:nvSpPr>
        <p:spPr>
          <a:xfrm>
            <a:off x="3352800" y="457200"/>
            <a:ext cx="6172200" cy="646331"/>
          </a:xfrm>
          <a:prstGeom prst="rect">
            <a:avLst/>
          </a:prstGeom>
          <a:noFill/>
        </p:spPr>
        <p:txBody>
          <a:bodyPr wrap="square" rtlCol="0">
            <a:spAutoFit/>
          </a:bodyPr>
          <a:lstStyle/>
          <a:p>
            <a:r>
              <a:rPr lang="en-US" sz="3600" b="1" u="sng" dirty="0" smtClean="0"/>
              <a:t>Distances from unknown cell</a:t>
            </a:r>
            <a:endParaRPr lang="en-US" sz="3600" b="1" u="sng" dirty="0"/>
          </a:p>
        </p:txBody>
      </p:sp>
      <p:sp>
        <p:nvSpPr>
          <p:cNvPr id="9" name="Rectangle 8"/>
          <p:cNvSpPr/>
          <p:nvPr/>
        </p:nvSpPr>
        <p:spPr>
          <a:xfrm>
            <a:off x="5638800" y="36576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96200" y="28956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648200" y="1295400"/>
            <a:ext cx="990600" cy="762000"/>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05600" y="12954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4495800"/>
            <a:ext cx="3124200" cy="1752600"/>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nvGraphicFramePr>
        <p:xfrm>
          <a:off x="3657600" y="912673"/>
          <a:ext cx="5031620" cy="3962400"/>
        </p:xfrm>
        <a:graphic>
          <a:graphicData uri="http://schemas.openxmlformats.org/drawingml/2006/table">
            <a:tbl>
              <a:tblPr/>
              <a:tblGrid>
                <a:gridCol w="1006324"/>
                <a:gridCol w="1006324"/>
                <a:gridCol w="1006324"/>
                <a:gridCol w="1006324"/>
                <a:gridCol w="1006324"/>
              </a:tblGrid>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2</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1.0</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1.3</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6.1</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bl>
          </a:graphicData>
        </a:graphic>
      </p:graphicFrame>
      <p:sp>
        <p:nvSpPr>
          <p:cNvPr id="5" name="Rectangle 4"/>
          <p:cNvSpPr/>
          <p:nvPr/>
        </p:nvSpPr>
        <p:spPr>
          <a:xfrm>
            <a:off x="4648200" y="2514600"/>
            <a:ext cx="990600" cy="762000"/>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a:spLocks noGrp="1"/>
          </p:cNvSpPr>
          <p:nvPr>
            <p:ph idx="1"/>
          </p:nvPr>
        </p:nvSpPr>
        <p:spPr>
          <a:xfrm>
            <a:off x="304800" y="152400"/>
            <a:ext cx="3048000" cy="5791200"/>
          </a:xfrm>
        </p:spPr>
        <p:txBody>
          <a:bodyPr>
            <a:normAutofit/>
          </a:bodyPr>
          <a:lstStyle/>
          <a:p>
            <a:pPr marL="457200" indent="-457200">
              <a:buAutoNum type="arabicParenR"/>
            </a:pPr>
            <a:r>
              <a:rPr lang="en-US" sz="2000" dirty="0" smtClean="0"/>
              <a:t>Calculate the distance between the point you want to estimate and all known points.</a:t>
            </a:r>
          </a:p>
          <a:p>
            <a:pPr marL="457200" indent="-457200">
              <a:buAutoNum type="arabicParenR"/>
            </a:pPr>
            <a:r>
              <a:rPr lang="en-US" sz="2000" dirty="0" smtClean="0"/>
              <a:t>Determine the weight for each point by applying the equation: “1/</a:t>
            </a:r>
            <a:r>
              <a:rPr lang="en-US" sz="2000" dirty="0" err="1" smtClean="0"/>
              <a:t>d^p</a:t>
            </a:r>
            <a:r>
              <a:rPr lang="en-US" sz="2000" dirty="0" smtClean="0"/>
              <a:t>”</a:t>
            </a:r>
          </a:p>
          <a:p>
            <a:pPr marL="457200" indent="-457200">
              <a:buAutoNum type="arabicParenR"/>
            </a:pPr>
            <a:r>
              <a:rPr lang="en-US" sz="2000" dirty="0" smtClean="0"/>
              <a:t>Multiply the weights by each value.</a:t>
            </a:r>
          </a:p>
          <a:p>
            <a:pPr marL="457200" indent="-457200">
              <a:buAutoNum type="arabicParenR"/>
            </a:pPr>
            <a:r>
              <a:rPr lang="en-US" sz="2000" dirty="0" smtClean="0">
                <a:solidFill>
                  <a:srgbClr val="FF0000"/>
                </a:solidFill>
              </a:rPr>
              <a:t>Divide this sum by the sum of weights.</a:t>
            </a:r>
            <a:endParaRPr lang="en-US" sz="2000" dirty="0">
              <a:solidFill>
                <a:srgbClr val="FF0000"/>
              </a:solidFill>
            </a:endParaRPr>
          </a:p>
        </p:txBody>
      </p:sp>
      <p:sp>
        <p:nvSpPr>
          <p:cNvPr id="6" name="TextBox 5"/>
          <p:cNvSpPr txBox="1"/>
          <p:nvPr/>
        </p:nvSpPr>
        <p:spPr>
          <a:xfrm>
            <a:off x="3352800" y="76200"/>
            <a:ext cx="6172200" cy="646331"/>
          </a:xfrm>
          <a:prstGeom prst="rect">
            <a:avLst/>
          </a:prstGeom>
          <a:noFill/>
        </p:spPr>
        <p:txBody>
          <a:bodyPr wrap="square" rtlCol="0">
            <a:spAutoFit/>
          </a:bodyPr>
          <a:lstStyle/>
          <a:p>
            <a:r>
              <a:rPr lang="en-US" sz="3600" b="1" u="sng" dirty="0" smtClean="0"/>
              <a:t>Distances from unknown cell</a:t>
            </a:r>
            <a:endParaRPr lang="en-US" sz="3600" b="1" u="sng" dirty="0"/>
          </a:p>
        </p:txBody>
      </p:sp>
      <p:sp>
        <p:nvSpPr>
          <p:cNvPr id="9" name="Rectangle 8"/>
          <p:cNvSpPr/>
          <p:nvPr/>
        </p:nvSpPr>
        <p:spPr>
          <a:xfrm>
            <a:off x="5638800" y="32766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96200" y="25146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648200" y="9144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05600" y="9144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4876800"/>
            <a:ext cx="4724400" cy="1754326"/>
          </a:xfrm>
          <a:prstGeom prst="rect">
            <a:avLst/>
          </a:prstGeom>
          <a:noFill/>
        </p:spPr>
        <p:txBody>
          <a:bodyPr wrap="square" rtlCol="0">
            <a:spAutoFit/>
          </a:bodyPr>
          <a:lstStyle/>
          <a:p>
            <a:r>
              <a:rPr lang="en-US" b="1" dirty="0" smtClean="0"/>
              <a:t>Numerator</a:t>
            </a:r>
            <a:r>
              <a:rPr lang="en-US" dirty="0" smtClean="0"/>
              <a:t>: 2 + 1.0 + 6.1 + 1.3 = </a:t>
            </a:r>
            <a:r>
              <a:rPr lang="en-US" b="1" dirty="0" smtClean="0"/>
              <a:t>10.4</a:t>
            </a:r>
          </a:p>
          <a:p>
            <a:endParaRPr lang="en-US" b="1" dirty="0"/>
          </a:p>
          <a:p>
            <a:r>
              <a:rPr lang="en-US" b="1" dirty="0" smtClean="0"/>
              <a:t>Denominator:  .25 + .51 + .13 + .11 = 1.0</a:t>
            </a:r>
          </a:p>
          <a:p>
            <a:endParaRPr lang="en-US" b="1" dirty="0"/>
          </a:p>
          <a:p>
            <a:r>
              <a:rPr lang="en-US" b="1" dirty="0" smtClean="0">
                <a:solidFill>
                  <a:srgbClr val="FF0000"/>
                </a:solidFill>
              </a:rPr>
              <a:t>Final Estimate: 10.4 / 1.0 = 10.4!</a:t>
            </a:r>
          </a:p>
          <a:p>
            <a:endParaRPr lang="en-US" dirty="0"/>
          </a:p>
        </p:txBody>
      </p:sp>
      <p:sp>
        <p:nvSpPr>
          <p:cNvPr id="17" name="Rectangle 16"/>
          <p:cNvSpPr/>
          <p:nvPr/>
        </p:nvSpPr>
        <p:spPr>
          <a:xfrm>
            <a:off x="2971800" y="5943600"/>
            <a:ext cx="609600" cy="3810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5400000" flipH="1" flipV="1">
            <a:off x="2781300" y="4076700"/>
            <a:ext cx="2667000" cy="1066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Ordinary </a:t>
            </a:r>
            <a:r>
              <a:rPr lang="en-US" dirty="0" err="1" smtClean="0"/>
              <a:t>Kriging</a:t>
            </a:r>
            <a:endParaRPr lang="en-US" dirty="0" smtClean="0"/>
          </a:p>
        </p:txBody>
      </p:sp>
      <p:sp>
        <p:nvSpPr>
          <p:cNvPr id="11267" name="Slide Number Placeholder 3"/>
          <p:cNvSpPr>
            <a:spLocks noGrp="1"/>
          </p:cNvSpPr>
          <p:nvPr>
            <p:ph type="sldNum" sz="quarter" idx="12"/>
          </p:nvPr>
        </p:nvSpPr>
        <p:spPr>
          <a:noFill/>
        </p:spPr>
        <p:txBody>
          <a:bodyPr/>
          <a:lstStyle/>
          <a:p>
            <a:fld id="{3148BC4F-1D72-4F80-A1A1-BC5366724C69}" type="slidenum">
              <a:rPr lang="en-US" smtClean="0"/>
              <a:pPr/>
              <a:t>28</a:t>
            </a:fld>
            <a:endParaRPr lang="en-US" smtClean="0"/>
          </a:p>
        </p:txBody>
      </p:sp>
      <p:sp>
        <p:nvSpPr>
          <p:cNvPr id="11269" name="Content Placeholder 2"/>
          <p:cNvSpPr>
            <a:spLocks noGrp="1"/>
          </p:cNvSpPr>
          <p:nvPr>
            <p:ph idx="1"/>
          </p:nvPr>
        </p:nvSpPr>
        <p:spPr>
          <a:xfrm>
            <a:off x="457200" y="1600200"/>
            <a:ext cx="3048000" cy="4525963"/>
          </a:xfrm>
        </p:spPr>
        <p:txBody>
          <a:bodyPr>
            <a:normAutofit/>
          </a:bodyPr>
          <a:lstStyle/>
          <a:p>
            <a:r>
              <a:rPr lang="en-US" sz="2000" dirty="0" smtClean="0"/>
              <a:t>Very complex.  Useful when you have no theoretical knowledge of spatial autocorrelation, as this method uses your sample to estimate autocorrelation.</a:t>
            </a:r>
          </a:p>
          <a:p>
            <a:r>
              <a:rPr lang="en-US" sz="2000" dirty="0" smtClean="0"/>
              <a:t>Also creates a WLC</a:t>
            </a:r>
            <a:br>
              <a:rPr lang="en-US" sz="2000" dirty="0" smtClean="0"/>
            </a:br>
            <a:endParaRPr lang="en-US" sz="2000" dirty="0" smtClean="0"/>
          </a:p>
        </p:txBody>
      </p:sp>
      <p:graphicFrame>
        <p:nvGraphicFramePr>
          <p:cNvPr id="7" name="Table 6"/>
          <p:cNvGraphicFramePr>
            <a:graphicFrameLocks noGrp="1"/>
          </p:cNvGraphicFramePr>
          <p:nvPr/>
        </p:nvGraphicFramePr>
        <p:xfrm>
          <a:off x="3810000" y="1600200"/>
          <a:ext cx="5031620" cy="3962400"/>
        </p:xfrm>
        <a:graphic>
          <a:graphicData uri="http://schemas.openxmlformats.org/drawingml/2006/table">
            <a:tbl>
              <a:tblPr/>
              <a:tblGrid>
                <a:gridCol w="1006324"/>
                <a:gridCol w="1006324"/>
                <a:gridCol w="1006324"/>
                <a:gridCol w="1006324"/>
                <a:gridCol w="1006324"/>
              </a:tblGrid>
              <a:tr h="792480">
                <a:tc>
                  <a:txBody>
                    <a:bodyPr/>
                    <a:lstStyle/>
                    <a:p>
                      <a:pPr algn="ctr" fontAlgn="b"/>
                      <a:r>
                        <a:rPr lang="en-US" sz="4400" b="0" i="0" u="none" strike="noStrike" dirty="0" smtClean="0">
                          <a:solidFill>
                            <a:srgbClr val="FFFFFF"/>
                          </a:solidFill>
                          <a:latin typeface="Calibri"/>
                        </a:rPr>
                        <a:t>8</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a:solidFill>
                            <a:srgbClr val="006100"/>
                          </a:solidFill>
                          <a:latin typeface="Calibri"/>
                        </a:rPr>
                        <a:t>8</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4400" b="0" i="0" u="none" strike="noStrike" dirty="0" smtClean="0">
                          <a:solidFill>
                            <a:srgbClr val="FFFFFF"/>
                          </a:solidFill>
                          <a:latin typeface="Calibri"/>
                        </a:rPr>
                        <a:t>8</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a:solidFill>
                            <a:srgbClr val="006100"/>
                          </a:solidFill>
                          <a:latin typeface="Calibri"/>
                        </a:rPr>
                        <a:t>8</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4400" b="0" i="0" u="none" strike="noStrike" dirty="0" smtClean="0">
                          <a:solidFill>
                            <a:srgbClr val="FFFFFF"/>
                          </a:solidFill>
                          <a:latin typeface="Calibri"/>
                        </a:rPr>
                        <a:t>8</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r>
                        <a:rPr lang="en-US" sz="4400" b="0" i="0" u="none" strike="noStrike" dirty="0" smtClean="0">
                          <a:solidFill>
                            <a:srgbClr val="FFFFFF"/>
                          </a:solidFill>
                          <a:latin typeface="Calibri"/>
                        </a:rPr>
                        <a:t>8</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9</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8</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9</a:t>
                      </a: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9</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r>
                        <a:rPr lang="en-US" sz="4400" b="0" i="0" u="none" strike="noStrike" dirty="0" smtClean="0">
                          <a:solidFill>
                            <a:srgbClr val="FFFFFF"/>
                          </a:solidFill>
                          <a:latin typeface="Calibri"/>
                        </a:rPr>
                        <a:t>9</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9</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9</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a:solidFill>
                            <a:srgbClr val="006100"/>
                          </a:solidFill>
                          <a:latin typeface="Calibri"/>
                        </a:rPr>
                        <a:t>12</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792480">
                <a:tc>
                  <a:txBody>
                    <a:bodyPr/>
                    <a:lstStyle/>
                    <a:p>
                      <a:pPr algn="ctr" fontAlgn="b"/>
                      <a:r>
                        <a:rPr lang="en-US" sz="4400" b="0" i="0" u="none" strike="noStrike" dirty="0" smtClean="0">
                          <a:solidFill>
                            <a:srgbClr val="FFFFFF"/>
                          </a:solidFill>
                          <a:latin typeface="Calibri"/>
                        </a:rPr>
                        <a:t>11</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a:solidFill>
                            <a:srgbClr val="006100"/>
                          </a:solidFill>
                          <a:latin typeface="Calibri"/>
                        </a:rPr>
                        <a:t>12</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bl>
          </a:graphicData>
        </a:graphic>
      </p:graphicFrame>
      <p:graphicFrame>
        <p:nvGraphicFramePr>
          <p:cNvPr id="8" name="Table 7"/>
          <p:cNvGraphicFramePr>
            <a:graphicFrameLocks noGrp="1"/>
          </p:cNvGraphicFramePr>
          <p:nvPr/>
        </p:nvGraphicFramePr>
        <p:xfrm>
          <a:off x="762000" y="5029200"/>
          <a:ext cx="2743200" cy="1380409"/>
        </p:xfrm>
        <a:graphic>
          <a:graphicData uri="http://schemas.openxmlformats.org/drawingml/2006/table">
            <a:tbl>
              <a:tblPr/>
              <a:tblGrid>
                <a:gridCol w="1371600"/>
                <a:gridCol w="1371600"/>
              </a:tblGrid>
              <a:tr h="671804">
                <a:tc>
                  <a:txBody>
                    <a:bodyPr/>
                    <a:lstStyle/>
                    <a:p>
                      <a:pPr algn="ctr" fontAlgn="ctr"/>
                      <a:r>
                        <a:rPr lang="en-US" sz="2800" b="1" i="0" u="none" strike="noStrike" dirty="0">
                          <a:solidFill>
                            <a:srgbClr val="006100"/>
                          </a:solidFill>
                          <a:latin typeface="Calibri"/>
                        </a:rPr>
                        <a:t>#</a:t>
                      </a:r>
                    </a:p>
                  </a:txBody>
                  <a:tcPr marL="6998" marR="6998" marT="699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2100" b="0" i="0" u="none" strike="noStrike" dirty="0" smtClean="0">
                          <a:solidFill>
                            <a:srgbClr val="000000"/>
                          </a:solidFill>
                          <a:latin typeface="Calibri"/>
                        </a:rPr>
                        <a:t> Sample</a:t>
                      </a:r>
                      <a:endParaRPr lang="en-US" sz="2100" b="0" i="0" u="none" strike="noStrike" dirty="0">
                        <a:solidFill>
                          <a:srgbClr val="000000"/>
                        </a:solidFill>
                        <a:latin typeface="Calibri"/>
                      </a:endParaRPr>
                    </a:p>
                  </a:txBody>
                  <a:tcPr marL="6998" marR="6998" marT="6998" marB="0" anchor="ctr">
                    <a:lnL w="12700" cap="flat" cmpd="sng" algn="ctr">
                      <a:solidFill>
                        <a:srgbClr val="000000"/>
                      </a:solidFill>
                      <a:prstDash val="solid"/>
                      <a:round/>
                      <a:headEnd type="none" w="med" len="med"/>
                      <a:tailEnd type="none" w="med" len="med"/>
                    </a:lnL>
                    <a:lnR>
                      <a:noFill/>
                    </a:lnR>
                    <a:lnT>
                      <a:noFill/>
                    </a:lnT>
                    <a:lnB>
                      <a:noFill/>
                    </a:lnB>
                  </a:tcPr>
                </a:tc>
              </a:tr>
              <a:tr h="708605">
                <a:tc>
                  <a:txBody>
                    <a:bodyPr/>
                    <a:lstStyle/>
                    <a:p>
                      <a:pPr algn="ctr" fontAlgn="ctr"/>
                      <a:r>
                        <a:rPr lang="en-US" sz="3200" b="0" i="0" u="none" strike="noStrike" dirty="0">
                          <a:solidFill>
                            <a:srgbClr val="FFFFFF"/>
                          </a:solidFill>
                          <a:latin typeface="Calibri"/>
                        </a:rPr>
                        <a:t>#</a:t>
                      </a:r>
                    </a:p>
                  </a:txBody>
                  <a:tcPr marL="6998" marR="6998" marT="69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2100" b="0" i="0" u="none" strike="noStrike" dirty="0" smtClean="0">
                          <a:solidFill>
                            <a:srgbClr val="000000"/>
                          </a:solidFill>
                          <a:latin typeface="Calibri"/>
                        </a:rPr>
                        <a:t> Estimation</a:t>
                      </a:r>
                      <a:endParaRPr lang="en-US" sz="2100" b="0" i="0" u="none" strike="noStrike" dirty="0">
                        <a:solidFill>
                          <a:srgbClr val="000000"/>
                        </a:solidFill>
                        <a:latin typeface="Calibri"/>
                      </a:endParaRPr>
                    </a:p>
                  </a:txBody>
                  <a:tcPr marL="6998" marR="6998" marT="6998" marB="0" anchor="ctr">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srcRect/>
          <a:stretch>
            <a:fillRect/>
          </a:stretch>
        </p:blipFill>
        <p:spPr bwMode="auto">
          <a:xfrm>
            <a:off x="4291533" y="609600"/>
            <a:ext cx="3076575" cy="1295400"/>
          </a:xfrm>
          <a:prstGeom prst="rect">
            <a:avLst/>
          </a:prstGeom>
          <a:noFill/>
          <a:ln w="9525">
            <a:noFill/>
            <a:miter lim="800000"/>
            <a:headEnd/>
            <a:tailEnd/>
          </a:ln>
          <a:effectLst/>
        </p:spPr>
      </p:pic>
      <p:pic>
        <p:nvPicPr>
          <p:cNvPr id="9" name="Picture 8"/>
          <p:cNvPicPr/>
          <p:nvPr/>
        </p:nvPicPr>
        <p:blipFill>
          <a:blip r:embed="rId4" cstate="print"/>
          <a:srcRect/>
          <a:stretch>
            <a:fillRect/>
          </a:stretch>
        </p:blipFill>
        <p:spPr bwMode="auto">
          <a:xfrm>
            <a:off x="4291533" y="1524000"/>
            <a:ext cx="3328467" cy="2667000"/>
          </a:xfrm>
          <a:prstGeom prst="rect">
            <a:avLst/>
          </a:prstGeom>
          <a:noFill/>
          <a:ln w="9525">
            <a:noFill/>
            <a:miter lim="800000"/>
            <a:headEnd/>
            <a:tailEnd/>
          </a:ln>
        </p:spPr>
      </p:pic>
      <p:sp>
        <p:nvSpPr>
          <p:cNvPr id="2" name="Title 1"/>
          <p:cNvSpPr>
            <a:spLocks noGrp="1"/>
          </p:cNvSpPr>
          <p:nvPr>
            <p:ph type="title"/>
          </p:nvPr>
        </p:nvSpPr>
        <p:spPr>
          <a:xfrm>
            <a:off x="381000" y="-228600"/>
            <a:ext cx="8229600" cy="1143000"/>
          </a:xfrm>
        </p:spPr>
        <p:txBody>
          <a:bodyPr/>
          <a:lstStyle/>
          <a:p>
            <a:r>
              <a:rPr lang="en-US" dirty="0" err="1" smtClean="0"/>
              <a:t>Kriging</a:t>
            </a:r>
            <a:endParaRPr lang="en-US" dirty="0"/>
          </a:p>
        </p:txBody>
      </p:sp>
      <p:sp>
        <p:nvSpPr>
          <p:cNvPr id="4" name="Content Placeholder 2"/>
          <p:cNvSpPr>
            <a:spLocks noGrp="1"/>
          </p:cNvSpPr>
          <p:nvPr>
            <p:ph idx="1"/>
          </p:nvPr>
        </p:nvSpPr>
        <p:spPr>
          <a:xfrm>
            <a:off x="228600" y="1066800"/>
            <a:ext cx="4343400" cy="4525963"/>
          </a:xfrm>
        </p:spPr>
        <p:txBody>
          <a:bodyPr>
            <a:normAutofit/>
          </a:bodyPr>
          <a:lstStyle/>
          <a:p>
            <a:r>
              <a:rPr lang="en-US" sz="2000" dirty="0" smtClean="0">
                <a:latin typeface="Times New Roman" pitchFamily="18" charset="0"/>
                <a:cs typeface="Times New Roman" pitchFamily="18" charset="0"/>
              </a:rPr>
              <a:t>A two step process.  First, spatial autocorrelation is estimated from known points following the first equation.  </a:t>
            </a:r>
          </a:p>
          <a:p>
            <a:r>
              <a:rPr lang="en-US" sz="2000" dirty="0" smtClean="0">
                <a:latin typeface="Times New Roman" pitchFamily="18" charset="0"/>
                <a:cs typeface="Times New Roman" pitchFamily="18" charset="0"/>
              </a:rPr>
              <a:t>Second, the weights from each known point to each unknown point are solved for on the basis of the autocorrelation you measure in the first step.</a:t>
            </a:r>
          </a:p>
        </p:txBody>
      </p:sp>
      <p:pic>
        <p:nvPicPr>
          <p:cNvPr id="4100" name="Picture 4"/>
          <p:cNvPicPr>
            <a:picLocks noChangeAspect="1" noChangeArrowheads="1"/>
          </p:cNvPicPr>
          <p:nvPr/>
        </p:nvPicPr>
        <p:blipFill>
          <a:blip r:embed="rId5" cstate="print"/>
          <a:srcRect/>
          <a:stretch>
            <a:fillRect/>
          </a:stretch>
        </p:blipFill>
        <p:spPr bwMode="auto">
          <a:xfrm>
            <a:off x="6705600" y="2514600"/>
            <a:ext cx="2234045" cy="762000"/>
          </a:xfrm>
          <a:prstGeom prst="rect">
            <a:avLst/>
          </a:prstGeom>
          <a:noFill/>
          <a:ln w="9525">
            <a:noFill/>
            <a:miter lim="800000"/>
            <a:headEnd/>
            <a:tailEnd/>
          </a:ln>
          <a:effectLst/>
        </p:spPr>
      </p:pic>
      <p:graphicFrame>
        <p:nvGraphicFramePr>
          <p:cNvPr id="4101" name="Object 5"/>
          <p:cNvGraphicFramePr>
            <a:graphicFrameLocks noChangeAspect="1"/>
          </p:cNvGraphicFramePr>
          <p:nvPr/>
        </p:nvGraphicFramePr>
        <p:xfrm>
          <a:off x="228600" y="4419600"/>
          <a:ext cx="8753475" cy="2162175"/>
        </p:xfrm>
        <a:graphic>
          <a:graphicData uri="http://schemas.openxmlformats.org/presentationml/2006/ole">
            <p:oleObj spid="_x0000_s4101" name="Document" r:id="rId6" imgW="8745580" imgH="2176436" progId="Word.Document.12">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What’s Next? (7 more weeks!)</a:t>
            </a:r>
            <a:endParaRPr lang="en-US" dirty="0"/>
          </a:p>
        </p:txBody>
      </p:sp>
      <p:sp>
        <p:nvSpPr>
          <p:cNvPr id="3" name="Content Placeholder 2"/>
          <p:cNvSpPr>
            <a:spLocks noGrp="1"/>
          </p:cNvSpPr>
          <p:nvPr>
            <p:ph idx="1"/>
          </p:nvPr>
        </p:nvSpPr>
        <p:spPr>
          <a:xfrm>
            <a:off x="457200" y="1066800"/>
            <a:ext cx="8229600" cy="5257800"/>
          </a:xfrm>
        </p:spPr>
        <p:txBody>
          <a:bodyPr>
            <a:normAutofit fontScale="92500" lnSpcReduction="10000"/>
          </a:bodyPr>
          <a:lstStyle/>
          <a:p>
            <a:r>
              <a:rPr lang="en-US" dirty="0" smtClean="0"/>
              <a:t>Spatial Interpolation of Environmental Variables (Today)</a:t>
            </a:r>
          </a:p>
          <a:p>
            <a:r>
              <a:rPr lang="en-US" dirty="0" smtClean="0"/>
              <a:t>Aggregation Techniques for Risk Assessment</a:t>
            </a:r>
          </a:p>
          <a:p>
            <a:r>
              <a:rPr lang="en-US" dirty="0" smtClean="0"/>
              <a:t>GIS &amp; Decision Making</a:t>
            </a:r>
          </a:p>
          <a:p>
            <a:r>
              <a:rPr lang="en-US" dirty="0" smtClean="0"/>
              <a:t>AHP</a:t>
            </a:r>
          </a:p>
          <a:p>
            <a:r>
              <a:rPr lang="en-US" dirty="0" smtClean="0"/>
              <a:t>LISA Analysis </a:t>
            </a:r>
          </a:p>
          <a:p>
            <a:r>
              <a:rPr lang="en-US" dirty="0" smtClean="0"/>
              <a:t>Optimization Modeling</a:t>
            </a:r>
          </a:p>
          <a:p>
            <a:r>
              <a:rPr lang="en-US" dirty="0" smtClean="0"/>
              <a:t>Two guest speakers:</a:t>
            </a:r>
          </a:p>
          <a:p>
            <a:pPr lvl="1"/>
            <a:r>
              <a:rPr lang="en-US" dirty="0" smtClean="0"/>
              <a:t>Chi Ho Sham, Vice President, The Cadmus Group</a:t>
            </a:r>
          </a:p>
          <a:p>
            <a:pPr lvl="1"/>
            <a:r>
              <a:rPr lang="en-US" dirty="0" smtClean="0"/>
              <a:t>Sam </a:t>
            </a:r>
            <a:r>
              <a:rPr lang="en-US" dirty="0" err="1" smtClean="0"/>
              <a:t>Ratick</a:t>
            </a:r>
            <a:r>
              <a:rPr lang="en-US" dirty="0" smtClean="0"/>
              <a:t>, Professor, Clark University (Formerly Operations Research Analyst, EPA)</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dirty="0" smtClean="0"/>
              <a:t>Triangulated Irregular Networks (TIN)</a:t>
            </a:r>
            <a:br>
              <a:rPr lang="en-US" dirty="0" smtClean="0"/>
            </a:br>
            <a:r>
              <a:rPr lang="en-US" dirty="0" smtClean="0"/>
              <a:t>AKA Delaunay Triangles</a:t>
            </a:r>
          </a:p>
        </p:txBody>
      </p:sp>
      <p:sp>
        <p:nvSpPr>
          <p:cNvPr id="11267" name="Slide Number Placeholder 3"/>
          <p:cNvSpPr>
            <a:spLocks noGrp="1"/>
          </p:cNvSpPr>
          <p:nvPr>
            <p:ph type="sldNum" sz="quarter" idx="12"/>
          </p:nvPr>
        </p:nvSpPr>
        <p:spPr>
          <a:noFill/>
        </p:spPr>
        <p:txBody>
          <a:bodyPr/>
          <a:lstStyle/>
          <a:p>
            <a:fld id="{3148BC4F-1D72-4F80-A1A1-BC5366724C69}" type="slidenum">
              <a:rPr lang="en-US" smtClean="0"/>
              <a:pPr/>
              <a:t>30</a:t>
            </a:fld>
            <a:endParaRPr lang="en-US" smtClean="0"/>
          </a:p>
        </p:txBody>
      </p:sp>
      <p:sp>
        <p:nvSpPr>
          <p:cNvPr id="11269" name="Content Placeholder 2"/>
          <p:cNvSpPr>
            <a:spLocks noGrp="1"/>
          </p:cNvSpPr>
          <p:nvPr>
            <p:ph idx="1"/>
          </p:nvPr>
        </p:nvSpPr>
        <p:spPr>
          <a:xfrm>
            <a:off x="457200" y="1600200"/>
            <a:ext cx="3048000" cy="4525963"/>
          </a:xfrm>
        </p:spPr>
        <p:txBody>
          <a:bodyPr>
            <a:normAutofit/>
          </a:bodyPr>
          <a:lstStyle/>
          <a:p>
            <a:r>
              <a:rPr lang="en-US" sz="2000" dirty="0" smtClean="0"/>
              <a:t>A refined version of the Polygonal technique. Useful when you know neighbors tend to be more similar.</a:t>
            </a:r>
            <a:br>
              <a:rPr lang="en-US" sz="2000" dirty="0" smtClean="0"/>
            </a:br>
            <a:endParaRPr lang="en-US" sz="2000" dirty="0" smtClean="0"/>
          </a:p>
          <a:p>
            <a:r>
              <a:rPr lang="en-US" sz="2000" dirty="0" smtClean="0"/>
              <a:t>Creates values based on the three closest known point to any unknown point.</a:t>
            </a:r>
            <a:br>
              <a:rPr lang="en-US" sz="2000" dirty="0" smtClean="0"/>
            </a:br>
            <a:endParaRPr lang="en-US" sz="2000" dirty="0" smtClean="0"/>
          </a:p>
        </p:txBody>
      </p:sp>
      <p:pic>
        <p:nvPicPr>
          <p:cNvPr id="9" name="Picture 8"/>
          <p:cNvPicPr/>
          <p:nvPr/>
        </p:nvPicPr>
        <p:blipFill>
          <a:blip r:embed="rId3" cstate="print"/>
          <a:srcRect/>
          <a:stretch>
            <a:fillRect/>
          </a:stretch>
        </p:blipFill>
        <p:spPr bwMode="auto">
          <a:xfrm>
            <a:off x="3733800" y="1676400"/>
            <a:ext cx="2342913" cy="2514600"/>
          </a:xfrm>
          <a:prstGeom prst="rect">
            <a:avLst/>
          </a:prstGeom>
          <a:noFill/>
          <a:ln w="9525">
            <a:noFill/>
            <a:miter lim="800000"/>
            <a:headEnd/>
            <a:tailEnd/>
          </a:ln>
        </p:spPr>
      </p:pic>
      <p:graphicFrame>
        <p:nvGraphicFramePr>
          <p:cNvPr id="5122" name="Object 2"/>
          <p:cNvGraphicFramePr>
            <a:graphicFrameLocks noChangeAspect="1"/>
          </p:cNvGraphicFramePr>
          <p:nvPr/>
        </p:nvGraphicFramePr>
        <p:xfrm>
          <a:off x="3048000" y="4572000"/>
          <a:ext cx="5897563" cy="925513"/>
        </p:xfrm>
        <a:graphic>
          <a:graphicData uri="http://schemas.openxmlformats.org/presentationml/2006/ole">
            <p:oleObj spid="_x0000_s5122" name="Document" r:id="rId4" imgW="5931493" imgH="942750" progId="Word.Document.12">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p:txBody>
          <a:bodyPr/>
          <a:lstStyle/>
          <a:p>
            <a:r>
              <a:rPr lang="en-US" dirty="0" smtClean="0"/>
              <a:t>What is spatial interpolation?</a:t>
            </a:r>
          </a:p>
          <a:p>
            <a:r>
              <a:rPr lang="en-US" dirty="0" smtClean="0"/>
              <a:t>What are some examples of spatial interpolation</a:t>
            </a:r>
            <a:r>
              <a:rPr lang="en-US" dirty="0" smtClean="0"/>
              <a:t>?</a:t>
            </a:r>
            <a:endParaRPr lang="en-US" dirty="0" smtClean="0"/>
          </a:p>
          <a:p>
            <a:r>
              <a:rPr lang="en-US" dirty="0" smtClean="0"/>
              <a:t>What </a:t>
            </a:r>
            <a:r>
              <a:rPr lang="en-US" dirty="0" smtClean="0"/>
              <a:t>are a few different types of interpolation?</a:t>
            </a:r>
          </a:p>
          <a:p>
            <a:r>
              <a:rPr lang="en-US" dirty="0" smtClean="0">
                <a:solidFill>
                  <a:srgbClr val="FF0000"/>
                </a:solidFill>
              </a:rPr>
              <a:t>What </a:t>
            </a:r>
            <a:r>
              <a:rPr lang="en-US" dirty="0" smtClean="0">
                <a:solidFill>
                  <a:srgbClr val="FF0000"/>
                </a:solidFill>
              </a:rPr>
              <a:t>else do I need to know?</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Spatial Interpolation only makes sense when there are </a:t>
            </a:r>
            <a:r>
              <a:rPr lang="en-US" i="1" dirty="0" smtClean="0"/>
              <a:t>spatial patterns </a:t>
            </a:r>
            <a:r>
              <a:rPr lang="en-US" dirty="0" smtClean="0"/>
              <a:t>in the data.</a:t>
            </a:r>
          </a:p>
          <a:p>
            <a:r>
              <a:rPr lang="en-US" dirty="0" smtClean="0"/>
              <a:t>They are only valid within a single study domain (e.g., if you had weather stations in Alabama, you could not use them to interpolate weather data in Georgia).</a:t>
            </a:r>
          </a:p>
          <a:p>
            <a:r>
              <a:rPr lang="en-US" dirty="0" smtClean="0"/>
              <a:t>Estimates are stronger when spatial autocorrelation is more prevalent.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Two types of validation are common:</a:t>
            </a:r>
          </a:p>
          <a:p>
            <a:pPr lvl="1"/>
            <a:r>
              <a:rPr lang="en-US" dirty="0" smtClean="0"/>
              <a:t>Cross-validation: re-estimate the results over and over again by dropping one point out of the analysis and predicting what its value is.  Error is estimated on the basis of all of these validations.</a:t>
            </a:r>
          </a:p>
          <a:p>
            <a:pPr lvl="1"/>
            <a:r>
              <a:rPr lang="en-US" dirty="0" smtClean="0"/>
              <a:t>Calibration/Validation: Intentionally use a portion of your data for calibrating only, and a portion of your data for validation only.</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Assignment 4</a:t>
            </a:r>
            <a:endParaRPr lang="en-US" dirty="0"/>
          </a:p>
        </p:txBody>
      </p:sp>
      <p:sp>
        <p:nvSpPr>
          <p:cNvPr id="3" name="Content Placeholder 2"/>
          <p:cNvSpPr>
            <a:spLocks noGrp="1"/>
          </p:cNvSpPr>
          <p:nvPr>
            <p:ph idx="1"/>
          </p:nvPr>
        </p:nvSpPr>
        <p:spPr/>
        <p:txBody>
          <a:bodyPr>
            <a:normAutofit lnSpcReduction="10000"/>
          </a:bodyPr>
          <a:lstStyle/>
          <a:p>
            <a:r>
              <a:rPr lang="en-US" dirty="0" smtClean="0"/>
              <a:t>You will be using multiple interpolative methods to predict precipitation in the Plum Island Ecosystems, an area just north of Boston, MA.</a:t>
            </a:r>
          </a:p>
          <a:p>
            <a:r>
              <a:rPr lang="en-US" dirty="0" smtClean="0"/>
              <a:t>You will compare the results of each method, and write why you think those differences occur.</a:t>
            </a:r>
          </a:p>
          <a:p>
            <a:r>
              <a:rPr lang="en-US" dirty="0" smtClean="0"/>
              <a:t>This is </a:t>
            </a:r>
            <a:r>
              <a:rPr lang="en-US" b="1" u="sng" dirty="0" smtClean="0"/>
              <a:t>NOT</a:t>
            </a:r>
            <a:r>
              <a:rPr lang="en-US" dirty="0" smtClean="0"/>
              <a:t> a group assignment: everyone must turn in their own!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Feedback from Jan/Feb</a:t>
            </a:r>
            <a:endParaRPr lang="en-US" dirty="0"/>
          </a:p>
        </p:txBody>
      </p:sp>
      <p:sp>
        <p:nvSpPr>
          <p:cNvPr id="3" name="Content Placeholder 2"/>
          <p:cNvSpPr>
            <a:spLocks noGrp="1"/>
          </p:cNvSpPr>
          <p:nvPr>
            <p:ph idx="1"/>
          </p:nvPr>
        </p:nvSpPr>
        <p:spPr/>
        <p:txBody>
          <a:bodyPr/>
          <a:lstStyle/>
          <a:p>
            <a:r>
              <a:rPr lang="en-US" dirty="0" smtClean="0"/>
              <a:t>Want to see more of the “under the hood” stuff – how would you arrive at the values /data that are given in the assignments?</a:t>
            </a:r>
          </a:p>
          <a:p>
            <a:r>
              <a:rPr lang="en-US" dirty="0" smtClean="0"/>
              <a:t>Assignments can sometimes be very hard to do in groups, logistically and otherwise.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p:txBody>
          <a:bodyPr/>
          <a:lstStyle/>
          <a:p>
            <a:pPr>
              <a:buNone/>
            </a:pPr>
            <a:r>
              <a:rPr lang="en-US" dirty="0" smtClean="0"/>
              <a:t>Reading Assignment </a:t>
            </a:r>
            <a:r>
              <a:rPr lang="en-US" dirty="0" smtClean="0"/>
              <a:t>4 is</a:t>
            </a:r>
            <a:r>
              <a:rPr lang="en-US" dirty="0" smtClean="0"/>
              <a:t> </a:t>
            </a:r>
            <a:r>
              <a:rPr lang="en-US" dirty="0" smtClean="0"/>
              <a:t>due Mon Mar 19</a:t>
            </a:r>
            <a:r>
              <a:rPr lang="en-US" baseline="30000" dirty="0" smtClean="0"/>
              <a:t>th</a:t>
            </a:r>
            <a:r>
              <a:rPr lang="en-US" dirty="0" smtClean="0"/>
              <a:t>.</a:t>
            </a:r>
            <a:endParaRPr lang="en-US" dirty="0" smtClean="0"/>
          </a:p>
          <a:p>
            <a:pPr>
              <a:buNone/>
            </a:pPr>
            <a:endParaRPr lang="en-US" dirty="0"/>
          </a:p>
          <a:p>
            <a:pPr>
              <a:buNone/>
            </a:pPr>
            <a:r>
              <a:rPr lang="en-US" dirty="0" smtClean="0"/>
              <a:t>Problem Set 2 will be given out this Wednesday, due Wednesday, Mar 28.</a:t>
            </a:r>
          </a:p>
          <a:p>
            <a:pPr>
              <a:buNone/>
            </a:pPr>
            <a:endParaRPr lang="en-US" dirty="0"/>
          </a:p>
          <a:p>
            <a:pPr>
              <a:buNone/>
            </a:pPr>
            <a:r>
              <a:rPr lang="en-US" dirty="0" smtClean="0"/>
              <a:t>Both assignments are individual: everyone must turn their own assignment in.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t>Spatial Interpolation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8600" y="1981200"/>
            <a:ext cx="4429125" cy="27908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619625" y="2438400"/>
            <a:ext cx="4524375" cy="28289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p:txBody>
          <a:bodyPr/>
          <a:lstStyle/>
          <a:p>
            <a:r>
              <a:rPr lang="en-US" dirty="0" smtClean="0">
                <a:solidFill>
                  <a:srgbClr val="FF0000"/>
                </a:solidFill>
              </a:rPr>
              <a:t>What is spatial interpolation?</a:t>
            </a:r>
          </a:p>
          <a:p>
            <a:r>
              <a:rPr lang="en-US" dirty="0" smtClean="0"/>
              <a:t>What are some examples of spatial interpolation</a:t>
            </a:r>
            <a:r>
              <a:rPr lang="en-US" dirty="0" smtClean="0"/>
              <a:t>?</a:t>
            </a:r>
            <a:endParaRPr lang="en-US" dirty="0" smtClean="0"/>
          </a:p>
          <a:p>
            <a:r>
              <a:rPr lang="en-US" dirty="0" smtClean="0"/>
              <a:t>What </a:t>
            </a:r>
            <a:r>
              <a:rPr lang="en-US" dirty="0" smtClean="0"/>
              <a:t>are a few different types of interpolation?</a:t>
            </a:r>
          </a:p>
          <a:p>
            <a:r>
              <a:rPr lang="en-US" dirty="0" smtClean="0"/>
              <a:t>What </a:t>
            </a:r>
            <a:r>
              <a:rPr lang="en-US" dirty="0" smtClean="0"/>
              <a:t>else do I need to know?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dirty="0" smtClean="0"/>
              <a:t>Spatial Interpolation</a:t>
            </a:r>
          </a:p>
        </p:txBody>
      </p:sp>
      <p:sp>
        <p:nvSpPr>
          <p:cNvPr id="11267" name="Slide Number Placeholder 3"/>
          <p:cNvSpPr>
            <a:spLocks noGrp="1"/>
          </p:cNvSpPr>
          <p:nvPr>
            <p:ph type="sldNum" sz="quarter" idx="12"/>
          </p:nvPr>
        </p:nvSpPr>
        <p:spPr>
          <a:noFill/>
        </p:spPr>
        <p:txBody>
          <a:bodyPr/>
          <a:lstStyle/>
          <a:p>
            <a:fld id="{3148BC4F-1D72-4F80-A1A1-BC5366724C69}" type="slidenum">
              <a:rPr lang="en-US" smtClean="0"/>
              <a:pPr/>
              <a:t>8</a:t>
            </a:fld>
            <a:endParaRPr lang="en-US" smtClean="0"/>
          </a:p>
        </p:txBody>
      </p:sp>
      <p:graphicFrame>
        <p:nvGraphicFramePr>
          <p:cNvPr id="7" name="Table 6"/>
          <p:cNvGraphicFramePr>
            <a:graphicFrameLocks noGrp="1"/>
          </p:cNvGraphicFramePr>
          <p:nvPr/>
        </p:nvGraphicFramePr>
        <p:xfrm>
          <a:off x="3810000" y="1600200"/>
          <a:ext cx="5031620" cy="3962400"/>
        </p:xfrm>
        <a:graphic>
          <a:graphicData uri="http://schemas.openxmlformats.org/drawingml/2006/table">
            <a:tbl>
              <a:tblPr/>
              <a:tblGrid>
                <a:gridCol w="1006324"/>
                <a:gridCol w="1006324"/>
                <a:gridCol w="1006324"/>
                <a:gridCol w="1006324"/>
                <a:gridCol w="1006324"/>
              </a:tblGrid>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a:solidFill>
                            <a:srgbClr val="006100"/>
                          </a:solidFill>
                          <a:latin typeface="Calibri"/>
                        </a:rPr>
                        <a:t>8</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a:solidFill>
                            <a:srgbClr val="006100"/>
                          </a:solidFill>
                          <a:latin typeface="Calibri"/>
                        </a:rPr>
                        <a:t>8</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a:solidFill>
                            <a:srgbClr val="006100"/>
                          </a:solidFill>
                          <a:latin typeface="Calibri"/>
                        </a:rPr>
                        <a:t>12</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a:solidFill>
                            <a:srgbClr val="006100"/>
                          </a:solidFill>
                          <a:latin typeface="Calibri"/>
                        </a:rPr>
                        <a:t>12</a:t>
                      </a: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bl>
          </a:graphicData>
        </a:graphic>
      </p:graphicFrame>
      <p:graphicFrame>
        <p:nvGraphicFramePr>
          <p:cNvPr id="8" name="Table 7"/>
          <p:cNvGraphicFramePr>
            <a:graphicFrameLocks noGrp="1"/>
          </p:cNvGraphicFramePr>
          <p:nvPr/>
        </p:nvGraphicFramePr>
        <p:xfrm>
          <a:off x="762000" y="4114800"/>
          <a:ext cx="2743200" cy="1380409"/>
        </p:xfrm>
        <a:graphic>
          <a:graphicData uri="http://schemas.openxmlformats.org/drawingml/2006/table">
            <a:tbl>
              <a:tblPr/>
              <a:tblGrid>
                <a:gridCol w="1371600"/>
                <a:gridCol w="1371600"/>
              </a:tblGrid>
              <a:tr h="671804">
                <a:tc>
                  <a:txBody>
                    <a:bodyPr/>
                    <a:lstStyle/>
                    <a:p>
                      <a:pPr algn="ctr" fontAlgn="ctr"/>
                      <a:r>
                        <a:rPr lang="en-US" sz="2800" b="1" i="0" u="none" strike="noStrike" dirty="0">
                          <a:solidFill>
                            <a:srgbClr val="006100"/>
                          </a:solidFill>
                          <a:latin typeface="Calibri"/>
                        </a:rPr>
                        <a:t>#</a:t>
                      </a:r>
                    </a:p>
                  </a:txBody>
                  <a:tcPr marL="6998" marR="6998" marT="699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2100" b="0" i="0" u="none" strike="noStrike" dirty="0" smtClean="0">
                          <a:solidFill>
                            <a:srgbClr val="000000"/>
                          </a:solidFill>
                          <a:latin typeface="Calibri"/>
                        </a:rPr>
                        <a:t> Sample</a:t>
                      </a:r>
                      <a:endParaRPr lang="en-US" sz="2100" b="0" i="0" u="none" strike="noStrike" dirty="0">
                        <a:solidFill>
                          <a:srgbClr val="000000"/>
                        </a:solidFill>
                        <a:latin typeface="Calibri"/>
                      </a:endParaRPr>
                    </a:p>
                  </a:txBody>
                  <a:tcPr marL="6998" marR="6998" marT="6998" marB="0" anchor="ctr">
                    <a:lnL w="12700" cap="flat" cmpd="sng" algn="ctr">
                      <a:solidFill>
                        <a:srgbClr val="000000"/>
                      </a:solidFill>
                      <a:prstDash val="solid"/>
                      <a:round/>
                      <a:headEnd type="none" w="med" len="med"/>
                      <a:tailEnd type="none" w="med" len="med"/>
                    </a:lnL>
                    <a:lnR>
                      <a:noFill/>
                    </a:lnR>
                    <a:lnT>
                      <a:noFill/>
                    </a:lnT>
                    <a:lnB>
                      <a:noFill/>
                    </a:lnB>
                  </a:tcPr>
                </a:tc>
              </a:tr>
              <a:tr h="708605">
                <a:tc>
                  <a:txBody>
                    <a:bodyPr/>
                    <a:lstStyle/>
                    <a:p>
                      <a:pPr algn="ctr" fontAlgn="ctr"/>
                      <a:r>
                        <a:rPr lang="en-US" sz="3200" b="0" i="0" u="none" strike="noStrike" dirty="0">
                          <a:solidFill>
                            <a:srgbClr val="FFFFFF"/>
                          </a:solidFill>
                          <a:latin typeface="Calibri"/>
                        </a:rPr>
                        <a:t>#</a:t>
                      </a:r>
                    </a:p>
                  </a:txBody>
                  <a:tcPr marL="6998" marR="6998" marT="69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US" sz="2100" b="0" i="0" u="none" strike="noStrike" dirty="0" smtClean="0">
                          <a:solidFill>
                            <a:srgbClr val="000000"/>
                          </a:solidFill>
                          <a:latin typeface="Calibri"/>
                        </a:rPr>
                        <a:t> Estimation</a:t>
                      </a:r>
                      <a:endParaRPr lang="en-US" sz="2100" b="0" i="0" u="none" strike="noStrike" dirty="0">
                        <a:solidFill>
                          <a:srgbClr val="000000"/>
                        </a:solidFill>
                        <a:latin typeface="Calibri"/>
                      </a:endParaRPr>
                    </a:p>
                  </a:txBody>
                  <a:tcPr marL="6998" marR="6998" marT="6998" marB="0" anchor="ctr">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normAutofit/>
          </a:bodyPr>
          <a:lstStyle/>
          <a:p>
            <a:r>
              <a:rPr lang="en-US" dirty="0" smtClean="0"/>
              <a:t>Spatial Autocorrelation</a:t>
            </a:r>
          </a:p>
        </p:txBody>
      </p:sp>
      <p:sp>
        <p:nvSpPr>
          <p:cNvPr id="11267" name="Slide Number Placeholder 3"/>
          <p:cNvSpPr>
            <a:spLocks noGrp="1"/>
          </p:cNvSpPr>
          <p:nvPr>
            <p:ph type="sldNum" sz="quarter" idx="12"/>
          </p:nvPr>
        </p:nvSpPr>
        <p:spPr>
          <a:noFill/>
        </p:spPr>
        <p:txBody>
          <a:bodyPr/>
          <a:lstStyle/>
          <a:p>
            <a:fld id="{3148BC4F-1D72-4F80-A1A1-BC5366724C69}" type="slidenum">
              <a:rPr lang="en-US" smtClean="0"/>
              <a:pPr/>
              <a:t>9</a:t>
            </a:fld>
            <a:endParaRPr lang="en-US" smtClean="0"/>
          </a:p>
        </p:txBody>
      </p:sp>
      <p:sp>
        <p:nvSpPr>
          <p:cNvPr id="11269" name="Content Placeholder 2"/>
          <p:cNvSpPr>
            <a:spLocks noGrp="1"/>
          </p:cNvSpPr>
          <p:nvPr>
            <p:ph idx="1"/>
          </p:nvPr>
        </p:nvSpPr>
        <p:spPr>
          <a:xfrm>
            <a:off x="457200" y="990600"/>
            <a:ext cx="3048000" cy="4525963"/>
          </a:xfrm>
        </p:spPr>
        <p:txBody>
          <a:bodyPr>
            <a:normAutofit/>
          </a:bodyPr>
          <a:lstStyle/>
          <a:p>
            <a:pPr>
              <a:buNone/>
            </a:pPr>
            <a:r>
              <a:rPr lang="en-US" sz="2800" dirty="0" smtClean="0"/>
              <a:t>Things closer together are more similar than those farther apart.</a:t>
            </a:r>
          </a:p>
        </p:txBody>
      </p:sp>
      <p:graphicFrame>
        <p:nvGraphicFramePr>
          <p:cNvPr id="7" name="Table 6"/>
          <p:cNvGraphicFramePr>
            <a:graphicFrameLocks noGrp="1"/>
          </p:cNvGraphicFramePr>
          <p:nvPr/>
        </p:nvGraphicFramePr>
        <p:xfrm>
          <a:off x="3810000" y="1600200"/>
          <a:ext cx="5031620" cy="3962400"/>
        </p:xfrm>
        <a:graphic>
          <a:graphicData uri="http://schemas.openxmlformats.org/drawingml/2006/table">
            <a:tbl>
              <a:tblPr/>
              <a:tblGrid>
                <a:gridCol w="1006324"/>
                <a:gridCol w="1006324"/>
                <a:gridCol w="1006324"/>
                <a:gridCol w="1006324"/>
                <a:gridCol w="1006324"/>
              </a:tblGrid>
              <a:tr h="792480">
                <a:tc>
                  <a:txBody>
                    <a:bodyPr/>
                    <a:lstStyle/>
                    <a:p>
                      <a:pPr algn="ctr" fontAlgn="b"/>
                      <a:r>
                        <a:rPr lang="en-US" sz="4400" b="0" i="0" u="none" strike="noStrike" dirty="0" smtClean="0">
                          <a:solidFill>
                            <a:srgbClr val="FFFFFF"/>
                          </a:solidFill>
                          <a:latin typeface="Calibri"/>
                        </a:rPr>
                        <a:t>1</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1" i="0" u="none" strike="noStrike" dirty="0" smtClean="0">
                          <a:solidFill>
                            <a:srgbClr val="006100"/>
                          </a:solidFill>
                          <a:latin typeface="Calibri"/>
                        </a:rPr>
                        <a:t>0</a:t>
                      </a:r>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4400" b="0" i="0" u="none" strike="noStrike" dirty="0" smtClean="0">
                          <a:solidFill>
                            <a:srgbClr val="FFFFFF"/>
                          </a:solidFill>
                          <a:latin typeface="Calibri"/>
                        </a:rPr>
                        <a:t>1</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4400" b="0" i="0" u="none" strike="noStrike" dirty="0" smtClean="0">
                          <a:solidFill>
                            <a:srgbClr val="FFFFFF"/>
                          </a:solidFill>
                          <a:latin typeface="Calibri"/>
                        </a:rPr>
                        <a:t>3</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r>
                        <a:rPr lang="en-US" sz="4400" b="0" i="0" u="none" strike="noStrike" dirty="0" smtClean="0">
                          <a:solidFill>
                            <a:srgbClr val="FFFFFF"/>
                          </a:solidFill>
                          <a:latin typeface="Calibri"/>
                        </a:rPr>
                        <a:t>1</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1</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3</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4</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r>
                        <a:rPr lang="en-US" sz="4400" b="0" i="0" u="none" strike="noStrike" dirty="0" smtClean="0">
                          <a:solidFill>
                            <a:srgbClr val="FFFFFF"/>
                          </a:solidFill>
                          <a:latin typeface="Calibri"/>
                        </a:rPr>
                        <a:t>3</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2</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4</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792480">
                <a:tc>
                  <a:txBody>
                    <a:bodyPr/>
                    <a:lstStyle/>
                    <a:p>
                      <a:pPr algn="ctr" fontAlgn="b"/>
                      <a:r>
                        <a:rPr lang="en-US" sz="4400" b="0" i="0" u="none" strike="noStrike" dirty="0" smtClean="0">
                          <a:solidFill>
                            <a:srgbClr val="FFFFFF"/>
                          </a:solidFill>
                          <a:latin typeface="Calibri"/>
                        </a:rPr>
                        <a:t>4</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3</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endParaRPr lang="en-US" sz="4400" b="1" i="0" u="none" strike="noStrike" dirty="0">
                        <a:solidFill>
                          <a:srgbClr val="006100"/>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b"/>
                      <a:r>
                        <a:rPr lang="en-US" sz="4400" b="0" i="0" u="none" strike="noStrike" dirty="0" smtClean="0">
                          <a:solidFill>
                            <a:srgbClr val="FFFFFF"/>
                          </a:solidFill>
                          <a:latin typeface="Calibri"/>
                        </a:rPr>
                        <a:t>5</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6</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792480">
                <a:tc>
                  <a:txBody>
                    <a:bodyPr/>
                    <a:lstStyle/>
                    <a:p>
                      <a:pPr algn="ctr" fontAlgn="b"/>
                      <a:r>
                        <a:rPr lang="en-US" sz="4400" b="0" i="0" u="none" strike="noStrike" dirty="0" smtClean="0">
                          <a:solidFill>
                            <a:srgbClr val="FFFFFF"/>
                          </a:solidFill>
                          <a:latin typeface="Calibri"/>
                        </a:rPr>
                        <a:t>5</a:t>
                      </a:r>
                      <a:endParaRPr lang="en-US" sz="4400" b="0" i="0" u="none" strike="noStrike" dirty="0">
                        <a:solidFill>
                          <a:srgbClr val="FFFFFF"/>
                        </a:solidFill>
                        <a:latin typeface="Calibri"/>
                      </a:endParaRPr>
                    </a:p>
                  </a:txBody>
                  <a:tcPr marL="37737" marR="37737" marT="377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4</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5</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6</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4400" b="0" i="0" u="none" strike="noStrike" dirty="0" smtClean="0">
                          <a:solidFill>
                            <a:srgbClr val="FFFFFF"/>
                          </a:solidFill>
                          <a:latin typeface="Calibri"/>
                        </a:rPr>
                        <a:t>7</a:t>
                      </a:r>
                      <a:endParaRPr lang="en-US" sz="4400" b="0" i="0" u="none" strike="noStrike" dirty="0">
                        <a:solidFill>
                          <a:srgbClr val="FFFFFF"/>
                        </a:solidFill>
                        <a:latin typeface="Calibri"/>
                      </a:endParaRPr>
                    </a:p>
                  </a:txBody>
                  <a:tcPr marL="37737" marR="37737" marT="377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r>
            </a:tbl>
          </a:graphicData>
        </a:graphic>
      </p:graphicFrame>
      <p:sp>
        <p:nvSpPr>
          <p:cNvPr id="11" name="Rectangle 10"/>
          <p:cNvSpPr/>
          <p:nvPr/>
        </p:nvSpPr>
        <p:spPr>
          <a:xfrm>
            <a:off x="4800600" y="1600200"/>
            <a:ext cx="990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67400" y="1600200"/>
            <a:ext cx="990600" cy="762000"/>
          </a:xfrm>
          <a:prstGeom prst="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58000" y="4800600"/>
            <a:ext cx="990600" cy="762000"/>
          </a:xfrm>
          <a:prstGeom prst="rect">
            <a:avLst/>
          </a:prstGeom>
          <a:no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5800" y="3352800"/>
            <a:ext cx="2667000" cy="3046988"/>
          </a:xfrm>
          <a:prstGeom prst="rect">
            <a:avLst/>
          </a:prstGeom>
          <a:noFill/>
        </p:spPr>
        <p:txBody>
          <a:bodyPr wrap="square" rtlCol="0">
            <a:spAutoFit/>
          </a:bodyPr>
          <a:lstStyle/>
          <a:p>
            <a:r>
              <a:rPr lang="en-US" sz="3200" dirty="0" smtClean="0"/>
              <a:t>The </a:t>
            </a:r>
            <a:r>
              <a:rPr lang="en-US" sz="3200" dirty="0" smtClean="0">
                <a:solidFill>
                  <a:srgbClr val="FF0000"/>
                </a:solidFill>
              </a:rPr>
              <a:t>red </a:t>
            </a:r>
            <a:r>
              <a:rPr lang="en-US" sz="3200" dirty="0" smtClean="0"/>
              <a:t>and </a:t>
            </a:r>
            <a:r>
              <a:rPr lang="en-US" sz="3200" dirty="0" smtClean="0">
                <a:solidFill>
                  <a:srgbClr val="7030A0"/>
                </a:solidFill>
              </a:rPr>
              <a:t>purple</a:t>
            </a:r>
            <a:r>
              <a:rPr lang="en-US" sz="3200" dirty="0" smtClean="0"/>
              <a:t> cells are more likely to be similar than the </a:t>
            </a:r>
            <a:r>
              <a:rPr lang="en-US" sz="3200" dirty="0" smtClean="0">
                <a:solidFill>
                  <a:srgbClr val="FF0000"/>
                </a:solidFill>
              </a:rPr>
              <a:t>red </a:t>
            </a:r>
            <a:r>
              <a:rPr lang="en-US" sz="3200" dirty="0" smtClean="0"/>
              <a:t>and </a:t>
            </a:r>
            <a:r>
              <a:rPr lang="en-US" sz="3200" dirty="0" smtClean="0">
                <a:solidFill>
                  <a:srgbClr val="00B0F0"/>
                </a:solidFill>
              </a:rPr>
              <a:t>blue </a:t>
            </a:r>
            <a:r>
              <a:rPr lang="en-US" sz="3200" dirty="0" smtClean="0"/>
              <a:t>cells.</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1284</Words>
  <Application>Microsoft Office PowerPoint</Application>
  <PresentationFormat>On-screen Show (4:3)</PresentationFormat>
  <Paragraphs>276</Paragraphs>
  <Slides>34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Office Theme</vt:lpstr>
      <vt:lpstr>Document</vt:lpstr>
      <vt:lpstr>EN 261: Part Two</vt:lpstr>
      <vt:lpstr>Recap</vt:lpstr>
      <vt:lpstr>What’s Next? (7 more weeks!)</vt:lpstr>
      <vt:lpstr>Common Feedback from Jan/Feb</vt:lpstr>
      <vt:lpstr>Logistics</vt:lpstr>
      <vt:lpstr>Spatial Interpolation</vt:lpstr>
      <vt:lpstr>Today’s Goals</vt:lpstr>
      <vt:lpstr>Spatial Interpolation</vt:lpstr>
      <vt:lpstr>Spatial Autocorrelation</vt:lpstr>
      <vt:lpstr>Today’s Goals</vt:lpstr>
      <vt:lpstr>Day-to-day examples</vt:lpstr>
      <vt:lpstr>Slide 12</vt:lpstr>
      <vt:lpstr>Environmental Examples</vt:lpstr>
      <vt:lpstr>Environmental Examples</vt:lpstr>
      <vt:lpstr>Environmental Examples</vt:lpstr>
      <vt:lpstr>Today’s Goals</vt:lpstr>
      <vt:lpstr>Types of Spatial Interpolation</vt:lpstr>
      <vt:lpstr>Types of Spatial Interpolation</vt:lpstr>
      <vt:lpstr>Polygonal Interpolation</vt:lpstr>
      <vt:lpstr>Slide 20</vt:lpstr>
      <vt:lpstr>Inverse Distance Weighting</vt:lpstr>
      <vt:lpstr>Inverse Distance Weighting</vt:lpstr>
      <vt:lpstr>Slide 23</vt:lpstr>
      <vt:lpstr>Slide 24</vt:lpstr>
      <vt:lpstr>Slide 25</vt:lpstr>
      <vt:lpstr>Slide 26</vt:lpstr>
      <vt:lpstr>Slide 27</vt:lpstr>
      <vt:lpstr>Ordinary Kriging</vt:lpstr>
      <vt:lpstr>Kriging</vt:lpstr>
      <vt:lpstr>Triangulated Irregular Networks (TIN) AKA Delaunay Triangles</vt:lpstr>
      <vt:lpstr>Today’s Goals</vt:lpstr>
      <vt:lpstr>Limitations</vt:lpstr>
      <vt:lpstr>Validation</vt:lpstr>
      <vt:lpstr>Reading Assignment 4</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dc:creator>
  <cp:lastModifiedBy>drunfola</cp:lastModifiedBy>
  <cp:revision>54</cp:revision>
  <dcterms:created xsi:type="dcterms:W3CDTF">2012-03-10T17:51:56Z</dcterms:created>
  <dcterms:modified xsi:type="dcterms:W3CDTF">2012-03-12T14:51:12Z</dcterms:modified>
</cp:coreProperties>
</file>