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92" r:id="rId4"/>
    <p:sldId id="278" r:id="rId5"/>
    <p:sldId id="260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70" r:id="rId15"/>
    <p:sldId id="288" r:id="rId16"/>
    <p:sldId id="289" r:id="rId17"/>
    <p:sldId id="290" r:id="rId18"/>
    <p:sldId id="291" r:id="rId19"/>
    <p:sldId id="275" r:id="rId20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 e indice" id="{5997F7E2-3918-4316-B0EB-59C2B6D177FE}">
          <p14:sldIdLst>
            <p14:sldId id="256"/>
            <p14:sldId id="257"/>
            <p14:sldId id="292"/>
            <p14:sldId id="278"/>
            <p14:sldId id="260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70"/>
            <p14:sldId id="288"/>
            <p14:sldId id="289"/>
            <p14:sldId id="290"/>
            <p14:sldId id="291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32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6624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72925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34163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184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680702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4155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43176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61195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46198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739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18176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79381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660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Rectangle 105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280035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880" y="192405"/>
            <a:ext cx="8778240" cy="47739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4094226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7DB52E-BE6B-AFE0-22EA-75DB6925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85" y="358893"/>
            <a:ext cx="7475220" cy="99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en-US" sz="2800" b="1" cap="all" dirty="0">
                <a:solidFill>
                  <a:schemeClr val="accent1"/>
                </a:solidFill>
              </a:rPr>
              <a:t>Trabalho prático 2</a:t>
            </a:r>
          </a:p>
        </p:txBody>
      </p:sp>
      <p:sp>
        <p:nvSpPr>
          <p:cNvPr id="1038" name="Slide Number Placeholder 2">
            <a:extLst>
              <a:ext uri="{FF2B5EF4-FFF2-40B4-BE49-F238E27FC236}">
                <a16:creationId xmlns:a16="http://schemas.microsoft.com/office/drawing/2014/main" id="{46E61A73-C27B-2EFD-4BD2-765D90716C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7147" y="4667871"/>
            <a:ext cx="1279663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>
                <a:solidFill>
                  <a:schemeClr val="accent1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</a:t>
            </a:fld>
            <a:endParaRPr lang="en-US" sz="70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C714B-A5C6-B50F-FE7F-96CCC43C3E3C}"/>
              </a:ext>
            </a:extLst>
          </p:cNvPr>
          <p:cNvSpPr txBox="1"/>
          <p:nvPr/>
        </p:nvSpPr>
        <p:spPr>
          <a:xfrm>
            <a:off x="2418574" y="1314053"/>
            <a:ext cx="43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 err="1">
                <a:solidFill>
                  <a:schemeClr val="accent1"/>
                </a:solidFill>
              </a:rPr>
              <a:t>Análise</a:t>
            </a:r>
            <a:r>
              <a:rPr lang="en-US" b="1" cap="all" dirty="0">
                <a:solidFill>
                  <a:schemeClr val="accent1"/>
                </a:solidFill>
              </a:rPr>
              <a:t> de dados </a:t>
            </a:r>
            <a:r>
              <a:rPr lang="en-US" b="1" cap="all" dirty="0" err="1">
                <a:solidFill>
                  <a:schemeClr val="accent1"/>
                </a:solidFill>
              </a:rPr>
              <a:t>em</a:t>
            </a:r>
            <a:r>
              <a:rPr lang="en-US" b="1" cap="all" dirty="0">
                <a:solidFill>
                  <a:schemeClr val="accent1"/>
                </a:solidFill>
              </a:rPr>
              <a:t> </a:t>
            </a:r>
            <a:r>
              <a:rPr lang="en-US" b="1" cap="all" dirty="0" err="1">
                <a:solidFill>
                  <a:schemeClr val="accent1"/>
                </a:solidFill>
              </a:rPr>
              <a:t>informática</a:t>
            </a: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9122C-37D5-DF38-34D1-54BF3CD1FCCC}"/>
              </a:ext>
            </a:extLst>
          </p:cNvPr>
          <p:cNvSpPr txBox="1"/>
          <p:nvPr/>
        </p:nvSpPr>
        <p:spPr>
          <a:xfrm>
            <a:off x="1368532" y="3447895"/>
            <a:ext cx="243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all" dirty="0" err="1">
                <a:solidFill>
                  <a:schemeClr val="accent1"/>
                </a:solidFill>
              </a:rPr>
              <a:t>trabalho</a:t>
            </a:r>
            <a:r>
              <a:rPr lang="en-US" sz="1200" cap="all" dirty="0">
                <a:solidFill>
                  <a:schemeClr val="accent1"/>
                </a:solidFill>
              </a:rPr>
              <a:t> </a:t>
            </a:r>
            <a:r>
              <a:rPr lang="en-US" sz="1200" cap="all" dirty="0" err="1">
                <a:solidFill>
                  <a:schemeClr val="accent1"/>
                </a:solidFill>
              </a:rPr>
              <a:t>realizado</a:t>
            </a:r>
            <a:r>
              <a:rPr lang="en-US" sz="1200" cap="all" dirty="0">
                <a:solidFill>
                  <a:schemeClr val="accent1"/>
                </a:solidFill>
              </a:rPr>
              <a:t> </a:t>
            </a:r>
            <a:r>
              <a:rPr lang="en-US" sz="1200" cap="all" dirty="0" err="1">
                <a:solidFill>
                  <a:schemeClr val="accent1"/>
                </a:solidFill>
              </a:rPr>
              <a:t>por</a:t>
            </a:r>
            <a:r>
              <a:rPr lang="en-US" sz="1200" cap="all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200" cap="all" dirty="0">
                <a:solidFill>
                  <a:schemeClr val="accent1"/>
                </a:solidFill>
              </a:rPr>
              <a:t>1200801 Daniel </a:t>
            </a:r>
            <a:r>
              <a:rPr lang="en-US" sz="1200" cap="all" dirty="0" err="1">
                <a:solidFill>
                  <a:schemeClr val="accent1"/>
                </a:solidFill>
              </a:rPr>
              <a:t>braga</a:t>
            </a:r>
            <a:endParaRPr lang="en-US" sz="1200" cap="all" dirty="0">
              <a:solidFill>
                <a:schemeClr val="accent1"/>
              </a:solidFill>
            </a:endParaRPr>
          </a:p>
          <a:p>
            <a:r>
              <a:rPr lang="en-US" sz="1200" cap="all" dirty="0">
                <a:solidFill>
                  <a:schemeClr val="accent1"/>
                </a:solidFill>
              </a:rPr>
              <a:t>1201525 </a:t>
            </a:r>
            <a:r>
              <a:rPr lang="en-US" sz="1200" cap="all" dirty="0" err="1">
                <a:solidFill>
                  <a:schemeClr val="accent1"/>
                </a:solidFill>
              </a:rPr>
              <a:t>gonçalo</a:t>
            </a:r>
            <a:r>
              <a:rPr lang="en-US" sz="1200" cap="all" dirty="0">
                <a:solidFill>
                  <a:schemeClr val="accent1"/>
                </a:solidFill>
              </a:rPr>
              <a:t> </a:t>
            </a:r>
            <a:r>
              <a:rPr lang="en-US" sz="1200" cap="all" dirty="0" err="1">
                <a:solidFill>
                  <a:schemeClr val="accent1"/>
                </a:solidFill>
              </a:rPr>
              <a:t>nogueira</a:t>
            </a:r>
            <a:endParaRPr lang="pt-PT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21F20-23B9-2CB9-2D8E-E00E682605E1}"/>
              </a:ext>
            </a:extLst>
          </p:cNvPr>
          <p:cNvSpPr txBox="1"/>
          <p:nvPr/>
        </p:nvSpPr>
        <p:spPr>
          <a:xfrm>
            <a:off x="1487806" y="1969960"/>
            <a:ext cx="617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all" dirty="0" err="1">
                <a:solidFill>
                  <a:schemeClr val="accent1"/>
                </a:solidFill>
              </a:rPr>
              <a:t>Análise</a:t>
            </a:r>
            <a:r>
              <a:rPr lang="en-US" sz="2400" b="1" cap="all" dirty="0">
                <a:solidFill>
                  <a:schemeClr val="accent1"/>
                </a:solidFill>
              </a:rPr>
              <a:t> de </a:t>
            </a:r>
            <a:r>
              <a:rPr lang="en-US" sz="2400" b="1" cap="all" dirty="0" err="1">
                <a:solidFill>
                  <a:schemeClr val="accent1"/>
                </a:solidFill>
              </a:rPr>
              <a:t>Desempenho</a:t>
            </a:r>
            <a:r>
              <a:rPr lang="en-US" sz="2400" b="1" cap="all" dirty="0">
                <a:solidFill>
                  <a:schemeClr val="accent1"/>
                </a:solidFill>
              </a:rPr>
              <a:t> de </a:t>
            </a:r>
            <a:r>
              <a:rPr lang="en-US" sz="2400" b="1" cap="all" dirty="0" err="1">
                <a:solidFill>
                  <a:schemeClr val="accent1"/>
                </a:solidFill>
              </a:rPr>
              <a:t>técnicas</a:t>
            </a:r>
            <a:r>
              <a:rPr lang="en-US" sz="2400" b="1" cap="all" dirty="0">
                <a:solidFill>
                  <a:schemeClr val="accent1"/>
                </a:solidFill>
              </a:rPr>
              <a:t> de </a:t>
            </a:r>
            <a:r>
              <a:rPr lang="en-US" sz="2400" b="1" cap="all" dirty="0" err="1">
                <a:solidFill>
                  <a:schemeClr val="accent1"/>
                </a:solidFill>
              </a:rPr>
              <a:t>aprendizagem</a:t>
            </a:r>
            <a:r>
              <a:rPr lang="en-US" sz="2400" b="1" cap="all" dirty="0">
                <a:solidFill>
                  <a:schemeClr val="accent1"/>
                </a:solidFill>
              </a:rPr>
              <a:t> </a:t>
            </a:r>
            <a:r>
              <a:rPr lang="en-US" sz="2400" b="1" cap="all" dirty="0" err="1">
                <a:solidFill>
                  <a:schemeClr val="accent1"/>
                </a:solidFill>
              </a:rPr>
              <a:t>automática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14242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280035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C9CCC80-7A96-41CB-8626-BBA75D23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AD7A7A-010A-4015-B647-7A27BB53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3992335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CCE5C2-204D-B573-420E-C0F20691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013" y="396239"/>
            <a:ext cx="7475220" cy="1117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3900" b="1" cap="all" dirty="0">
                <a:solidFill>
                  <a:schemeClr val="accent1"/>
                </a:solidFill>
              </a:rPr>
              <a:t>6.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A9A00-2C5F-DC9C-32B8-171D623500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7147" y="4667871"/>
            <a:ext cx="1279663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>
                <a:solidFill>
                  <a:schemeClr val="accent1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 sz="70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72D57C-B3A5-2B7C-E718-4BB6CE9B5B75}"/>
              </a:ext>
            </a:extLst>
          </p:cNvPr>
          <p:cNvSpPr txBox="1"/>
          <p:nvPr/>
        </p:nvSpPr>
        <p:spPr>
          <a:xfrm>
            <a:off x="5840905" y="2057551"/>
            <a:ext cx="29936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7 –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Modelo de regressão linear simples para a variável IMC</a:t>
            </a:r>
            <a:endParaRPr lang="pt-PT" sz="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9BDD3-2795-745C-5572-B84BA5CABA24}"/>
              </a:ext>
            </a:extLst>
          </p:cNvPr>
          <p:cNvSpPr txBox="1"/>
          <p:nvPr/>
        </p:nvSpPr>
        <p:spPr>
          <a:xfrm>
            <a:off x="1312765" y="2075318"/>
            <a:ext cx="5554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Modelo regressão linear simples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Cálculo mae e rmse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Modelo com melhor resultado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FB5B0-B70B-38DB-DA3E-D64BAA48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05" y="277572"/>
            <a:ext cx="2841590" cy="1808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C4893B-22B0-B938-6707-4E2A269B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905" y="2432231"/>
            <a:ext cx="3048425" cy="409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2F2562-DB3B-2884-A777-E9BBAA4E74CB}"/>
              </a:ext>
            </a:extLst>
          </p:cNvPr>
          <p:cNvSpPr txBox="1"/>
          <p:nvPr/>
        </p:nvSpPr>
        <p:spPr>
          <a:xfrm>
            <a:off x="5973216" y="2849338"/>
            <a:ext cx="29936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Função linear resultante, MAE e RMSE</a:t>
            </a:r>
            <a:endParaRPr lang="pt-PT" sz="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701C47-4ED2-7EFA-081E-1AA3BEC6A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571" y="3418206"/>
            <a:ext cx="1448002" cy="7430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96F44B-F849-63D8-AF41-468D8B2524BA}"/>
              </a:ext>
            </a:extLst>
          </p:cNvPr>
          <p:cNvSpPr txBox="1"/>
          <p:nvPr/>
        </p:nvSpPr>
        <p:spPr>
          <a:xfrm>
            <a:off x="6248763" y="4161260"/>
            <a:ext cx="29936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9</a:t>
            </a: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Variável com melhor resultado</a:t>
            </a:r>
            <a:endParaRPr lang="pt-PT" sz="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36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280035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C9CCC80-7A96-41CB-8626-BBA75D23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AD7A7A-010A-4015-B647-7A27BB53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3992335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CCE5C2-204D-B573-420E-C0F20691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013" y="396239"/>
            <a:ext cx="7475220" cy="1117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3900" b="1" cap="all" dirty="0">
                <a:solidFill>
                  <a:schemeClr val="accent1"/>
                </a:solidFill>
              </a:rPr>
              <a:t>7.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A9A00-2C5F-DC9C-32B8-171D623500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7147" y="4667871"/>
            <a:ext cx="1279663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>
                <a:solidFill>
                  <a:schemeClr val="accent1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 sz="70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72D57C-B3A5-2B7C-E718-4BB6CE9B5B75}"/>
              </a:ext>
            </a:extLst>
          </p:cNvPr>
          <p:cNvSpPr txBox="1"/>
          <p:nvPr/>
        </p:nvSpPr>
        <p:spPr>
          <a:xfrm>
            <a:off x="5760373" y="1759795"/>
            <a:ext cx="29936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10 – Árvore de regressão (padrão)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9BDD3-2795-745C-5572-B84BA5CABA24}"/>
              </a:ext>
            </a:extLst>
          </p:cNvPr>
          <p:cNvSpPr txBox="1"/>
          <p:nvPr/>
        </p:nvSpPr>
        <p:spPr>
          <a:xfrm>
            <a:off x="1312765" y="2075318"/>
            <a:ext cx="5554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Modelo regressão linear múltipla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Árvore de regressão padrão</a:t>
            </a:r>
          </a:p>
          <a:p>
            <a:pPr>
              <a:buClr>
                <a:schemeClr val="accent1"/>
              </a:buClr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     e otimizada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Rede neuronal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2F2562-DB3B-2884-A777-E9BBAA4E74CB}"/>
              </a:ext>
            </a:extLst>
          </p:cNvPr>
          <p:cNvSpPr txBox="1"/>
          <p:nvPr/>
        </p:nvSpPr>
        <p:spPr>
          <a:xfrm>
            <a:off x="6042388" y="3186511"/>
            <a:ext cx="29936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11</a:t>
            </a: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Árvore de regressão (otimizada)</a:t>
            </a:r>
            <a:endParaRPr lang="pt-PT" sz="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6F44B-F849-63D8-AF41-468D8B2524BA}"/>
              </a:ext>
            </a:extLst>
          </p:cNvPr>
          <p:cNvSpPr txBox="1"/>
          <p:nvPr/>
        </p:nvSpPr>
        <p:spPr>
          <a:xfrm>
            <a:off x="5905094" y="4575535"/>
            <a:ext cx="29936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12 –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Rede neuronal</a:t>
            </a:r>
            <a:endParaRPr lang="pt-PT" sz="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1F822-6FD8-E9E4-2632-C5D3FD8F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757" y="248237"/>
            <a:ext cx="2980462" cy="15046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98E109-162A-1EC7-3B94-D6DCF6BC6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039" y="1978759"/>
            <a:ext cx="2454765" cy="12491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0D6F41-DC26-F4E4-683B-09900E64A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682" y="3428010"/>
            <a:ext cx="1884444" cy="119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6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280035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C9CCC80-7A96-41CB-8626-BBA75D23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AD7A7A-010A-4015-B647-7A27BB53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3992335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CCE5C2-204D-B573-420E-C0F20691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013" y="396239"/>
            <a:ext cx="7475220" cy="1117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3900" b="1" cap="all" dirty="0">
                <a:solidFill>
                  <a:schemeClr val="accent1"/>
                </a:solidFill>
              </a:rPr>
              <a:t>8.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A9A00-2C5F-DC9C-32B8-171D623500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7147" y="4667871"/>
            <a:ext cx="1279663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>
                <a:solidFill>
                  <a:schemeClr val="accent1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-US" sz="70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9BDD3-2795-745C-5572-B84BA5CABA24}"/>
              </a:ext>
            </a:extLst>
          </p:cNvPr>
          <p:cNvSpPr txBox="1"/>
          <p:nvPr/>
        </p:nvSpPr>
        <p:spPr>
          <a:xfrm>
            <a:off x="1312765" y="2075318"/>
            <a:ext cx="555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Comparação de resultados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6F44B-F849-63D8-AF41-468D8B2524BA}"/>
              </a:ext>
            </a:extLst>
          </p:cNvPr>
          <p:cNvSpPr txBox="1"/>
          <p:nvPr/>
        </p:nvSpPr>
        <p:spPr>
          <a:xfrm>
            <a:off x="5548366" y="3358857"/>
            <a:ext cx="29936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13 –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Comparação de MAE e RMSE entre os modelos</a:t>
            </a:r>
            <a:endParaRPr lang="pt-PT" sz="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CB2970-B01E-AC6A-11E4-E2E56C43D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384" y="2657236"/>
            <a:ext cx="3467584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5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280035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C9CCC80-7A96-41CB-8626-BBA75D23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AD7A7A-010A-4015-B647-7A27BB53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3992335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CCE5C2-204D-B573-420E-C0F20691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013" y="396239"/>
            <a:ext cx="7475220" cy="1117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3900" b="1" cap="all" dirty="0">
                <a:solidFill>
                  <a:schemeClr val="accent1"/>
                </a:solidFill>
              </a:rPr>
              <a:t>9.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A9A00-2C5F-DC9C-32B8-171D623500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7147" y="4667871"/>
            <a:ext cx="1279663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>
                <a:solidFill>
                  <a:schemeClr val="accent1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13</a:t>
            </a:fld>
            <a:endParaRPr lang="en-US" sz="70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9BDD3-2795-745C-5572-B84BA5CABA24}"/>
              </a:ext>
            </a:extLst>
          </p:cNvPr>
          <p:cNvSpPr txBox="1"/>
          <p:nvPr/>
        </p:nvSpPr>
        <p:spPr>
          <a:xfrm>
            <a:off x="1312765" y="2075318"/>
            <a:ext cx="5554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Modelo com melhor desempenho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6F44B-F849-63D8-AF41-468D8B2524BA}"/>
              </a:ext>
            </a:extLst>
          </p:cNvPr>
          <p:cNvSpPr txBox="1"/>
          <p:nvPr/>
        </p:nvSpPr>
        <p:spPr>
          <a:xfrm>
            <a:off x="4867169" y="3542702"/>
            <a:ext cx="29936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14 –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Diferença entre os dois melhores modelos</a:t>
            </a:r>
            <a:endParaRPr lang="pt-PT" sz="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64716-21F9-04A8-F5CE-CC7527A7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449" y="2933017"/>
            <a:ext cx="5087060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1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280035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C26C0AB-632B-4701-A5A6-052B75B7F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1575" cy="478345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2A2853-A55A-47F7-902F-6DE7185D8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185165"/>
            <a:ext cx="5486018" cy="4783454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0A3D00-134B-401B-BED1-39F1B73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25382" y="3004462"/>
            <a:ext cx="398926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11129-8A77-4850-9BAB-FDA0CF4F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50" y="185166"/>
            <a:ext cx="8793480" cy="4783454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06387-130D-2C42-C9E7-709C67F1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966" y="670048"/>
            <a:ext cx="6820399" cy="23904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en-US" sz="7200" b="1" cap="all" dirty="0" err="1">
                <a:solidFill>
                  <a:schemeClr val="accent1"/>
                </a:solidFill>
              </a:rPr>
              <a:t>cla</a:t>
            </a:r>
            <a:r>
              <a:rPr lang="en-US" sz="7200" b="1" cap="all" dirty="0" err="1">
                <a:solidFill>
                  <a:srgbClr val="FFFFFF"/>
                </a:solidFill>
              </a:rPr>
              <a:t>ssificação</a:t>
            </a:r>
            <a:endParaRPr lang="en-US" sz="7200" b="1" cap="all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947863-F4E8-F975-BF05-24C6DE90145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7147" y="4667871"/>
            <a:ext cx="1279663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>
                <a:solidFill>
                  <a:srgbClr val="FFFFFF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92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280035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C9CCC80-7A96-41CB-8626-BBA75D23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AD7A7A-010A-4015-B647-7A27BB53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3992335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CCE5C2-204D-B573-420E-C0F20691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013" y="396239"/>
            <a:ext cx="7475220" cy="1117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3900" b="1" cap="all" dirty="0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A9A00-2C5F-DC9C-32B8-171D623500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7147" y="4667871"/>
            <a:ext cx="1279663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>
                <a:solidFill>
                  <a:schemeClr val="accent1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15</a:t>
            </a:fld>
            <a:endParaRPr lang="en-US" sz="70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9BDD3-2795-745C-5572-B84BA5CABA24}"/>
              </a:ext>
            </a:extLst>
          </p:cNvPr>
          <p:cNvSpPr txBox="1"/>
          <p:nvPr/>
        </p:nvSpPr>
        <p:spPr>
          <a:xfrm>
            <a:off x="1312765" y="2075318"/>
            <a:ext cx="5554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Árvore de decisão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Svm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Rede neuronal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K-vizinhos-mais-próximos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6F44B-F849-63D8-AF41-468D8B2524BA}"/>
              </a:ext>
            </a:extLst>
          </p:cNvPr>
          <p:cNvSpPr txBox="1"/>
          <p:nvPr/>
        </p:nvSpPr>
        <p:spPr>
          <a:xfrm>
            <a:off x="5379710" y="1276061"/>
            <a:ext cx="29936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15 –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Melhor modelo da árvore de decisão</a:t>
            </a:r>
            <a:endParaRPr lang="pt-PT" sz="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CEFC9-9342-5DA3-285F-D4DC7D433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38" y="250963"/>
            <a:ext cx="2114365" cy="1074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DA4A28-5A2C-1AE5-09A4-DA07FDE41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65" y="1644643"/>
            <a:ext cx="2154350" cy="1559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E2816-B8E0-2713-02A8-DF0A76DC210A}"/>
              </a:ext>
            </a:extLst>
          </p:cNvPr>
          <p:cNvSpPr txBox="1"/>
          <p:nvPr/>
        </p:nvSpPr>
        <p:spPr>
          <a:xfrm>
            <a:off x="5973216" y="3155608"/>
            <a:ext cx="29936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1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Plot da curva de perda da melhor rede neural treinada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FD6897-6C3A-DC9E-A669-BEEDBB1F5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409" y="3690709"/>
            <a:ext cx="3148501" cy="5978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0BFDFA-39ED-AE95-EF77-A0706B5AD55C}"/>
              </a:ext>
            </a:extLst>
          </p:cNvPr>
          <p:cNvSpPr txBox="1"/>
          <p:nvPr/>
        </p:nvSpPr>
        <p:spPr>
          <a:xfrm>
            <a:off x="5653291" y="4295145"/>
            <a:ext cx="29936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1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Parâmetros dos melhores modelos</a:t>
            </a:r>
          </a:p>
        </p:txBody>
      </p:sp>
    </p:spTree>
    <p:extLst>
      <p:ext uri="{BB962C8B-B14F-4D97-AF65-F5344CB8AC3E}">
        <p14:creationId xmlns:p14="http://schemas.microsoft.com/office/powerpoint/2010/main" val="997062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280035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C9CCC80-7A96-41CB-8626-BBA75D23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AD7A7A-010A-4015-B647-7A27BB53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3992335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CCE5C2-204D-B573-420E-C0F20691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013" y="396239"/>
            <a:ext cx="7475220" cy="1117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3900" b="1" cap="all" dirty="0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A9A00-2C5F-DC9C-32B8-171D623500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7147" y="4667871"/>
            <a:ext cx="1279663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>
                <a:solidFill>
                  <a:schemeClr val="accent1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16</a:t>
            </a:fld>
            <a:endParaRPr lang="en-US" sz="70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9BDD3-2795-745C-5572-B84BA5CABA24}"/>
              </a:ext>
            </a:extLst>
          </p:cNvPr>
          <p:cNvSpPr txBox="1"/>
          <p:nvPr/>
        </p:nvSpPr>
        <p:spPr>
          <a:xfrm>
            <a:off x="1312765" y="2075318"/>
            <a:ext cx="5554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Diferença entre os dois melhores modelos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Melhor e pior desempenho nas diferentes métricas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Seleção de atributos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0BFDFA-39ED-AE95-EF77-A0706B5AD55C}"/>
              </a:ext>
            </a:extLst>
          </p:cNvPr>
          <p:cNvSpPr txBox="1"/>
          <p:nvPr/>
        </p:nvSpPr>
        <p:spPr>
          <a:xfrm>
            <a:off x="5237355" y="1036519"/>
            <a:ext cx="29936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18 – Comparação dos modelos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6D407-B84D-4CBC-B31E-D62E244D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901" y="459654"/>
            <a:ext cx="3566990" cy="629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8E5D6A-A2F9-2946-AE6C-EB184C5C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410" y="1379835"/>
            <a:ext cx="2528124" cy="1904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C32EDF-3D34-DC1B-BB63-01E09A426476}"/>
              </a:ext>
            </a:extLst>
          </p:cNvPr>
          <p:cNvSpPr txBox="1"/>
          <p:nvPr/>
        </p:nvSpPr>
        <p:spPr>
          <a:xfrm>
            <a:off x="5836448" y="1541527"/>
            <a:ext cx="29936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19 –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Diferença entre os dois melhores modelos</a:t>
            </a:r>
            <a:endParaRPr lang="pt-PT" sz="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DC692E-2ED9-66B3-0170-53F3BD050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876" y="1844580"/>
            <a:ext cx="3300233" cy="3217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4ABB3C-E5F6-1D17-7208-82AF4CCDD3CA}"/>
              </a:ext>
            </a:extLst>
          </p:cNvPr>
          <p:cNvSpPr txBox="1"/>
          <p:nvPr/>
        </p:nvSpPr>
        <p:spPr>
          <a:xfrm>
            <a:off x="5708182" y="2140855"/>
            <a:ext cx="29936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</a:t>
            </a: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Desempenho dos modelos nas diferentes métricas</a:t>
            </a:r>
            <a:endParaRPr lang="pt-PT" sz="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19" name="Picture 1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7115A27-1A68-C841-50C8-D37066564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223" y="3198309"/>
            <a:ext cx="3089910" cy="9334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E6E077-2EED-E07D-107D-A07F53E858DB}"/>
              </a:ext>
            </a:extLst>
          </p:cNvPr>
          <p:cNvSpPr txBox="1"/>
          <p:nvPr/>
        </p:nvSpPr>
        <p:spPr>
          <a:xfrm>
            <a:off x="5746480" y="4146008"/>
            <a:ext cx="29936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22</a:t>
            </a: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Valores dos modelos que utilizam os atributos selecionados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4D8C1E8-99E2-E27D-7F46-52AFCF407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1891" y="2443446"/>
            <a:ext cx="3089910" cy="2311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D6F716-3EF7-B512-4D71-5CDBCEB4809C}"/>
              </a:ext>
            </a:extLst>
          </p:cNvPr>
          <p:cNvSpPr txBox="1"/>
          <p:nvPr/>
        </p:nvSpPr>
        <p:spPr>
          <a:xfrm>
            <a:off x="4983447" y="2642451"/>
            <a:ext cx="43467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21</a:t>
            </a: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Atributos selecionados</a:t>
            </a:r>
          </a:p>
        </p:txBody>
      </p:sp>
    </p:spTree>
    <p:extLst>
      <p:ext uri="{BB962C8B-B14F-4D97-AF65-F5344CB8AC3E}">
        <p14:creationId xmlns:p14="http://schemas.microsoft.com/office/powerpoint/2010/main" val="323720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280035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C9CCC80-7A96-41CB-8626-BBA75D23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AD7A7A-010A-4015-B647-7A27BB53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3992335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CCE5C2-204D-B573-420E-C0F20691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013" y="396239"/>
            <a:ext cx="7475220" cy="1117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3900" b="1" cap="all" dirty="0">
                <a:solidFill>
                  <a:schemeClr val="accent1"/>
                </a:solidFill>
              </a:rPr>
              <a:t>2.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A9A00-2C5F-DC9C-32B8-171D623500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7147" y="4667871"/>
            <a:ext cx="1279663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>
                <a:solidFill>
                  <a:schemeClr val="accent1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17</a:t>
            </a:fld>
            <a:endParaRPr lang="en-US" sz="70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9BDD3-2795-745C-5572-B84BA5CABA24}"/>
              </a:ext>
            </a:extLst>
          </p:cNvPr>
          <p:cNvSpPr txBox="1"/>
          <p:nvPr/>
        </p:nvSpPr>
        <p:spPr>
          <a:xfrm>
            <a:off x="1312765" y="2075318"/>
            <a:ext cx="5554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Novos preditores: ALTURA_PESO e IMC_Hist_Obes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Reavaliação os dois melhores modelos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Diferença de desempenho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4ABB3C-E5F6-1D17-7208-82AF4CCDD3CA}"/>
              </a:ext>
            </a:extLst>
          </p:cNvPr>
          <p:cNvSpPr txBox="1"/>
          <p:nvPr/>
        </p:nvSpPr>
        <p:spPr>
          <a:xfrm>
            <a:off x="5549317" y="1219114"/>
            <a:ext cx="29936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23</a:t>
            </a: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Valores dos melhores modelos com os novos preditores</a:t>
            </a:r>
            <a:endParaRPr lang="pt-PT" sz="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F9D89-A273-5303-D9FC-6FDED7076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647" y="984920"/>
            <a:ext cx="3532960" cy="276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DB0793-CDE6-42EE-D42F-3427C88CD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905" y="1495862"/>
            <a:ext cx="3072241" cy="366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29538C-B3A5-EAB3-2FC0-131CAADCEFBA}"/>
              </a:ext>
            </a:extLst>
          </p:cNvPr>
          <p:cNvSpPr txBox="1"/>
          <p:nvPr/>
        </p:nvSpPr>
        <p:spPr>
          <a:xfrm>
            <a:off x="5762215" y="1829481"/>
            <a:ext cx="29936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24</a:t>
            </a: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Diferença de desempenho entre os modelos com vs sem os novos preditores</a:t>
            </a:r>
            <a:endParaRPr lang="pt-PT" sz="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70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280035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C9CCC80-7A96-41CB-8626-BBA75D23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AD7A7A-010A-4015-B647-7A27BB53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3992335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CCE5C2-204D-B573-420E-C0F20691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013" y="396239"/>
            <a:ext cx="7475220" cy="1117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3900" b="1" cap="all" dirty="0">
                <a:solidFill>
                  <a:schemeClr val="accent1"/>
                </a:solidFill>
              </a:rPr>
              <a:t>3.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A9A00-2C5F-DC9C-32B8-171D623500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7147" y="4667871"/>
            <a:ext cx="1279663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>
                <a:solidFill>
                  <a:schemeClr val="accent1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18</a:t>
            </a:fld>
            <a:endParaRPr lang="en-US" sz="70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9BDD3-2795-745C-5572-B84BA5CABA24}"/>
              </a:ext>
            </a:extLst>
          </p:cNvPr>
          <p:cNvSpPr txBox="1"/>
          <p:nvPr/>
        </p:nvSpPr>
        <p:spPr>
          <a:xfrm>
            <a:off x="1312764" y="1764222"/>
            <a:ext cx="5554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Capacidade preditiva do atributo “género”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Diferença do desempenho dos modelos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Modelo com melhor desempenho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4ABB3C-E5F6-1D17-7208-82AF4CCDD3CA}"/>
              </a:ext>
            </a:extLst>
          </p:cNvPr>
          <p:cNvSpPr txBox="1"/>
          <p:nvPr/>
        </p:nvSpPr>
        <p:spPr>
          <a:xfrm>
            <a:off x="5781055" y="1500644"/>
            <a:ext cx="29936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25</a:t>
            </a: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Previsão do atributo “Género” para os modelos Rede Neuronal e SVM</a:t>
            </a:r>
            <a:endParaRPr lang="pt-PT" sz="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4B20B1-556D-B52A-E49E-E7ECA127E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622" y="1364232"/>
            <a:ext cx="3154487" cy="162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F71ABE-95ED-0147-FAA2-46A7C7271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565" y="2068145"/>
            <a:ext cx="3064598" cy="235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5DC576-47AD-5497-97E9-3BC31F7A780E}"/>
              </a:ext>
            </a:extLst>
          </p:cNvPr>
          <p:cNvSpPr txBox="1"/>
          <p:nvPr/>
        </p:nvSpPr>
        <p:spPr>
          <a:xfrm>
            <a:off x="5816544" y="2242414"/>
            <a:ext cx="29936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26</a:t>
            </a: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Diferença de desempenho entre os modelos Rede Neuronal e SVM</a:t>
            </a:r>
            <a:endParaRPr lang="pt-PT" sz="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6DCA8F-4776-15F5-35BB-B02727F95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099" y="3090491"/>
            <a:ext cx="2817201" cy="3760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3F9A6D-4AB3-B5B6-F818-7735E7878C48}"/>
              </a:ext>
            </a:extLst>
          </p:cNvPr>
          <p:cNvSpPr txBox="1"/>
          <p:nvPr/>
        </p:nvSpPr>
        <p:spPr>
          <a:xfrm>
            <a:off x="5787210" y="3411626"/>
            <a:ext cx="29936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</a:t>
            </a:r>
            <a:r>
              <a:rPr lang="pt-PT" sz="800" i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27</a:t>
            </a: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Modelo com melhor desempenho entre Rede Neuronal e SVM</a:t>
            </a:r>
          </a:p>
        </p:txBody>
      </p:sp>
    </p:spTree>
    <p:extLst>
      <p:ext uri="{BB962C8B-B14F-4D97-AF65-F5344CB8AC3E}">
        <p14:creationId xmlns:p14="http://schemas.microsoft.com/office/powerpoint/2010/main" val="139653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280035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C684499-6F30-4C6A-8094-E2E3E91B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AECED4-26C2-4E8F-A340-2402369D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50" y="185166"/>
            <a:ext cx="8793480" cy="47834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78A2D-17B6-E11E-6092-0D8CC05C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00" y="647523"/>
            <a:ext cx="4993107" cy="38445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5000"/>
              </a:lnSpc>
              <a:spcBef>
                <a:spcPct val="0"/>
              </a:spcBef>
            </a:pPr>
            <a:r>
              <a:rPr lang="en-US" sz="5000" b="1" cap="all">
                <a:solidFill>
                  <a:schemeClr val="tx1"/>
                </a:solidFill>
              </a:rPr>
              <a:t>Conclusão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213D27-7A25-46D8-B1BD-E470E49C6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970932" y="1541119"/>
            <a:ext cx="0" cy="2057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CF0B1D-5738-EBF1-11E7-B0C979DB7FA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549865" y="4667871"/>
            <a:ext cx="1279663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>
                <a:solidFill>
                  <a:schemeClr val="accent1">
                    <a:lumMod val="40000"/>
                    <a:lumOff val="60000"/>
                  </a:schemeClr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19</a:t>
            </a:fld>
            <a:endParaRPr lang="en-US" sz="7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162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280035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0F30BB5-7BA0-4D79-B51D-809B0D796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83869-F692-ABB2-8C11-45322D8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465" y="616227"/>
            <a:ext cx="5068843" cy="389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pt-PT" sz="3200" b="1" cap="all" dirty="0">
                <a:solidFill>
                  <a:schemeClr val="tx1"/>
                </a:solidFill>
              </a:rPr>
              <a:t>Indice</a:t>
            </a:r>
            <a:br>
              <a:rPr lang="en-US" sz="3200" b="1" cap="all" dirty="0">
                <a:solidFill>
                  <a:schemeClr val="tx1"/>
                </a:solidFill>
              </a:rPr>
            </a:br>
            <a:br>
              <a:rPr lang="en-US" sz="3200" b="1" cap="all" dirty="0">
                <a:solidFill>
                  <a:schemeClr val="tx1"/>
                </a:solidFill>
              </a:rPr>
            </a:br>
            <a:r>
              <a:rPr lang="en-US" sz="2400" b="1" cap="all" dirty="0">
                <a:solidFill>
                  <a:schemeClr val="tx1"/>
                </a:solidFill>
              </a:rPr>
              <a:t>1. </a:t>
            </a:r>
            <a:r>
              <a:rPr lang="en-US" sz="2400" b="1" cap="all" dirty="0" err="1">
                <a:solidFill>
                  <a:schemeClr val="tx1"/>
                </a:solidFill>
              </a:rPr>
              <a:t>introdução</a:t>
            </a:r>
            <a:br>
              <a:rPr lang="en-US" sz="2400" b="1" cap="all" dirty="0">
                <a:solidFill>
                  <a:schemeClr val="tx1"/>
                </a:solidFill>
              </a:rPr>
            </a:br>
            <a:r>
              <a:rPr lang="en-US" sz="2400" b="1" cap="all" dirty="0">
                <a:solidFill>
                  <a:schemeClr val="tx1"/>
                </a:solidFill>
              </a:rPr>
              <a:t>2. </a:t>
            </a:r>
            <a:r>
              <a:rPr lang="pt-PT" sz="2400" b="1" cap="all" dirty="0">
                <a:solidFill>
                  <a:schemeClr val="tx1"/>
                </a:solidFill>
              </a:rPr>
              <a:t>regressão</a:t>
            </a:r>
            <a:br>
              <a:rPr lang="en-US" sz="2400" b="1" cap="all" dirty="0">
                <a:solidFill>
                  <a:schemeClr val="tx1"/>
                </a:solidFill>
              </a:rPr>
            </a:br>
            <a:r>
              <a:rPr lang="en-US" sz="2400" b="1" cap="all" dirty="0">
                <a:solidFill>
                  <a:schemeClr val="tx1"/>
                </a:solidFill>
              </a:rPr>
              <a:t>3. </a:t>
            </a:r>
            <a:r>
              <a:rPr lang="en-US" sz="2400" b="1" cap="all" dirty="0" err="1">
                <a:solidFill>
                  <a:schemeClr val="tx1"/>
                </a:solidFill>
              </a:rPr>
              <a:t>classificação</a:t>
            </a:r>
            <a:br>
              <a:rPr lang="en-US" sz="2400" b="1" cap="all" dirty="0">
                <a:solidFill>
                  <a:schemeClr val="tx1"/>
                </a:solidFill>
              </a:rPr>
            </a:br>
            <a:r>
              <a:rPr lang="en-US" sz="2400" b="1" cap="all" dirty="0">
                <a:solidFill>
                  <a:schemeClr val="tx1"/>
                </a:solidFill>
              </a:rPr>
              <a:t>4. </a:t>
            </a:r>
            <a:r>
              <a:rPr lang="en-US" sz="2400" b="1" cap="all" dirty="0" err="1">
                <a:solidFill>
                  <a:schemeClr val="tx1"/>
                </a:solidFill>
              </a:rPr>
              <a:t>conclusão</a:t>
            </a:r>
            <a:endParaRPr lang="en-US" sz="2400" b="1" cap="all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F561C9-F335-45B4-A0DC-68F946099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04866" cy="51435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4822D7-ED97-B41F-C96A-31624D4F29B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10628" y="4667871"/>
            <a:ext cx="448226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>
                <a:solidFill>
                  <a:schemeClr val="tx1"/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9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280035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C684499-6F30-4C6A-8094-E2E3E91B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AECED4-26C2-4E8F-A340-2402369D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50" y="185166"/>
            <a:ext cx="8793480" cy="47834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78A2D-17B6-E11E-6092-0D8CC05C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00" y="647523"/>
            <a:ext cx="4993107" cy="38445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5000"/>
              </a:lnSpc>
              <a:spcBef>
                <a:spcPct val="0"/>
              </a:spcBef>
            </a:pPr>
            <a:r>
              <a:rPr lang="en-US" sz="5000" b="1" cap="all" dirty="0" err="1">
                <a:solidFill>
                  <a:schemeClr val="tx1"/>
                </a:solidFill>
              </a:rPr>
              <a:t>introdução</a:t>
            </a:r>
            <a:endParaRPr lang="en-US" sz="5000" b="1" cap="all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213D27-7A25-46D8-B1BD-E470E49C6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970932" y="1541119"/>
            <a:ext cx="0" cy="2057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CF0B1D-5738-EBF1-11E7-B0C979DB7FA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549865" y="4667871"/>
            <a:ext cx="1279663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>
                <a:solidFill>
                  <a:schemeClr val="accent1">
                    <a:lumMod val="40000"/>
                    <a:lumOff val="60000"/>
                  </a:schemeClr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sz="7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146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A875D0D-3C9D-4DCD-B596-0CA5384D7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5B5FA5-19AF-46C9-BEE5-FF4F509E2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C162E4B-773B-41AA-BD90-3EE2C721E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280035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E270F85-1BB9-45D6-9E0B-8B89BC762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1575" cy="478345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77A55FF-D513-46F4-8F9E-5FE81EE44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185165"/>
            <a:ext cx="5486018" cy="4783454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9096DA-96CA-4EB9-836F-040ED271D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25382" y="3004462"/>
            <a:ext cx="398926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E22693D-C0AE-46EB-87A4-BA0D6156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260" y="180023"/>
            <a:ext cx="8793480" cy="4783454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71111-062D-25AF-2A36-B58993AE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664" y="670048"/>
            <a:ext cx="4514701" cy="23904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en-US" sz="4500" b="1" cap="all" dirty="0" err="1">
                <a:solidFill>
                  <a:srgbClr val="FFFFFF"/>
                </a:solidFill>
              </a:rPr>
              <a:t>regressão</a:t>
            </a:r>
            <a:endParaRPr lang="en-US" sz="4500" b="1" cap="all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F0B7DB-622F-6CC7-DB3C-364482826EF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24077" y="4667871"/>
            <a:ext cx="952733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 sz="7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56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280035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C9CCC80-7A96-41CB-8626-BBA75D23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AD7A7A-010A-4015-B647-7A27BB53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3992335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CCE5C2-204D-B573-420E-C0F20691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013" y="396239"/>
            <a:ext cx="7475220" cy="1117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3900" b="1" cap="all" dirty="0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A9A00-2C5F-DC9C-32B8-171D623500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7147" y="4667871"/>
            <a:ext cx="1279663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>
                <a:solidFill>
                  <a:schemeClr val="accent1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 sz="70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A2BEC-06D9-F0A6-B11E-1C8BB012A82F}"/>
              </a:ext>
            </a:extLst>
          </p:cNvPr>
          <p:cNvSpPr txBox="1"/>
          <p:nvPr/>
        </p:nvSpPr>
        <p:spPr>
          <a:xfrm>
            <a:off x="1312765" y="2075318"/>
            <a:ext cx="4522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Carregar ficheiro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Verificar dimensão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Sumário de dados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7C47A-80A0-AE76-B546-F7F10C25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127" y="1492767"/>
            <a:ext cx="3784858" cy="1476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C825F-717E-7CC9-01E0-1DA0E525884C}"/>
              </a:ext>
            </a:extLst>
          </p:cNvPr>
          <p:cNvSpPr txBox="1"/>
          <p:nvPr/>
        </p:nvSpPr>
        <p:spPr>
          <a:xfrm>
            <a:off x="4711147" y="2968794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1 – Dimensão e sumário de dados</a:t>
            </a:r>
          </a:p>
        </p:txBody>
      </p:sp>
    </p:spTree>
    <p:extLst>
      <p:ext uri="{BB962C8B-B14F-4D97-AF65-F5344CB8AC3E}">
        <p14:creationId xmlns:p14="http://schemas.microsoft.com/office/powerpoint/2010/main" val="152306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280035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C9CCC80-7A96-41CB-8626-BBA75D23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AD7A7A-010A-4015-B647-7A27BB53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3992335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CCE5C2-204D-B573-420E-C0F20691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013" y="396239"/>
            <a:ext cx="7475220" cy="1117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3900" b="1" cap="all" dirty="0">
                <a:solidFill>
                  <a:schemeClr val="accent1"/>
                </a:solidFill>
              </a:rPr>
              <a:t>2.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A9A00-2C5F-DC9C-32B8-171D623500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7147" y="4667871"/>
            <a:ext cx="1279663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>
                <a:solidFill>
                  <a:schemeClr val="accent1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sz="70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A2BEC-06D9-F0A6-B11E-1C8BB012A82F}"/>
              </a:ext>
            </a:extLst>
          </p:cNvPr>
          <p:cNvSpPr txBox="1"/>
          <p:nvPr/>
        </p:nvSpPr>
        <p:spPr>
          <a:xfrm>
            <a:off x="1312765" y="2075318"/>
            <a:ext cx="4522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Novo atributo imc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27A19-2CDC-0879-750C-0C4D05DDCA14}"/>
              </a:ext>
            </a:extLst>
          </p:cNvPr>
          <p:cNvSpPr txBox="1"/>
          <p:nvPr/>
        </p:nvSpPr>
        <p:spPr>
          <a:xfrm>
            <a:off x="4598678" y="2726713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2 – Primeiras linhas com IMC calculado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B868F7-4413-5CB6-5270-B8809B580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412" y="1816732"/>
            <a:ext cx="1968823" cy="9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1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280035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C9CCC80-7A96-41CB-8626-BBA75D23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AD7A7A-010A-4015-B647-7A27BB53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3992335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CCE5C2-204D-B573-420E-C0F20691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013" y="396239"/>
            <a:ext cx="7475220" cy="1117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3900" b="1" cap="all" dirty="0">
                <a:solidFill>
                  <a:schemeClr val="accent1"/>
                </a:solidFill>
              </a:rPr>
              <a:t>3.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A9A00-2C5F-DC9C-32B8-171D623500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7147" y="4667871"/>
            <a:ext cx="1279663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>
                <a:solidFill>
                  <a:schemeClr val="accent1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 sz="70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A2BEC-06D9-F0A6-B11E-1C8BB012A82F}"/>
              </a:ext>
            </a:extLst>
          </p:cNvPr>
          <p:cNvSpPr txBox="1"/>
          <p:nvPr/>
        </p:nvSpPr>
        <p:spPr>
          <a:xfrm>
            <a:off x="1312765" y="2075318"/>
            <a:ext cx="4522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Análise de atributos</a:t>
            </a:r>
          </a:p>
        </p:txBody>
      </p:sp>
      <p:pic>
        <p:nvPicPr>
          <p:cNvPr id="4" name="Picture 3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8469F308-57FB-109A-F8F5-DD85222D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13" y="247997"/>
            <a:ext cx="2281414" cy="1663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18010B-03E8-B212-9917-37675393DA13}"/>
              </a:ext>
            </a:extLst>
          </p:cNvPr>
          <p:cNvSpPr txBox="1"/>
          <p:nvPr/>
        </p:nvSpPr>
        <p:spPr>
          <a:xfrm>
            <a:off x="4644988" y="1888700"/>
            <a:ext cx="319426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3 – Distribuição das variáveis numéricas</a:t>
            </a:r>
          </a:p>
        </p:txBody>
      </p:sp>
      <p:pic>
        <p:nvPicPr>
          <p:cNvPr id="7" name="Picture 6" descr="A collage of blue and black graphs&#10;&#10;Description automatically generated">
            <a:extLst>
              <a:ext uri="{FF2B5EF4-FFF2-40B4-BE49-F238E27FC236}">
                <a16:creationId xmlns:a16="http://schemas.microsoft.com/office/drawing/2014/main" id="{2872ECBE-9B67-F9CD-CF36-C40B078D7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983" y="2220206"/>
            <a:ext cx="2040015" cy="20400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72D57C-B3A5-2B7C-E718-4BB6CE9B5B75}"/>
              </a:ext>
            </a:extLst>
          </p:cNvPr>
          <p:cNvSpPr txBox="1"/>
          <p:nvPr/>
        </p:nvSpPr>
        <p:spPr>
          <a:xfrm>
            <a:off x="6382730" y="4260221"/>
            <a:ext cx="21647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4 – Dispersão entre variáveis</a:t>
            </a:r>
          </a:p>
        </p:txBody>
      </p:sp>
    </p:spTree>
    <p:extLst>
      <p:ext uri="{BB962C8B-B14F-4D97-AF65-F5344CB8AC3E}">
        <p14:creationId xmlns:p14="http://schemas.microsoft.com/office/powerpoint/2010/main" val="262186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280035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C9CCC80-7A96-41CB-8626-BBA75D23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AD7A7A-010A-4015-B647-7A27BB53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3992335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CCE5C2-204D-B573-420E-C0F20691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013" y="396239"/>
            <a:ext cx="7475220" cy="1117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3900" b="1" cap="all" dirty="0">
                <a:solidFill>
                  <a:schemeClr val="accent1"/>
                </a:solidFill>
              </a:rPr>
              <a:t>4.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A9A00-2C5F-DC9C-32B8-171D623500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7147" y="4667871"/>
            <a:ext cx="1279663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>
                <a:solidFill>
                  <a:schemeClr val="accent1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-US" sz="70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72D57C-B3A5-2B7C-E718-4BB6CE9B5B75}"/>
              </a:ext>
            </a:extLst>
          </p:cNvPr>
          <p:cNvSpPr txBox="1"/>
          <p:nvPr/>
        </p:nvSpPr>
        <p:spPr>
          <a:xfrm>
            <a:off x="4570095" y="3579087"/>
            <a:ext cx="29936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5 – Primeiras linhas após a normalização dos dados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17955D-F4BB-CE5F-D80B-E0C883509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240" y="2720305"/>
            <a:ext cx="5020376" cy="876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F9BDD3-2795-745C-5572-B84BA5CABA24}"/>
              </a:ext>
            </a:extLst>
          </p:cNvPr>
          <p:cNvSpPr txBox="1"/>
          <p:nvPr/>
        </p:nvSpPr>
        <p:spPr>
          <a:xfrm>
            <a:off x="1312765" y="2075318"/>
            <a:ext cx="555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Pré-processamento dos dados</a:t>
            </a:r>
          </a:p>
        </p:txBody>
      </p:sp>
    </p:spTree>
    <p:extLst>
      <p:ext uri="{BB962C8B-B14F-4D97-AF65-F5344CB8AC3E}">
        <p14:creationId xmlns:p14="http://schemas.microsoft.com/office/powerpoint/2010/main" val="371742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280035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C9CCC80-7A96-41CB-8626-BBA75D23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AD7A7A-010A-4015-B647-7A27BB53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3992335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CCE5C2-204D-B573-420E-C0F20691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013" y="396239"/>
            <a:ext cx="7475220" cy="1117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3900" b="1" cap="all" dirty="0">
                <a:solidFill>
                  <a:schemeClr val="accent1"/>
                </a:solidFill>
              </a:rPr>
              <a:t>5.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A9A00-2C5F-DC9C-32B8-171D623500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97147" y="4667871"/>
            <a:ext cx="1279663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>
                <a:solidFill>
                  <a:schemeClr val="accent1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sz="70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72D57C-B3A5-2B7C-E718-4BB6CE9B5B75}"/>
              </a:ext>
            </a:extLst>
          </p:cNvPr>
          <p:cNvSpPr txBox="1"/>
          <p:nvPr/>
        </p:nvSpPr>
        <p:spPr>
          <a:xfrm>
            <a:off x="6150381" y="3217834"/>
            <a:ext cx="29936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Figura 6 – Matriz de correlação dos atributos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9BDD3-2795-745C-5572-B84BA5CABA24}"/>
              </a:ext>
            </a:extLst>
          </p:cNvPr>
          <p:cNvSpPr txBox="1"/>
          <p:nvPr/>
        </p:nvSpPr>
        <p:spPr>
          <a:xfrm>
            <a:off x="1312765" y="2075318"/>
            <a:ext cx="5554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Diagrama de correlação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2400" b="1" cap="all" dirty="0">
                <a:latin typeface="+mj-lt"/>
                <a:ea typeface="+mj-ea"/>
                <a:cs typeface="+mj-cs"/>
              </a:rPr>
              <a:t>conclusões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27A70-F699-6394-CBE2-D0E1C47B6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927" y="786497"/>
            <a:ext cx="3137145" cy="242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2279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306</TotalTime>
  <Words>459</Words>
  <Application>Microsoft Office PowerPoint</Application>
  <PresentationFormat>On-screen Show (16:9)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Wingdings</vt:lpstr>
      <vt:lpstr>Times New Roman</vt:lpstr>
      <vt:lpstr>Corbel</vt:lpstr>
      <vt:lpstr>Arial</vt:lpstr>
      <vt:lpstr>Basis</vt:lpstr>
      <vt:lpstr>Trabalho prático 2</vt:lpstr>
      <vt:lpstr>Indice  1. introdução 2. regressão 3. classificação 4. conclusão</vt:lpstr>
      <vt:lpstr>introdução</vt:lpstr>
      <vt:lpstr>regressão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classificação</vt:lpstr>
      <vt:lpstr>1.</vt:lpstr>
      <vt:lpstr>1.</vt:lpstr>
      <vt:lpstr>2.</vt:lpstr>
      <vt:lpstr>3.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da empresa EGITRON</dc:title>
  <dc:creator>Gonçalo Nogueira</dc:creator>
  <cp:lastModifiedBy>Daniel Braga</cp:lastModifiedBy>
  <cp:revision>8</cp:revision>
  <dcterms:modified xsi:type="dcterms:W3CDTF">2024-06-09T20:41:09Z</dcterms:modified>
</cp:coreProperties>
</file>