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514" r:id="rId3"/>
    <p:sldId id="389" r:id="rId4"/>
    <p:sldId id="294" r:id="rId5"/>
    <p:sldId id="511" r:id="rId6"/>
    <p:sldId id="507" r:id="rId7"/>
    <p:sldId id="468" r:id="rId8"/>
    <p:sldId id="456" r:id="rId9"/>
    <p:sldId id="457" r:id="rId10"/>
    <p:sldId id="458" r:id="rId11"/>
    <p:sldId id="508" r:id="rId12"/>
    <p:sldId id="472" r:id="rId13"/>
    <p:sldId id="473" r:id="rId14"/>
    <p:sldId id="512" r:id="rId15"/>
    <p:sldId id="308" r:id="rId16"/>
    <p:sldId id="312" r:id="rId17"/>
    <p:sldId id="309" r:id="rId18"/>
    <p:sldId id="509" r:id="rId19"/>
    <p:sldId id="510" r:id="rId20"/>
    <p:sldId id="286" r:id="rId21"/>
    <p:sldId id="355" r:id="rId22"/>
    <p:sldId id="415" r:id="rId23"/>
    <p:sldId id="391" r:id="rId24"/>
    <p:sldId id="428" r:id="rId25"/>
    <p:sldId id="429" r:id="rId26"/>
    <p:sldId id="5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5"/>
    <p:restoredTop sz="91094"/>
  </p:normalViewPr>
  <p:slideViewPr>
    <p:cSldViewPr snapToGrid="0" snapToObjects="1">
      <p:cViewPr varScale="1">
        <p:scale>
          <a:sx n="100" d="100"/>
          <a:sy n="100" d="100"/>
        </p:scale>
        <p:origin x="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A72B6-5C82-9F45-A455-9537BAA5DE0B}" type="datetimeFigureOut">
              <a:rPr lang="en-US" smtClean="0"/>
              <a:t>5/16/20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0931-796C-FC4D-B460-B117C573303A}" type="slidenum">
              <a:rPr lang="en-US" smtClean="0"/>
              <a:t>‹#›</a:t>
            </a:fld>
            <a:endParaRPr lang="en-US"/>
          </a:p>
        </p:txBody>
      </p:sp>
    </p:spTree>
    <p:extLst>
      <p:ext uri="{BB962C8B-B14F-4D97-AF65-F5344CB8AC3E}">
        <p14:creationId xmlns:p14="http://schemas.microsoft.com/office/powerpoint/2010/main" val="261862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thanks for coming today.</a:t>
            </a:r>
          </a:p>
          <a:p>
            <a:r>
              <a:rPr lang="en-US" dirty="0"/>
              <a:t>I’d like to give you guys a very short introduction to machine learning and to the vocabulary used in machine learning. I am by far not the most experienced person with this topic, so for one thing, I’m going to try to give a very intuitive understanding versus a technically correct understanding. Two, I might say some things where I don’t mention exceptions or caveats, so if I do hopefully the other TAs can add some nuance in the chat. Starting with what I’m about to say, which is to try to define machine learning. </a:t>
            </a:r>
          </a:p>
          <a:p>
            <a:r>
              <a:rPr lang="en-US" dirty="0"/>
              <a:t>So machine learning is a class of algorithms which can help a computer automatically improve its ability to do something, in our case to predict some data, without being explicitly told how to do that thing. So without being told the value of the data. </a:t>
            </a:r>
          </a:p>
        </p:txBody>
      </p:sp>
      <p:sp>
        <p:nvSpPr>
          <p:cNvPr id="4" name="Slide Number Placeholder 3"/>
          <p:cNvSpPr>
            <a:spLocks noGrp="1"/>
          </p:cNvSpPr>
          <p:nvPr>
            <p:ph type="sldNum" sz="quarter" idx="5"/>
          </p:nvPr>
        </p:nvSpPr>
        <p:spPr/>
        <p:txBody>
          <a:bodyPr/>
          <a:lstStyle/>
          <a:p>
            <a:fld id="{D23C0931-796C-FC4D-B460-B117C573303A}" type="slidenum">
              <a:rPr lang="en-US" smtClean="0"/>
              <a:t>1</a:t>
            </a:fld>
            <a:endParaRPr lang="en-US"/>
          </a:p>
        </p:txBody>
      </p:sp>
    </p:spTree>
    <p:extLst>
      <p:ext uri="{BB962C8B-B14F-4D97-AF65-F5344CB8AC3E}">
        <p14:creationId xmlns:p14="http://schemas.microsoft.com/office/powerpoint/2010/main" val="65241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broad classes of machine learning, supervised and unsupervised. </a:t>
            </a:r>
          </a:p>
          <a:p>
            <a:r>
              <a:rPr lang="en-US" dirty="0"/>
              <a:t>Supervised learning requires us to feed the algorithm </a:t>
            </a:r>
          </a:p>
        </p:txBody>
      </p:sp>
      <p:sp>
        <p:nvSpPr>
          <p:cNvPr id="4" name="Slide Number Placeholder 3"/>
          <p:cNvSpPr>
            <a:spLocks noGrp="1"/>
          </p:cNvSpPr>
          <p:nvPr>
            <p:ph type="sldNum" sz="quarter" idx="5"/>
          </p:nvPr>
        </p:nvSpPr>
        <p:spPr/>
        <p:txBody>
          <a:bodyPr/>
          <a:lstStyle/>
          <a:p>
            <a:fld id="{D23C0931-796C-FC4D-B460-B117C573303A}" type="slidenum">
              <a:rPr lang="en-US" smtClean="0"/>
              <a:t>3</a:t>
            </a:fld>
            <a:endParaRPr lang="en-US"/>
          </a:p>
        </p:txBody>
      </p:sp>
    </p:spTree>
    <p:extLst>
      <p:ext uri="{BB962C8B-B14F-4D97-AF65-F5344CB8AC3E}">
        <p14:creationId xmlns:p14="http://schemas.microsoft.com/office/powerpoint/2010/main" val="255122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all dimensions</a:t>
            </a:r>
          </a:p>
        </p:txBody>
      </p:sp>
      <p:sp>
        <p:nvSpPr>
          <p:cNvPr id="4" name="Slide Number Placeholder 3"/>
          <p:cNvSpPr>
            <a:spLocks noGrp="1"/>
          </p:cNvSpPr>
          <p:nvPr>
            <p:ph type="sldNum" sz="quarter" idx="5"/>
          </p:nvPr>
        </p:nvSpPr>
        <p:spPr/>
        <p:txBody>
          <a:bodyPr/>
          <a:lstStyle/>
          <a:p>
            <a:fld id="{D23C0931-796C-FC4D-B460-B117C573303A}" type="slidenum">
              <a:rPr lang="en-US" smtClean="0"/>
              <a:t>6</a:t>
            </a:fld>
            <a:endParaRPr lang="en-US"/>
          </a:p>
        </p:txBody>
      </p:sp>
    </p:spTree>
    <p:extLst>
      <p:ext uri="{BB962C8B-B14F-4D97-AF65-F5344CB8AC3E}">
        <p14:creationId xmlns:p14="http://schemas.microsoft.com/office/powerpoint/2010/main" val="1377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16</a:t>
            </a:fld>
            <a:endParaRPr lang="en-US"/>
          </a:p>
        </p:txBody>
      </p:sp>
    </p:spTree>
    <p:extLst>
      <p:ext uri="{BB962C8B-B14F-4D97-AF65-F5344CB8AC3E}">
        <p14:creationId xmlns:p14="http://schemas.microsoft.com/office/powerpoint/2010/main" val="323537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18</a:t>
            </a:fld>
            <a:endParaRPr lang="en-US"/>
          </a:p>
        </p:txBody>
      </p:sp>
    </p:spTree>
    <p:extLst>
      <p:ext uri="{BB962C8B-B14F-4D97-AF65-F5344CB8AC3E}">
        <p14:creationId xmlns:p14="http://schemas.microsoft.com/office/powerpoint/2010/main" val="165740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F4CA-C9DE-9941-AF76-C0130BC82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B14EC-80E0-2D4E-8146-BB7CCEB7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D38EA1-98BE-DE40-9F63-FBF4E58CAFE3}"/>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5C9C10C2-4C51-A449-8AA3-4861CE305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2E97-7823-AD4F-84ED-D91CBB0FE8B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99167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00F4-CD29-5F4E-B259-992CF72F4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A16D3-87FA-2A45-AB21-AF798B491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64080-7194-2D44-AA56-2FF01AE88C61}"/>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28C0092D-660D-BF43-A748-0135A741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7D09-B8A2-7B41-BA67-34F2EF914EC7}"/>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639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A3955-823F-434A-AF4F-F598DE30E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0AE4F6-5BCF-0D47-A8BC-A33090FBF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28703-DA56-4B48-A1CD-9487D9429208}"/>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353592ED-E256-6947-B952-5354FCD2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3C8AA-5911-5845-A9E2-393CB51C43FC}"/>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14949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731520"/>
          </a:xfrm>
          <a:prstGeom prst="rect">
            <a:avLst/>
          </a:prstGeom>
          <a:solidFill>
            <a:srgbClr val="580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p:nvPr userDrawn="1"/>
        </p:nvPicPr>
        <p:blipFill>
          <a:blip r:embed="rId2" cstate="print"/>
          <a:srcRect/>
          <a:stretch>
            <a:fillRect/>
          </a:stretch>
        </p:blipFill>
        <p:spPr bwMode="auto">
          <a:xfrm>
            <a:off x="-1" y="6389918"/>
            <a:ext cx="1794295" cy="468082"/>
          </a:xfrm>
          <a:prstGeom prst="rect">
            <a:avLst/>
          </a:prstGeom>
          <a:noFill/>
        </p:spPr>
      </p:pic>
      <p:sp>
        <p:nvSpPr>
          <p:cNvPr id="11" name="TextBox 10"/>
          <p:cNvSpPr txBox="1"/>
          <p:nvPr userDrawn="1"/>
        </p:nvSpPr>
        <p:spPr>
          <a:xfrm>
            <a:off x="11323325" y="6571208"/>
            <a:ext cx="853440" cy="276999"/>
          </a:xfrm>
          <a:prstGeom prst="rect">
            <a:avLst/>
          </a:prstGeom>
          <a:noFill/>
        </p:spPr>
        <p:txBody>
          <a:bodyPr wrap="square" rtlCol="0">
            <a:spAutoFit/>
          </a:bodyPr>
          <a:lstStyle/>
          <a:p>
            <a:pPr algn="r"/>
            <a:fld id="{E46A35C1-A7AA-4B0B-B54F-6AD71EF4E57F}" type="slidenum">
              <a:rPr lang="en-US" sz="1200">
                <a:solidFill>
                  <a:schemeClr val="tx1"/>
                </a:solidFill>
                <a:latin typeface="Century Gothic" pitchFamily="34" charset="0"/>
              </a:rPr>
              <a:pPr algn="r"/>
              <a:t>‹#›</a:t>
            </a:fld>
            <a:endParaRPr lang="en-US" sz="1200" dirty="0">
              <a:solidFill>
                <a:schemeClr val="tx1"/>
              </a:solidFill>
              <a:latin typeface="Century Gothic" pitchFamily="34" charset="0"/>
            </a:endParaRPr>
          </a:p>
        </p:txBody>
      </p:sp>
    </p:spTree>
    <p:extLst>
      <p:ext uri="{BB962C8B-B14F-4D97-AF65-F5344CB8AC3E}">
        <p14:creationId xmlns:p14="http://schemas.microsoft.com/office/powerpoint/2010/main" val="86380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77DF-B8D2-0D44-890C-E71C65AEA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E592E-6C84-3748-A1FC-BD4F2741B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A950F-7311-1E4A-AD48-BD0C5F458292}"/>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2BA0567F-8C94-A146-82AA-B9B18DAF7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19FCB-637E-B04F-A5BC-0EDF5FCE0A0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07095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1C33-F966-A540-AF27-DED128AA3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C8AC5-82FF-E843-8A62-017CDE27D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92C7-DDC0-CA4E-923F-2B138E2EAC8B}"/>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B27FF8CF-6333-2945-901B-ACB0F3E2F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07F80-FCCB-5647-A204-D3F2FBA5DEA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22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5D21-A1C9-FD44-B539-E4A62013E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4A334-BC89-3642-8970-6C3B8C66A5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69390-10C1-014F-8433-2BE20EAD1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CB669-57C9-B14D-9CC7-17ED1FCCB15E}"/>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6" name="Footer Placeholder 5">
            <a:extLst>
              <a:ext uri="{FF2B5EF4-FFF2-40B4-BE49-F238E27FC236}">
                <a16:creationId xmlns:a16="http://schemas.microsoft.com/office/drawing/2014/main" id="{F95BF41D-07B8-2242-8FAF-E93AC9D1A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3CCC4-C778-774D-ABAC-8B1DE324733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89647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E05-9C75-7346-B39B-659ABC12E4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1B9ED-1F39-3447-8A7D-E32C02CBE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49DAB-4C8C-EF4D-8366-0CFC52E0D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97F9D-B30A-C940-A093-25B973757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D2612-AA21-DA48-B746-563418B65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1676B-6667-7E4A-8D86-E5C3874328AF}"/>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8" name="Footer Placeholder 7">
            <a:extLst>
              <a:ext uri="{FF2B5EF4-FFF2-40B4-BE49-F238E27FC236}">
                <a16:creationId xmlns:a16="http://schemas.microsoft.com/office/drawing/2014/main" id="{0470F676-8482-2241-8C3F-9D5E5BD29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C961B-3538-7D4E-AEA1-AA6306F3021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37064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81AB-FD0B-A349-90BD-7562782F2F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E8420-B2F5-C644-BB73-F7845EB63D32}"/>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4" name="Footer Placeholder 3">
            <a:extLst>
              <a:ext uri="{FF2B5EF4-FFF2-40B4-BE49-F238E27FC236}">
                <a16:creationId xmlns:a16="http://schemas.microsoft.com/office/drawing/2014/main" id="{B8A5B979-7247-184E-B6A2-908ACEB3F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0BF19-AE7C-5F49-83A5-73BE6417562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69292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503A8-2188-B141-957C-8B22DB93D20D}"/>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3" name="Footer Placeholder 2">
            <a:extLst>
              <a:ext uri="{FF2B5EF4-FFF2-40B4-BE49-F238E27FC236}">
                <a16:creationId xmlns:a16="http://schemas.microsoft.com/office/drawing/2014/main" id="{C6A8874F-A29B-EA4F-95B7-DFFFD0C31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711D2-8D86-3C42-9C2A-796F8401435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9561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A23D-DFB2-354C-A0C5-415A7BA21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B5F4C-6E1E-2D4E-B1EE-FB168B00E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58441-7466-8646-B241-4518BBD3C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D186-DB00-D845-A0D9-5734A9C6758C}"/>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6" name="Footer Placeholder 5">
            <a:extLst>
              <a:ext uri="{FF2B5EF4-FFF2-40B4-BE49-F238E27FC236}">
                <a16:creationId xmlns:a16="http://schemas.microsoft.com/office/drawing/2014/main" id="{F0D5674C-46DD-D041-99CA-49F2EC504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F7078-565E-3341-8E0F-7C55F365153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469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7EBE-986E-C24B-84E8-E180394FA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01AF6-9D82-EA47-9579-6BB692639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688CF-3699-B844-B2D3-93F72AEA9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3DE4-7C41-B14D-AAB0-C620A08EF7A9}"/>
              </a:ext>
            </a:extLst>
          </p:cNvPr>
          <p:cNvSpPr>
            <a:spLocks noGrp="1"/>
          </p:cNvSpPr>
          <p:nvPr>
            <p:ph type="dt" sz="half" idx="10"/>
          </p:nvPr>
        </p:nvSpPr>
        <p:spPr/>
        <p:txBody>
          <a:bodyPr/>
          <a:lstStyle/>
          <a:p>
            <a:fld id="{FD2F8E8F-2EAD-D443-9229-5928F3815F0B}" type="datetimeFigureOut">
              <a:rPr lang="en-US" smtClean="0"/>
              <a:t>5/16/20</a:t>
            </a:fld>
            <a:endParaRPr lang="en-US"/>
          </a:p>
        </p:txBody>
      </p:sp>
      <p:sp>
        <p:nvSpPr>
          <p:cNvPr id="6" name="Footer Placeholder 5">
            <a:extLst>
              <a:ext uri="{FF2B5EF4-FFF2-40B4-BE49-F238E27FC236}">
                <a16:creationId xmlns:a16="http://schemas.microsoft.com/office/drawing/2014/main" id="{8032128D-F87E-1C4A-8D9F-008A13B65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9666A-1436-114D-93F3-75608A49FE5F}"/>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3201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C6ED-727B-E745-B4C4-B1E6DD9B3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82FA8-7FE3-3641-A8E0-D3DB9FB3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58133-182B-5443-B380-DB5A49EE0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8E8F-2EAD-D443-9229-5928F3815F0B}" type="datetimeFigureOut">
              <a:rPr lang="en-US" smtClean="0"/>
              <a:t>5/16/20</a:t>
            </a:fld>
            <a:endParaRPr lang="en-US"/>
          </a:p>
        </p:txBody>
      </p:sp>
      <p:sp>
        <p:nvSpPr>
          <p:cNvPr id="5" name="Footer Placeholder 4">
            <a:extLst>
              <a:ext uri="{FF2B5EF4-FFF2-40B4-BE49-F238E27FC236}">
                <a16:creationId xmlns:a16="http://schemas.microsoft.com/office/drawing/2014/main" id="{B2829D3E-4A12-844E-8715-36D525DC5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8FD48-DAE7-1148-9D6B-D5232C920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CA329-D68C-8A4A-8769-2C6FDECCF3E6}" type="slidenum">
              <a:rPr lang="en-US" smtClean="0"/>
              <a:t>‹#›</a:t>
            </a:fld>
            <a:endParaRPr lang="en-US"/>
          </a:p>
        </p:txBody>
      </p:sp>
    </p:spTree>
    <p:extLst>
      <p:ext uri="{BB962C8B-B14F-4D97-AF65-F5344CB8AC3E}">
        <p14:creationId xmlns:p14="http://schemas.microsoft.com/office/powerpoint/2010/main" val="196739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wardsdatascience.com/understanding-the-bias-variance-tradeoff-165e6942b22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9706-902F-4343-BB65-5909EB54A8BC}"/>
              </a:ext>
            </a:extLst>
          </p:cNvPr>
          <p:cNvSpPr>
            <a:spLocks noGrp="1"/>
          </p:cNvSpPr>
          <p:nvPr>
            <p:ph type="ctrTitle"/>
          </p:nvPr>
        </p:nvSpPr>
        <p:spPr/>
        <p:txBody>
          <a:bodyPr/>
          <a:lstStyle/>
          <a:p>
            <a:r>
              <a:rPr lang="en-US" dirty="0"/>
              <a:t>Machine Learning Crash Course</a:t>
            </a:r>
          </a:p>
        </p:txBody>
      </p:sp>
      <p:sp>
        <p:nvSpPr>
          <p:cNvPr id="3" name="Subtitle 2">
            <a:extLst>
              <a:ext uri="{FF2B5EF4-FFF2-40B4-BE49-F238E27FC236}">
                <a16:creationId xmlns:a16="http://schemas.microsoft.com/office/drawing/2014/main" id="{530BF552-B80F-4945-B048-1D5DA4A68244}"/>
              </a:ext>
            </a:extLst>
          </p:cNvPr>
          <p:cNvSpPr>
            <a:spLocks noGrp="1"/>
          </p:cNvSpPr>
          <p:nvPr>
            <p:ph type="subTitle" idx="1"/>
          </p:nvPr>
        </p:nvSpPr>
        <p:spPr>
          <a:xfrm>
            <a:off x="1524000" y="3602038"/>
            <a:ext cx="9144000" cy="3255962"/>
          </a:xfrm>
        </p:spPr>
        <p:txBody>
          <a:bodyPr>
            <a:normAutofit/>
          </a:bodyPr>
          <a:lstStyle/>
          <a:p>
            <a:r>
              <a:rPr lang="en-US" dirty="0"/>
              <a:t>Lili Blumenberg, fresh PhD</a:t>
            </a:r>
          </a:p>
          <a:p>
            <a:r>
              <a:rPr lang="en-US" dirty="0"/>
              <a:t>Python Course</a:t>
            </a:r>
          </a:p>
          <a:p>
            <a:r>
              <a:rPr lang="en-US" dirty="0"/>
              <a:t>2020 05 21</a:t>
            </a:r>
          </a:p>
          <a:p>
            <a:endParaRPr lang="en-US" dirty="0"/>
          </a:p>
          <a:p>
            <a:r>
              <a:rPr lang="en-US" dirty="0"/>
              <a:t>Slides adapted from David Fenyo and Anna </a:t>
            </a:r>
            <a:r>
              <a:rPr lang="en-US" dirty="0" err="1"/>
              <a:t>Yeaton</a:t>
            </a:r>
            <a:r>
              <a:rPr lang="en-US" dirty="0"/>
              <a:t> ML class slides</a:t>
            </a:r>
          </a:p>
        </p:txBody>
      </p:sp>
    </p:spTree>
    <p:extLst>
      <p:ext uri="{BB962C8B-B14F-4D97-AF65-F5344CB8AC3E}">
        <p14:creationId xmlns:p14="http://schemas.microsoft.com/office/powerpoint/2010/main" val="51519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3" name="Picture 2"/>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8764" r="48409"/>
          <a:stretch/>
        </p:blipFill>
        <p:spPr>
          <a:xfrm>
            <a:off x="9112578" y="1490663"/>
            <a:ext cx="1555422"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83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372" r="48408"/>
          <a:stretch/>
        </p:blipFill>
        <p:spPr>
          <a:xfrm>
            <a:off x="9046590" y="1490663"/>
            <a:ext cx="1621410"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85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5779" r="48410"/>
          <a:stretch/>
        </p:blipFill>
        <p:spPr>
          <a:xfrm>
            <a:off x="8971178" y="1490663"/>
            <a:ext cx="1696823"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71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4" name="Picture 3"/>
          <p:cNvPicPr>
            <a:picLocks noChangeAspect="1"/>
          </p:cNvPicPr>
          <p:nvPr/>
        </p:nvPicPr>
        <p:blipFill rotWithShape="1">
          <a:blip r:embed="rId3"/>
          <a:srcRect l="17864" r="48513"/>
          <a:stretch/>
        </p:blipFill>
        <p:spPr>
          <a:xfrm>
            <a:off x="9067801" y="1490663"/>
            <a:ext cx="1593129"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20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020" t="25023"/>
          <a:stretch/>
        </p:blipFill>
        <p:spPr>
          <a:xfrm>
            <a:off x="4597073" y="1516063"/>
            <a:ext cx="3426096" cy="3647808"/>
          </a:xfrm>
          <a:prstGeom prst="rect">
            <a:avLst/>
          </a:prstGeom>
        </p:spPr>
      </p:pic>
      <p:sp>
        <p:nvSpPr>
          <p:cNvPr id="6" name="Rectangle 5"/>
          <p:cNvSpPr/>
          <p:nvPr/>
        </p:nvSpPr>
        <p:spPr>
          <a:xfrm>
            <a:off x="1889759" y="137160"/>
            <a:ext cx="6133410"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Classification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14</a:t>
            </a:fld>
            <a:endParaRPr lang="en-GB" altLang="en-US" sz="1200" b="1">
              <a:solidFill>
                <a:srgbClr val="FFFFFF"/>
              </a:solidFill>
              <a:latin typeface="Times New Roman" pitchFamily="18" charset="0"/>
            </a:endParaRPr>
          </a:p>
        </p:txBody>
      </p:sp>
      <p:cxnSp>
        <p:nvCxnSpPr>
          <p:cNvPr id="5" name="Straight Connector 4"/>
          <p:cNvCxnSpPr>
            <a:cxnSpLocks/>
          </p:cNvCxnSpPr>
          <p:nvPr/>
        </p:nvCxnSpPr>
        <p:spPr>
          <a:xfrm flipV="1">
            <a:off x="4512297" y="2450969"/>
            <a:ext cx="3073138" cy="1480008"/>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069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5107-2956-094A-AB65-6E39D6474E68}"/>
              </a:ext>
            </a:extLst>
          </p:cNvPr>
          <p:cNvSpPr>
            <a:spLocks noGrp="1"/>
          </p:cNvSpPr>
          <p:nvPr>
            <p:ph type="title"/>
          </p:nvPr>
        </p:nvSpPr>
        <p:spPr>
          <a:xfrm>
            <a:off x="838200" y="365125"/>
            <a:ext cx="10515600" cy="1325563"/>
          </a:xfrm>
        </p:spPr>
        <p:txBody>
          <a:bodyPr/>
          <a:lstStyle/>
          <a:p>
            <a:r>
              <a:rPr lang="en-US" dirty="0"/>
              <a:t>Model Evaluation and Selection: Confusion matrix</a:t>
            </a:r>
          </a:p>
        </p:txBody>
      </p:sp>
      <p:graphicFrame>
        <p:nvGraphicFramePr>
          <p:cNvPr id="4" name="Content Placeholder 3">
            <a:extLst>
              <a:ext uri="{FF2B5EF4-FFF2-40B4-BE49-F238E27FC236}">
                <a16:creationId xmlns:a16="http://schemas.microsoft.com/office/drawing/2014/main" id="{37BC8C50-10DB-D54E-90BF-BB51A0C2D6B9}"/>
              </a:ext>
            </a:extLst>
          </p:cNvPr>
          <p:cNvGraphicFramePr>
            <a:graphicFrameLocks noGrp="1"/>
          </p:cNvGraphicFramePr>
          <p:nvPr>
            <p:ph idx="1"/>
          </p:nvPr>
        </p:nvGraphicFramePr>
        <p:xfrm>
          <a:off x="4300727" y="2817685"/>
          <a:ext cx="5843017" cy="3343784"/>
        </p:xfrm>
        <a:graphic>
          <a:graphicData uri="http://schemas.openxmlformats.org/drawingml/2006/table">
            <a:tbl>
              <a:tblPr firstRow="1" bandRow="1">
                <a:tableStyleId>{0505E3EF-67EA-436B-97B2-0124C06EBD24}</a:tableStyleId>
              </a:tblPr>
              <a:tblGrid>
                <a:gridCol w="1286258">
                  <a:extLst>
                    <a:ext uri="{9D8B030D-6E8A-4147-A177-3AD203B41FA5}">
                      <a16:colId xmlns:a16="http://schemas.microsoft.com/office/drawing/2014/main" val="3632059438"/>
                    </a:ext>
                  </a:extLst>
                </a:gridCol>
                <a:gridCol w="1475232">
                  <a:extLst>
                    <a:ext uri="{9D8B030D-6E8A-4147-A177-3AD203B41FA5}">
                      <a16:colId xmlns:a16="http://schemas.microsoft.com/office/drawing/2014/main" val="3438530117"/>
                    </a:ext>
                  </a:extLst>
                </a:gridCol>
                <a:gridCol w="1743456">
                  <a:extLst>
                    <a:ext uri="{9D8B030D-6E8A-4147-A177-3AD203B41FA5}">
                      <a16:colId xmlns:a16="http://schemas.microsoft.com/office/drawing/2014/main" val="3231789259"/>
                    </a:ext>
                  </a:extLst>
                </a:gridCol>
                <a:gridCol w="1338071">
                  <a:extLst>
                    <a:ext uri="{9D8B030D-6E8A-4147-A177-3AD203B41FA5}">
                      <a16:colId xmlns:a16="http://schemas.microsoft.com/office/drawing/2014/main" val="3307918716"/>
                    </a:ext>
                  </a:extLst>
                </a:gridCol>
              </a:tblGrid>
              <a:tr h="600584">
                <a:tc>
                  <a:txBody>
                    <a:bodyPr/>
                    <a:lstStyle/>
                    <a:p>
                      <a:endParaRPr lang="en-US" sz="1800" dirty="0"/>
                    </a:p>
                  </a:txBody>
                  <a:tcPr>
                    <a:solidFill>
                      <a:schemeClr val="bg1">
                        <a:lumMod val="75000"/>
                      </a:schemeClr>
                    </a:solidFill>
                  </a:tcPr>
                </a:tc>
                <a:tc>
                  <a:txBody>
                    <a:bodyPr/>
                    <a:lstStyle/>
                    <a:p>
                      <a:pPr algn="ctr"/>
                      <a:r>
                        <a:rPr lang="en-US" sz="1800" dirty="0"/>
                        <a:t>Actual Red</a:t>
                      </a:r>
                    </a:p>
                  </a:txBody>
                  <a:tcPr>
                    <a:solidFill>
                      <a:schemeClr val="bg1">
                        <a:lumMod val="75000"/>
                      </a:schemeClr>
                    </a:solidFill>
                  </a:tcPr>
                </a:tc>
                <a:tc>
                  <a:txBody>
                    <a:bodyPr/>
                    <a:lstStyle/>
                    <a:p>
                      <a:pPr algn="ctr"/>
                      <a:r>
                        <a:rPr lang="en-US" sz="1800" dirty="0"/>
                        <a:t>Actual Blue</a:t>
                      </a:r>
                    </a:p>
                  </a:txBody>
                  <a:tcPr>
                    <a:solidFill>
                      <a:schemeClr val="bg1">
                        <a:lumMod val="75000"/>
                      </a:schemeClr>
                    </a:solidFill>
                  </a:tcPr>
                </a:tc>
                <a:tc>
                  <a:txBody>
                    <a:bodyPr/>
                    <a:lstStyle/>
                    <a:p>
                      <a:pPr algn="ctr"/>
                      <a:endParaRPr lang="en-US" sz="1600" dirty="0"/>
                    </a:p>
                  </a:txBody>
                  <a:tcPr>
                    <a:solidFill>
                      <a:schemeClr val="bg2"/>
                    </a:solidFill>
                  </a:tcPr>
                </a:tc>
                <a:extLst>
                  <a:ext uri="{0D108BD9-81ED-4DB2-BD59-A6C34878D82A}">
                    <a16:rowId xmlns:a16="http://schemas.microsoft.com/office/drawing/2014/main" val="3865581032"/>
                  </a:ext>
                </a:extLst>
              </a:tr>
              <a:tr h="634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Red</a:t>
                      </a:r>
                    </a:p>
                    <a:p>
                      <a:pPr algn="ctr"/>
                      <a:endParaRPr lang="en-US" sz="1800" dirty="0"/>
                    </a:p>
                  </a:txBody>
                  <a:tcPr>
                    <a:solidFill>
                      <a:schemeClr val="bg1">
                        <a:lumMod val="75000"/>
                      </a:schemeClr>
                    </a:solidFill>
                  </a:tcPr>
                </a:tc>
                <a:tc>
                  <a:txBody>
                    <a:bodyPr/>
                    <a:lstStyle/>
                    <a:p>
                      <a:pPr algn="ctr"/>
                      <a:r>
                        <a:rPr lang="en-US" sz="1800" dirty="0"/>
                        <a:t>True Positive (TP)</a:t>
                      </a:r>
                    </a:p>
                  </a:txBody>
                  <a:tcPr>
                    <a:solidFill>
                      <a:srgbClr val="CE5253">
                        <a:alpha val="14118"/>
                      </a:srgbClr>
                    </a:solidFill>
                  </a:tcPr>
                </a:tc>
                <a:tc>
                  <a:txBody>
                    <a:bodyPr/>
                    <a:lstStyle/>
                    <a:p>
                      <a:pPr algn="ctr"/>
                      <a:r>
                        <a:rPr lang="en-US" sz="1800" dirty="0"/>
                        <a:t>False Positive (FP) </a:t>
                      </a:r>
                    </a:p>
                    <a:p>
                      <a:pPr algn="ctr"/>
                      <a:r>
                        <a:rPr lang="en-US" sz="1800" i="1" dirty="0"/>
                        <a:t>Type I error</a:t>
                      </a:r>
                    </a:p>
                  </a:txBody>
                  <a:tcPr>
                    <a:solidFill>
                      <a:srgbClr val="6D9DC3">
                        <a:alpha val="14118"/>
                      </a:srgbClr>
                    </a:solidFill>
                  </a:tcPr>
                </a:tc>
                <a:tc>
                  <a:txBody>
                    <a:bodyPr/>
                    <a:lstStyle/>
                    <a:p>
                      <a:pPr algn="ctr"/>
                      <a:r>
                        <a:rPr lang="en-US" sz="1800" i="0" dirty="0"/>
                        <a:t>Total Red Predictions(P’)</a:t>
                      </a:r>
                    </a:p>
                  </a:txBody>
                  <a:tcPr>
                    <a:solidFill>
                      <a:schemeClr val="bg2"/>
                    </a:solidFill>
                  </a:tcPr>
                </a:tc>
                <a:extLst>
                  <a:ext uri="{0D108BD9-81ED-4DB2-BD59-A6C34878D82A}">
                    <a16:rowId xmlns:a16="http://schemas.microsoft.com/office/drawing/2014/main" val="1783119493"/>
                  </a:ext>
                </a:extLst>
              </a:tr>
              <a:tr h="975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Blue</a:t>
                      </a:r>
                    </a:p>
                    <a:p>
                      <a:pPr algn="ctr"/>
                      <a:endParaRPr lang="en-US" sz="1800" dirty="0"/>
                    </a:p>
                  </a:txBody>
                  <a:tcPr>
                    <a:solidFill>
                      <a:schemeClr val="bg1">
                        <a:lumMod val="75000"/>
                      </a:schemeClr>
                    </a:solidFill>
                  </a:tcPr>
                </a:tc>
                <a:tc>
                  <a:txBody>
                    <a:bodyPr/>
                    <a:lstStyle/>
                    <a:p>
                      <a:pPr algn="ctr"/>
                      <a:r>
                        <a:rPr lang="en-US" sz="1800" dirty="0"/>
                        <a:t>False Negative (FN)</a:t>
                      </a:r>
                    </a:p>
                    <a:p>
                      <a:pPr algn="ctr"/>
                      <a:r>
                        <a:rPr lang="en-US" sz="1800" i="1" dirty="0"/>
                        <a:t>Type II error</a:t>
                      </a:r>
                    </a:p>
                  </a:txBody>
                  <a:tcPr>
                    <a:solidFill>
                      <a:srgbClr val="6D9DC3">
                        <a:alpha val="14118"/>
                      </a:srgbClr>
                    </a:solidFill>
                  </a:tcPr>
                </a:tc>
                <a:tc>
                  <a:txBody>
                    <a:bodyPr/>
                    <a:lstStyle/>
                    <a:p>
                      <a:pPr algn="ctr"/>
                      <a:r>
                        <a:rPr lang="en-US" sz="1800" dirty="0"/>
                        <a:t>True Negative</a:t>
                      </a:r>
                    </a:p>
                    <a:p>
                      <a:pPr algn="ctr"/>
                      <a:r>
                        <a:rPr lang="en-US" sz="1800" dirty="0"/>
                        <a:t>(TN)</a:t>
                      </a:r>
                    </a:p>
                  </a:txBody>
                  <a:tcPr>
                    <a:solidFill>
                      <a:srgbClr val="CE5253">
                        <a:alpha val="1411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Total Blue Predictions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(N’)</a:t>
                      </a:r>
                    </a:p>
                    <a:p>
                      <a:pPr algn="ctr"/>
                      <a:endParaRPr lang="en-US" sz="1800" dirty="0"/>
                    </a:p>
                  </a:txBody>
                  <a:tcPr>
                    <a:solidFill>
                      <a:schemeClr val="bg2"/>
                    </a:solidFill>
                  </a:tcPr>
                </a:tc>
                <a:extLst>
                  <a:ext uri="{0D108BD9-81ED-4DB2-BD59-A6C34878D82A}">
                    <a16:rowId xmlns:a16="http://schemas.microsoft.com/office/drawing/2014/main" val="414280422"/>
                  </a:ext>
                </a:extLst>
              </a:tr>
              <a:tr h="626026">
                <a:tc>
                  <a:txBody>
                    <a:bodyPr/>
                    <a:lstStyle/>
                    <a:p>
                      <a:pPr algn="ctr"/>
                      <a:endParaRPr lang="en-US" sz="1100" dirty="0"/>
                    </a:p>
                  </a:txBody>
                  <a:tcPr>
                    <a:solidFill>
                      <a:schemeClr val="bg2"/>
                    </a:solidFill>
                  </a:tcPr>
                </a:tc>
                <a:tc>
                  <a:txBody>
                    <a:bodyPr/>
                    <a:lstStyle/>
                    <a:p>
                      <a:pPr algn="ctr"/>
                      <a:r>
                        <a:rPr lang="en-US" sz="1800" i="0" dirty="0"/>
                        <a:t>Total Actual Red (P)</a:t>
                      </a:r>
                    </a:p>
                  </a:txBody>
                  <a:tcPr>
                    <a:solidFill>
                      <a:schemeClr val="bg2"/>
                    </a:solidFill>
                  </a:tcPr>
                </a:tc>
                <a:tc>
                  <a:txBody>
                    <a:bodyPr/>
                    <a:lstStyle/>
                    <a:p>
                      <a:pPr algn="ctr"/>
                      <a:r>
                        <a:rPr lang="en-US" sz="1800" dirty="0"/>
                        <a:t>Total Actual Blue (N)</a:t>
                      </a:r>
                    </a:p>
                  </a:txBody>
                  <a:tcPr>
                    <a:solidFill>
                      <a:schemeClr val="bg2"/>
                    </a:solidFill>
                  </a:tcPr>
                </a:tc>
                <a:tc>
                  <a:txBody>
                    <a:bodyPr/>
                    <a:lstStyle/>
                    <a:p>
                      <a:pPr algn="ctr"/>
                      <a:r>
                        <a:rPr lang="en-US" sz="1800" dirty="0"/>
                        <a:t>All</a:t>
                      </a:r>
                    </a:p>
                  </a:txBody>
                  <a:tcPr>
                    <a:solidFill>
                      <a:schemeClr val="bg2"/>
                    </a:solidFill>
                  </a:tcPr>
                </a:tc>
                <a:extLst>
                  <a:ext uri="{0D108BD9-81ED-4DB2-BD59-A6C34878D82A}">
                    <a16:rowId xmlns:a16="http://schemas.microsoft.com/office/drawing/2014/main" val="2451824330"/>
                  </a:ext>
                </a:extLst>
              </a:tr>
            </a:tbl>
          </a:graphicData>
        </a:graphic>
      </p:graphicFrame>
      <p:cxnSp>
        <p:nvCxnSpPr>
          <p:cNvPr id="5" name="Straight Connector 4">
            <a:extLst>
              <a:ext uri="{FF2B5EF4-FFF2-40B4-BE49-F238E27FC236}">
                <a16:creationId xmlns:a16="http://schemas.microsoft.com/office/drawing/2014/main" id="{86D7EC67-7DEC-5649-9A5E-06769EB064BD}"/>
              </a:ext>
            </a:extLst>
          </p:cNvPr>
          <p:cNvCxnSpPr>
            <a:cxnSpLocks/>
          </p:cNvCxnSpPr>
          <p:nvPr/>
        </p:nvCxnSpPr>
        <p:spPr>
          <a:xfrm rot="10800000">
            <a:off x="1146048"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2F1888-2811-9D4F-B19E-F1281E4015D0}"/>
              </a:ext>
            </a:extLst>
          </p:cNvPr>
          <p:cNvCxnSpPr>
            <a:cxnSpLocks/>
          </p:cNvCxnSpPr>
          <p:nvPr/>
        </p:nvCxnSpPr>
        <p:spPr>
          <a:xfrm rot="10800000" flipH="1">
            <a:off x="1146048"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895935A7-27F1-1A41-967D-C2F7AD4D9951}"/>
              </a:ext>
            </a:extLst>
          </p:cNvPr>
          <p:cNvSpPr/>
          <p:nvPr/>
        </p:nvSpPr>
        <p:spPr>
          <a:xfrm rot="10800000">
            <a:off x="1572768"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D3B3D2-00EB-7C46-8E90-F44911722CDE}"/>
              </a:ext>
            </a:extLst>
          </p:cNvPr>
          <p:cNvSpPr/>
          <p:nvPr/>
        </p:nvSpPr>
        <p:spPr>
          <a:xfrm rot="10800000">
            <a:off x="1837944"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B5575-50F9-8A41-8F3E-E0BB480FA69E}"/>
              </a:ext>
            </a:extLst>
          </p:cNvPr>
          <p:cNvSpPr/>
          <p:nvPr/>
        </p:nvSpPr>
        <p:spPr>
          <a:xfrm rot="10800000">
            <a:off x="163372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F73B40-A9E1-A046-B81B-0633C2766113}"/>
              </a:ext>
            </a:extLst>
          </p:cNvPr>
          <p:cNvSpPr/>
          <p:nvPr/>
        </p:nvSpPr>
        <p:spPr>
          <a:xfrm rot="10800000">
            <a:off x="2554224"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8805E7-0CCC-5041-95CD-EE63B8ABF011}"/>
              </a:ext>
            </a:extLst>
          </p:cNvPr>
          <p:cNvSpPr/>
          <p:nvPr/>
        </p:nvSpPr>
        <p:spPr>
          <a:xfrm rot="10800000">
            <a:off x="1837944"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901C52-46DB-1049-A4DA-84C496EF8593}"/>
              </a:ext>
            </a:extLst>
          </p:cNvPr>
          <p:cNvSpPr/>
          <p:nvPr/>
        </p:nvSpPr>
        <p:spPr>
          <a:xfrm rot="10800000">
            <a:off x="1932432"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482296-531F-A440-963C-502A6682DE3A}"/>
              </a:ext>
            </a:extLst>
          </p:cNvPr>
          <p:cNvSpPr/>
          <p:nvPr/>
        </p:nvSpPr>
        <p:spPr>
          <a:xfrm rot="10800000">
            <a:off x="2054352"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2C7610C-08F9-C34F-B44D-677BE7693E85}"/>
              </a:ext>
            </a:extLst>
          </p:cNvPr>
          <p:cNvSpPr/>
          <p:nvPr/>
        </p:nvSpPr>
        <p:spPr>
          <a:xfrm rot="10800000">
            <a:off x="2785872"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DE7C11F-AE99-1842-BAAB-DF14978D4BC4}"/>
              </a:ext>
            </a:extLst>
          </p:cNvPr>
          <p:cNvSpPr/>
          <p:nvPr/>
        </p:nvSpPr>
        <p:spPr>
          <a:xfrm rot="10800000">
            <a:off x="2706624"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A9501E-77D0-8147-88F0-A49E76427533}"/>
              </a:ext>
            </a:extLst>
          </p:cNvPr>
          <p:cNvSpPr/>
          <p:nvPr/>
        </p:nvSpPr>
        <p:spPr>
          <a:xfrm rot="10800000">
            <a:off x="2676144"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EF61A0-AB40-CD43-B5F4-97B318CC835A}"/>
              </a:ext>
            </a:extLst>
          </p:cNvPr>
          <p:cNvSpPr/>
          <p:nvPr/>
        </p:nvSpPr>
        <p:spPr>
          <a:xfrm rot="10800000">
            <a:off x="2950464"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6CFE5C4-80FF-3D4F-938E-602450E10515}"/>
              </a:ext>
            </a:extLst>
          </p:cNvPr>
          <p:cNvSpPr/>
          <p:nvPr/>
        </p:nvSpPr>
        <p:spPr>
          <a:xfrm rot="10800000">
            <a:off x="2889504"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10B6A6-F480-4D47-8B9D-18AF4A75799D}"/>
              </a:ext>
            </a:extLst>
          </p:cNvPr>
          <p:cNvSpPr/>
          <p:nvPr/>
        </p:nvSpPr>
        <p:spPr>
          <a:xfrm rot="10800000">
            <a:off x="2791968"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719DB3-1AB9-D84F-AF3B-63F96D90E0A7}"/>
              </a:ext>
            </a:extLst>
          </p:cNvPr>
          <p:cNvSpPr/>
          <p:nvPr/>
        </p:nvSpPr>
        <p:spPr>
          <a:xfrm rot="10800000">
            <a:off x="3139441"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D4D1027-51DE-9249-A40F-9B18ABD89B55}"/>
              </a:ext>
            </a:extLst>
          </p:cNvPr>
          <p:cNvSpPr/>
          <p:nvPr/>
        </p:nvSpPr>
        <p:spPr>
          <a:xfrm rot="10800000">
            <a:off x="2980944"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FBDE341-B74C-1247-98B1-F2DF4F3BD455}"/>
              </a:ext>
            </a:extLst>
          </p:cNvPr>
          <p:cNvSpPr/>
          <p:nvPr/>
        </p:nvSpPr>
        <p:spPr>
          <a:xfrm rot="10800000">
            <a:off x="3090672"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072F06F-A30A-BB46-84E3-67252B23DC79}"/>
              </a:ext>
            </a:extLst>
          </p:cNvPr>
          <p:cNvSpPr/>
          <p:nvPr/>
        </p:nvSpPr>
        <p:spPr>
          <a:xfrm rot="10800000">
            <a:off x="2493264"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177752-7D76-E845-BC51-25D59D01D98F}"/>
              </a:ext>
            </a:extLst>
          </p:cNvPr>
          <p:cNvSpPr/>
          <p:nvPr/>
        </p:nvSpPr>
        <p:spPr>
          <a:xfrm rot="10800000">
            <a:off x="1350265"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975BBF6-36A2-3244-8748-7DE483368A04}"/>
              </a:ext>
            </a:extLst>
          </p:cNvPr>
          <p:cNvSpPr txBox="1"/>
          <p:nvPr/>
        </p:nvSpPr>
        <p:spPr>
          <a:xfrm>
            <a:off x="4517135" y="2084386"/>
            <a:ext cx="5622052" cy="523220"/>
          </a:xfrm>
          <a:prstGeom prst="rect">
            <a:avLst/>
          </a:prstGeom>
          <a:noFill/>
        </p:spPr>
        <p:txBody>
          <a:bodyPr wrap="none" rtlCol="0">
            <a:spAutoFit/>
          </a:bodyPr>
          <a:lstStyle/>
          <a:p>
            <a:r>
              <a:rPr lang="en-US" sz="2800" dirty="0"/>
              <a:t>Confusion matrix in terms of Red</a:t>
            </a:r>
          </a:p>
        </p:txBody>
      </p:sp>
      <p:sp>
        <p:nvSpPr>
          <p:cNvPr id="33" name="Rectangle 32">
            <a:extLst>
              <a:ext uri="{FF2B5EF4-FFF2-40B4-BE49-F238E27FC236}">
                <a16:creationId xmlns:a16="http://schemas.microsoft.com/office/drawing/2014/main" id="{7147FF69-1B6C-5940-817A-4F392AB9EE93}"/>
              </a:ext>
            </a:extLst>
          </p:cNvPr>
          <p:cNvSpPr/>
          <p:nvPr/>
        </p:nvSpPr>
        <p:spPr>
          <a:xfrm>
            <a:off x="10436366" y="3466204"/>
            <a:ext cx="1520936" cy="703977"/>
          </a:xfrm>
          <a:prstGeom prst="rect">
            <a:avLst/>
          </a:prstGeom>
          <a:solidFill>
            <a:srgbClr val="CE5253">
              <a:alpha val="23137"/>
            </a:srgbClr>
          </a:solidFill>
          <a:ln>
            <a:solidFill>
              <a:srgbClr val="CE52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maximize</a:t>
            </a:r>
          </a:p>
        </p:txBody>
      </p:sp>
      <p:sp>
        <p:nvSpPr>
          <p:cNvPr id="35" name="Rectangle 34">
            <a:extLst>
              <a:ext uri="{FF2B5EF4-FFF2-40B4-BE49-F238E27FC236}">
                <a16:creationId xmlns:a16="http://schemas.microsoft.com/office/drawing/2014/main" id="{DA950B1A-3979-C24A-BC8F-8DC534750255}"/>
              </a:ext>
            </a:extLst>
          </p:cNvPr>
          <p:cNvSpPr/>
          <p:nvPr/>
        </p:nvSpPr>
        <p:spPr>
          <a:xfrm>
            <a:off x="10436366" y="4305872"/>
            <a:ext cx="1520936" cy="633350"/>
          </a:xfrm>
          <a:prstGeom prst="rect">
            <a:avLst/>
          </a:prstGeom>
          <a:solidFill>
            <a:srgbClr val="6D9DC3">
              <a:alpha val="23137"/>
            </a:srgbClr>
          </a:solidFill>
          <a:ln>
            <a:solidFill>
              <a:srgbClr val="6D9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minimize</a:t>
            </a:r>
          </a:p>
        </p:txBody>
      </p:sp>
    </p:spTree>
    <p:extLst>
      <p:ext uri="{BB962C8B-B14F-4D97-AF65-F5344CB8AC3E}">
        <p14:creationId xmlns:p14="http://schemas.microsoft.com/office/powerpoint/2010/main" val="38107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4F-98F3-994E-A4AB-24C65914C9B7}"/>
              </a:ext>
            </a:extLst>
          </p:cNvPr>
          <p:cNvSpPr>
            <a:spLocks noGrp="1"/>
          </p:cNvSpPr>
          <p:nvPr>
            <p:ph type="title"/>
          </p:nvPr>
        </p:nvSpPr>
        <p:spPr/>
        <p:txBody>
          <a:bodyPr/>
          <a:lstStyle/>
          <a:p>
            <a:r>
              <a:rPr lang="en-US" dirty="0"/>
              <a:t>Model Evaluation and Selection: Confusion matrix</a:t>
            </a:r>
          </a:p>
        </p:txBody>
      </p:sp>
      <p:cxnSp>
        <p:nvCxnSpPr>
          <p:cNvPr id="4" name="Straight Connector 3">
            <a:extLst>
              <a:ext uri="{FF2B5EF4-FFF2-40B4-BE49-F238E27FC236}">
                <a16:creationId xmlns:a16="http://schemas.microsoft.com/office/drawing/2014/main" id="{7586C214-D3C7-6A43-8836-064CE1DA3171}"/>
              </a:ext>
            </a:extLst>
          </p:cNvPr>
          <p:cNvCxnSpPr>
            <a:cxnSpLocks/>
          </p:cNvCxnSpPr>
          <p:nvPr/>
        </p:nvCxnSpPr>
        <p:spPr>
          <a:xfrm rot="10800000">
            <a:off x="865632"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358B30C-5ED2-3644-BB3F-7A42E26D4279}"/>
              </a:ext>
            </a:extLst>
          </p:cNvPr>
          <p:cNvCxnSpPr>
            <a:cxnSpLocks/>
          </p:cNvCxnSpPr>
          <p:nvPr/>
        </p:nvCxnSpPr>
        <p:spPr>
          <a:xfrm rot="10800000" flipH="1">
            <a:off x="865632"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A3374D73-EAEE-9246-8E85-6CE99CBC2A6F}"/>
              </a:ext>
            </a:extLst>
          </p:cNvPr>
          <p:cNvSpPr/>
          <p:nvPr/>
        </p:nvSpPr>
        <p:spPr>
          <a:xfrm rot="10800000">
            <a:off x="1292352"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E0A17C-E8CA-F14E-AF28-DF9612C918EC}"/>
              </a:ext>
            </a:extLst>
          </p:cNvPr>
          <p:cNvSpPr/>
          <p:nvPr/>
        </p:nvSpPr>
        <p:spPr>
          <a:xfrm rot="10800000">
            <a:off x="1557528"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0321A9-763F-2740-8666-111D314471C7}"/>
              </a:ext>
            </a:extLst>
          </p:cNvPr>
          <p:cNvSpPr/>
          <p:nvPr/>
        </p:nvSpPr>
        <p:spPr>
          <a:xfrm rot="10800000">
            <a:off x="1353312"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0801DC-0390-6B4A-8BAE-154C38557B3A}"/>
              </a:ext>
            </a:extLst>
          </p:cNvPr>
          <p:cNvSpPr/>
          <p:nvPr/>
        </p:nvSpPr>
        <p:spPr>
          <a:xfrm rot="10800000">
            <a:off x="227380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D12915B-52FA-D648-8B54-3F4424AEB003}"/>
              </a:ext>
            </a:extLst>
          </p:cNvPr>
          <p:cNvSpPr/>
          <p:nvPr/>
        </p:nvSpPr>
        <p:spPr>
          <a:xfrm rot="10800000">
            <a:off x="1557528"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F8B541-6931-A444-BADE-27C224956E77}"/>
              </a:ext>
            </a:extLst>
          </p:cNvPr>
          <p:cNvSpPr/>
          <p:nvPr/>
        </p:nvSpPr>
        <p:spPr>
          <a:xfrm rot="10800000">
            <a:off x="1652016"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633A0A8-E5F3-2941-8630-0EC929E1C246}"/>
              </a:ext>
            </a:extLst>
          </p:cNvPr>
          <p:cNvSpPr/>
          <p:nvPr/>
        </p:nvSpPr>
        <p:spPr>
          <a:xfrm rot="10800000">
            <a:off x="1773936"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F36008-6C64-3147-926A-04FA37FDD35F}"/>
              </a:ext>
            </a:extLst>
          </p:cNvPr>
          <p:cNvSpPr/>
          <p:nvPr/>
        </p:nvSpPr>
        <p:spPr>
          <a:xfrm rot="10800000">
            <a:off x="2505456"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1151D43-9A72-3E42-B0B3-730BAAC797EB}"/>
              </a:ext>
            </a:extLst>
          </p:cNvPr>
          <p:cNvSpPr/>
          <p:nvPr/>
        </p:nvSpPr>
        <p:spPr>
          <a:xfrm rot="10800000">
            <a:off x="2426208"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BD38F3B-96D1-C248-B6EF-D7292020B91A}"/>
              </a:ext>
            </a:extLst>
          </p:cNvPr>
          <p:cNvSpPr/>
          <p:nvPr/>
        </p:nvSpPr>
        <p:spPr>
          <a:xfrm rot="10800000">
            <a:off x="2395728"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257B2E-EE6B-6347-899E-F982219BD16C}"/>
              </a:ext>
            </a:extLst>
          </p:cNvPr>
          <p:cNvSpPr/>
          <p:nvPr/>
        </p:nvSpPr>
        <p:spPr>
          <a:xfrm rot="10800000">
            <a:off x="2670048"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4917CD-0B34-B645-B10F-69FEF6CD5CAE}"/>
              </a:ext>
            </a:extLst>
          </p:cNvPr>
          <p:cNvSpPr/>
          <p:nvPr/>
        </p:nvSpPr>
        <p:spPr>
          <a:xfrm rot="10800000">
            <a:off x="2609088"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4671D6-7DA9-604B-83A7-AA0395BE83AC}"/>
              </a:ext>
            </a:extLst>
          </p:cNvPr>
          <p:cNvSpPr/>
          <p:nvPr/>
        </p:nvSpPr>
        <p:spPr>
          <a:xfrm rot="10800000">
            <a:off x="2511552"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A84EA6-517D-2948-945F-F68CADFDE3DF}"/>
              </a:ext>
            </a:extLst>
          </p:cNvPr>
          <p:cNvSpPr/>
          <p:nvPr/>
        </p:nvSpPr>
        <p:spPr>
          <a:xfrm rot="10800000">
            <a:off x="2859025"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34991C-66B5-1F4F-A6A0-E730F66A4063}"/>
              </a:ext>
            </a:extLst>
          </p:cNvPr>
          <p:cNvSpPr/>
          <p:nvPr/>
        </p:nvSpPr>
        <p:spPr>
          <a:xfrm rot="10800000">
            <a:off x="2700528"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799E3E3-9692-5B4F-9918-228E4B651A79}"/>
              </a:ext>
            </a:extLst>
          </p:cNvPr>
          <p:cNvSpPr/>
          <p:nvPr/>
        </p:nvSpPr>
        <p:spPr>
          <a:xfrm rot="10800000">
            <a:off x="2810256"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3DF9DC-5B26-AA4C-9D9D-34791D07E34F}"/>
              </a:ext>
            </a:extLst>
          </p:cNvPr>
          <p:cNvSpPr/>
          <p:nvPr/>
        </p:nvSpPr>
        <p:spPr>
          <a:xfrm rot="10800000">
            <a:off x="2212848"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9089DFD-386C-F543-9A15-3C38498CDF9A}"/>
              </a:ext>
            </a:extLst>
          </p:cNvPr>
          <p:cNvSpPr/>
          <p:nvPr/>
        </p:nvSpPr>
        <p:spPr>
          <a:xfrm rot="10800000">
            <a:off x="1069849"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D7CB1578-8EFD-D04D-988F-5FBC03D1F1BF}"/>
              </a:ext>
            </a:extLst>
          </p:cNvPr>
          <p:cNvGraphicFramePr>
            <a:graphicFrameLocks noGrp="1"/>
          </p:cNvGraphicFramePr>
          <p:nvPr/>
        </p:nvGraphicFramePr>
        <p:xfrm>
          <a:off x="4074367" y="1690688"/>
          <a:ext cx="2627378" cy="5120640"/>
        </p:xfrm>
        <a:graphic>
          <a:graphicData uri="http://schemas.openxmlformats.org/drawingml/2006/table">
            <a:tbl>
              <a:tblPr firstRow="1" bandRow="1">
                <a:tableStyleId>{93296810-A885-4BE3-A3E7-6D5BEEA58F35}</a:tableStyleId>
              </a:tblPr>
              <a:tblGrid>
                <a:gridCol w="1313689">
                  <a:extLst>
                    <a:ext uri="{9D8B030D-6E8A-4147-A177-3AD203B41FA5}">
                      <a16:colId xmlns:a16="http://schemas.microsoft.com/office/drawing/2014/main" val="2084718858"/>
                    </a:ext>
                  </a:extLst>
                </a:gridCol>
                <a:gridCol w="1313689">
                  <a:extLst>
                    <a:ext uri="{9D8B030D-6E8A-4147-A177-3AD203B41FA5}">
                      <a16:colId xmlns:a16="http://schemas.microsoft.com/office/drawing/2014/main" val="3270233163"/>
                    </a:ext>
                  </a:extLst>
                </a:gridCol>
              </a:tblGrid>
              <a:tr h="205857">
                <a:tc>
                  <a:txBody>
                    <a:bodyPr/>
                    <a:lstStyle/>
                    <a:p>
                      <a:r>
                        <a:rPr lang="en-US" dirty="0"/>
                        <a:t>Predicted</a:t>
                      </a:r>
                    </a:p>
                  </a:txBody>
                  <a:tcPr/>
                </a:tc>
                <a:tc>
                  <a:txBody>
                    <a:bodyPr/>
                    <a:lstStyle/>
                    <a:p>
                      <a:r>
                        <a:rPr lang="en-US" dirty="0"/>
                        <a:t>Actual</a:t>
                      </a:r>
                    </a:p>
                  </a:txBody>
                  <a:tcPr/>
                </a:tc>
                <a:extLst>
                  <a:ext uri="{0D108BD9-81ED-4DB2-BD59-A6C34878D82A}">
                    <a16:rowId xmlns:a16="http://schemas.microsoft.com/office/drawing/2014/main" val="1194903869"/>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2992799635"/>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1739464014"/>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4070693170"/>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3814595841"/>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2069122994"/>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3512193899"/>
                  </a:ext>
                </a:extLst>
              </a:tr>
              <a:tr h="205857">
                <a:tc>
                  <a:txBody>
                    <a:bodyPr/>
                    <a:lstStyle/>
                    <a:p>
                      <a:pPr algn="ctr"/>
                      <a:r>
                        <a:rPr lang="en-US" dirty="0"/>
                        <a:t>Blue</a:t>
                      </a:r>
                    </a:p>
                  </a:txBody>
                  <a:tcPr/>
                </a:tc>
                <a:tc>
                  <a:txBody>
                    <a:bodyPr/>
                    <a:lstStyle/>
                    <a:p>
                      <a:pPr algn="ctr"/>
                      <a:r>
                        <a:rPr lang="en-US" dirty="0"/>
                        <a:t>Red</a:t>
                      </a:r>
                    </a:p>
                  </a:txBody>
                  <a:tcPr/>
                </a:tc>
                <a:extLst>
                  <a:ext uri="{0D108BD9-81ED-4DB2-BD59-A6C34878D82A}">
                    <a16:rowId xmlns:a16="http://schemas.microsoft.com/office/drawing/2014/main" val="3836659932"/>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1120847631"/>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11655698"/>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383630975"/>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4202167769"/>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00320537"/>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3812416038"/>
                  </a:ext>
                </a:extLst>
              </a:tr>
            </a:tbl>
          </a:graphicData>
        </a:graphic>
      </p:graphicFrame>
      <p:graphicFrame>
        <p:nvGraphicFramePr>
          <p:cNvPr id="27" name="Content Placeholder 3">
            <a:extLst>
              <a:ext uri="{FF2B5EF4-FFF2-40B4-BE49-F238E27FC236}">
                <a16:creationId xmlns:a16="http://schemas.microsoft.com/office/drawing/2014/main" id="{47C49B97-4B6F-F84C-8ABA-4419D3866E57}"/>
              </a:ext>
            </a:extLst>
          </p:cNvPr>
          <p:cNvGraphicFramePr>
            <a:graphicFrameLocks noGrp="1"/>
          </p:cNvGraphicFramePr>
          <p:nvPr>
            <p:ph idx="1"/>
          </p:nvPr>
        </p:nvGraphicFramePr>
        <p:xfrm>
          <a:off x="7217664" y="2322723"/>
          <a:ext cx="4133088" cy="4260809"/>
        </p:xfrm>
        <a:graphic>
          <a:graphicData uri="http://schemas.openxmlformats.org/drawingml/2006/table">
            <a:tbl>
              <a:tblPr firstRow="1" bandRow="1">
                <a:tableStyleId>{0505E3EF-67EA-436B-97B2-0124C06EBD24}</a:tableStyleId>
              </a:tblPr>
              <a:tblGrid>
                <a:gridCol w="1159345">
                  <a:extLst>
                    <a:ext uri="{9D8B030D-6E8A-4147-A177-3AD203B41FA5}">
                      <a16:colId xmlns:a16="http://schemas.microsoft.com/office/drawing/2014/main" val="3632059438"/>
                    </a:ext>
                  </a:extLst>
                </a:gridCol>
                <a:gridCol w="1043887">
                  <a:extLst>
                    <a:ext uri="{9D8B030D-6E8A-4147-A177-3AD203B41FA5}">
                      <a16:colId xmlns:a16="http://schemas.microsoft.com/office/drawing/2014/main" val="3438530117"/>
                    </a:ext>
                  </a:extLst>
                </a:gridCol>
                <a:gridCol w="1189672">
                  <a:extLst>
                    <a:ext uri="{9D8B030D-6E8A-4147-A177-3AD203B41FA5}">
                      <a16:colId xmlns:a16="http://schemas.microsoft.com/office/drawing/2014/main" val="3231789259"/>
                    </a:ext>
                  </a:extLst>
                </a:gridCol>
                <a:gridCol w="740184">
                  <a:extLst>
                    <a:ext uri="{9D8B030D-6E8A-4147-A177-3AD203B41FA5}">
                      <a16:colId xmlns:a16="http://schemas.microsoft.com/office/drawing/2014/main" val="1270506739"/>
                    </a:ext>
                  </a:extLst>
                </a:gridCol>
              </a:tblGrid>
              <a:tr h="727883">
                <a:tc>
                  <a:txBody>
                    <a:bodyPr/>
                    <a:lstStyle/>
                    <a:p>
                      <a:endParaRPr lang="en-US" sz="1600" dirty="0"/>
                    </a:p>
                  </a:txBody>
                  <a:tcPr>
                    <a:solidFill>
                      <a:schemeClr val="bg1">
                        <a:lumMod val="75000"/>
                      </a:schemeClr>
                    </a:solidFill>
                  </a:tcPr>
                </a:tc>
                <a:tc>
                  <a:txBody>
                    <a:bodyPr/>
                    <a:lstStyle/>
                    <a:p>
                      <a:pPr algn="ctr"/>
                      <a:r>
                        <a:rPr lang="en-US" sz="1600" dirty="0"/>
                        <a:t>Actual Red</a:t>
                      </a:r>
                    </a:p>
                  </a:txBody>
                  <a:tcPr>
                    <a:solidFill>
                      <a:schemeClr val="bg1">
                        <a:lumMod val="75000"/>
                      </a:schemeClr>
                    </a:solidFill>
                  </a:tcPr>
                </a:tc>
                <a:tc>
                  <a:txBody>
                    <a:bodyPr/>
                    <a:lstStyle/>
                    <a:p>
                      <a:pPr algn="ctr"/>
                      <a:r>
                        <a:rPr lang="en-US" sz="1600" dirty="0"/>
                        <a:t>Actual Blue</a:t>
                      </a:r>
                    </a:p>
                  </a:txBody>
                  <a:tcPr>
                    <a:solidFill>
                      <a:schemeClr val="bg1">
                        <a:lumMod val="75000"/>
                      </a:schemeClr>
                    </a:solidFill>
                  </a:tcPr>
                </a:tc>
                <a:tc>
                  <a:txBody>
                    <a:bodyPr/>
                    <a:lstStyle/>
                    <a:p>
                      <a:pPr algn="ctr"/>
                      <a:endParaRPr lang="en-US" sz="1600" dirty="0"/>
                    </a:p>
                  </a:txBody>
                  <a:tcPr>
                    <a:solidFill>
                      <a:schemeClr val="bg1">
                        <a:lumMod val="75000"/>
                      </a:schemeClr>
                    </a:solidFill>
                  </a:tcPr>
                </a:tc>
                <a:extLst>
                  <a:ext uri="{0D108BD9-81ED-4DB2-BD59-A6C34878D82A}">
                    <a16:rowId xmlns:a16="http://schemas.microsoft.com/office/drawing/2014/main" val="3865581032"/>
                  </a:ext>
                </a:extLst>
              </a:tr>
              <a:tr h="1338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Red</a:t>
                      </a:r>
                    </a:p>
                    <a:p>
                      <a:pPr algn="ctr"/>
                      <a:endParaRPr lang="en-US" sz="1600" dirty="0"/>
                    </a:p>
                  </a:txBody>
                  <a:tcPr>
                    <a:solidFill>
                      <a:schemeClr val="bg1">
                        <a:lumMod val="75000"/>
                      </a:schemeClr>
                    </a:solidFill>
                  </a:tcPr>
                </a:tc>
                <a:tc>
                  <a:txBody>
                    <a:bodyPr/>
                    <a:lstStyle/>
                    <a:p>
                      <a:pPr algn="ctr"/>
                      <a:r>
                        <a:rPr lang="en-US" sz="1600" dirty="0"/>
                        <a:t>True Positive (TP) = </a:t>
                      </a:r>
                    </a:p>
                    <a:p>
                      <a:pPr algn="ctr"/>
                      <a:r>
                        <a:rPr lang="en-US" sz="2800" dirty="0"/>
                        <a:t>4</a:t>
                      </a:r>
                    </a:p>
                  </a:txBody>
                  <a:tcPr>
                    <a:solidFill>
                      <a:srgbClr val="BFBFBF">
                        <a:alpha val="14118"/>
                      </a:srgbClr>
                    </a:solidFill>
                  </a:tcPr>
                </a:tc>
                <a:tc>
                  <a:txBody>
                    <a:bodyPr/>
                    <a:lstStyle/>
                    <a:p>
                      <a:pPr algn="ctr"/>
                      <a:r>
                        <a:rPr lang="en-US" sz="1600" dirty="0"/>
                        <a:t>False Positive (FP) =</a:t>
                      </a:r>
                    </a:p>
                    <a:p>
                      <a:pPr algn="ctr"/>
                      <a:r>
                        <a:rPr lang="en-US" sz="2800" dirty="0"/>
                        <a:t> 1</a:t>
                      </a:r>
                    </a:p>
                  </a:txBody>
                  <a:tcPr>
                    <a:solidFill>
                      <a:srgbClr val="BFBFBF">
                        <a:alpha val="14118"/>
                      </a:srgbClr>
                    </a:solidFill>
                  </a:tcPr>
                </a:tc>
                <a:tc>
                  <a:txBody>
                    <a:bodyPr/>
                    <a:lstStyle/>
                    <a:p>
                      <a:pPr algn="ctr"/>
                      <a:r>
                        <a:rPr lang="en-US" sz="1600" dirty="0" err="1"/>
                        <a:t>Pred</a:t>
                      </a:r>
                      <a:r>
                        <a:rPr lang="en-US" sz="1600" dirty="0"/>
                        <a:t> R</a:t>
                      </a:r>
                    </a:p>
                    <a:p>
                      <a:pPr algn="ctr"/>
                      <a:r>
                        <a:rPr lang="en-US" sz="2800" dirty="0"/>
                        <a:t>5</a:t>
                      </a:r>
                    </a:p>
                  </a:txBody>
                  <a:tcPr>
                    <a:solidFill>
                      <a:srgbClr val="BFBFBF">
                        <a:alpha val="14118"/>
                      </a:srgbClr>
                    </a:solidFill>
                  </a:tcPr>
                </a:tc>
                <a:extLst>
                  <a:ext uri="{0D108BD9-81ED-4DB2-BD59-A6C34878D82A}">
                    <a16:rowId xmlns:a16="http://schemas.microsoft.com/office/drawing/2014/main" val="1783119493"/>
                  </a:ext>
                </a:extLst>
              </a:tr>
              <a:tr h="500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Blue</a:t>
                      </a:r>
                    </a:p>
                    <a:p>
                      <a:pPr algn="ctr"/>
                      <a:endParaRPr lang="en-US" sz="1600" dirty="0"/>
                    </a:p>
                  </a:txBody>
                  <a:tcPr>
                    <a:solidFill>
                      <a:schemeClr val="bg1">
                        <a:lumMod val="75000"/>
                      </a:schemeClr>
                    </a:solidFill>
                  </a:tcPr>
                </a:tc>
                <a:tc>
                  <a:txBody>
                    <a:bodyPr/>
                    <a:lstStyle/>
                    <a:p>
                      <a:pPr algn="ctr"/>
                      <a:r>
                        <a:rPr lang="en-US" sz="1600" dirty="0"/>
                        <a:t>False Negative (FN) =</a:t>
                      </a:r>
                    </a:p>
                    <a:p>
                      <a:pPr algn="ctr"/>
                      <a:r>
                        <a:rPr lang="en-US" sz="2800" dirty="0"/>
                        <a:t>2</a:t>
                      </a:r>
                    </a:p>
                  </a:txBody>
                  <a:tcPr>
                    <a:solidFill>
                      <a:srgbClr val="BFBFBF">
                        <a:alpha val="14118"/>
                      </a:srgbClr>
                    </a:solidFill>
                  </a:tcPr>
                </a:tc>
                <a:tc>
                  <a:txBody>
                    <a:bodyPr/>
                    <a:lstStyle/>
                    <a:p>
                      <a:pPr algn="ctr"/>
                      <a:r>
                        <a:rPr lang="en-US" sz="1600" dirty="0"/>
                        <a:t>True Negative</a:t>
                      </a:r>
                    </a:p>
                    <a:p>
                      <a:pPr algn="ctr"/>
                      <a:r>
                        <a:rPr lang="en-US" sz="1600" dirty="0"/>
                        <a:t>(TN) =</a:t>
                      </a:r>
                    </a:p>
                    <a:p>
                      <a:pPr algn="ctr"/>
                      <a:r>
                        <a:rPr lang="en-US" sz="2800" dirty="0"/>
                        <a:t>6</a:t>
                      </a:r>
                    </a:p>
                  </a:txBody>
                  <a:tcPr>
                    <a:solidFill>
                      <a:srgbClr val="BFBFBF">
                        <a:alpha val="14118"/>
                      </a:srgbClr>
                    </a:solidFill>
                  </a:tcPr>
                </a:tc>
                <a:tc>
                  <a:txBody>
                    <a:bodyPr/>
                    <a:lstStyle/>
                    <a:p>
                      <a:pPr algn="ctr"/>
                      <a:r>
                        <a:rPr lang="en-US" sz="1600" dirty="0" err="1"/>
                        <a:t>Pred</a:t>
                      </a:r>
                      <a:r>
                        <a:rPr lang="en-US" sz="1600" dirty="0"/>
                        <a:t> B</a:t>
                      </a:r>
                    </a:p>
                    <a:p>
                      <a:pPr algn="ctr"/>
                      <a:r>
                        <a:rPr lang="en-US" sz="2800" dirty="0"/>
                        <a:t>8</a:t>
                      </a:r>
                    </a:p>
                  </a:txBody>
                  <a:tcPr>
                    <a:solidFill>
                      <a:srgbClr val="BFBFBF">
                        <a:alpha val="14118"/>
                      </a:srgbClr>
                    </a:solidFill>
                  </a:tcPr>
                </a:tc>
                <a:extLst>
                  <a:ext uri="{0D108BD9-81ED-4DB2-BD59-A6C34878D82A}">
                    <a16:rowId xmlns:a16="http://schemas.microsoft.com/office/drawing/2014/main" val="414280422"/>
                  </a:ext>
                </a:extLst>
              </a:tr>
              <a:tr h="500968">
                <a:tc>
                  <a:txBody>
                    <a:bodyPr/>
                    <a:lstStyle/>
                    <a:p>
                      <a:pPr algn="ctr"/>
                      <a:endParaRPr lang="en-US" sz="1600" dirty="0"/>
                    </a:p>
                  </a:txBody>
                  <a:tcPr>
                    <a:solidFill>
                      <a:schemeClr val="bg1">
                        <a:lumMod val="75000"/>
                      </a:schemeClr>
                    </a:solidFill>
                  </a:tcPr>
                </a:tc>
                <a:tc>
                  <a:txBody>
                    <a:bodyPr/>
                    <a:lstStyle/>
                    <a:p>
                      <a:pPr algn="ctr"/>
                      <a:r>
                        <a:rPr lang="en-US" sz="1600" dirty="0"/>
                        <a:t>Actual R </a:t>
                      </a:r>
                      <a:r>
                        <a:rPr lang="en-US" sz="2800" dirty="0"/>
                        <a:t>6</a:t>
                      </a:r>
                    </a:p>
                  </a:txBody>
                  <a:tcPr>
                    <a:solidFill>
                      <a:srgbClr val="BFBFBF">
                        <a:alpha val="14118"/>
                      </a:srgbClr>
                    </a:solidFill>
                  </a:tcPr>
                </a:tc>
                <a:tc>
                  <a:txBody>
                    <a:bodyPr/>
                    <a:lstStyle/>
                    <a:p>
                      <a:pPr algn="ctr"/>
                      <a:r>
                        <a:rPr lang="en-US" sz="1600" dirty="0"/>
                        <a:t>Actual B </a:t>
                      </a:r>
                      <a:r>
                        <a:rPr lang="en-US" sz="2800" dirty="0"/>
                        <a:t>7</a:t>
                      </a:r>
                    </a:p>
                  </a:txBody>
                  <a:tcPr>
                    <a:solidFill>
                      <a:srgbClr val="BFBFBF">
                        <a:alpha val="14118"/>
                      </a:srgbClr>
                    </a:solidFill>
                  </a:tcPr>
                </a:tc>
                <a:tc>
                  <a:txBody>
                    <a:bodyPr/>
                    <a:lstStyle/>
                    <a:p>
                      <a:pPr algn="ctr"/>
                      <a:r>
                        <a:rPr lang="en-US" sz="1600" dirty="0"/>
                        <a:t>All</a:t>
                      </a:r>
                      <a:r>
                        <a:rPr lang="en-US" sz="2800" dirty="0"/>
                        <a:t> 13</a:t>
                      </a:r>
                    </a:p>
                  </a:txBody>
                  <a:tcPr>
                    <a:solidFill>
                      <a:srgbClr val="BFBFBF">
                        <a:alpha val="14118"/>
                      </a:srgbClr>
                    </a:solidFill>
                  </a:tcPr>
                </a:tc>
                <a:extLst>
                  <a:ext uri="{0D108BD9-81ED-4DB2-BD59-A6C34878D82A}">
                    <a16:rowId xmlns:a16="http://schemas.microsoft.com/office/drawing/2014/main" val="2563783208"/>
                  </a:ext>
                </a:extLst>
              </a:tr>
            </a:tbl>
          </a:graphicData>
        </a:graphic>
      </p:graphicFrame>
      <p:cxnSp>
        <p:nvCxnSpPr>
          <p:cNvPr id="29" name="Straight Connector 28">
            <a:extLst>
              <a:ext uri="{FF2B5EF4-FFF2-40B4-BE49-F238E27FC236}">
                <a16:creationId xmlns:a16="http://schemas.microsoft.com/office/drawing/2014/main" id="{7012E34B-6273-2446-B910-C7DF785D2C2E}"/>
              </a:ext>
            </a:extLst>
          </p:cNvPr>
          <p:cNvCxnSpPr>
            <a:cxnSpLocks/>
          </p:cNvCxnSpPr>
          <p:nvPr/>
        </p:nvCxnSpPr>
        <p:spPr>
          <a:xfrm>
            <a:off x="1597444" y="2818447"/>
            <a:ext cx="1048218" cy="233340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65333C8-2251-1642-A969-CEDD1F7E1A69}"/>
              </a:ext>
            </a:extLst>
          </p:cNvPr>
          <p:cNvSpPr txBox="1"/>
          <p:nvPr/>
        </p:nvSpPr>
        <p:spPr>
          <a:xfrm>
            <a:off x="2212846" y="2987120"/>
            <a:ext cx="646331" cy="369332"/>
          </a:xfrm>
          <a:prstGeom prst="rect">
            <a:avLst/>
          </a:prstGeom>
          <a:noFill/>
        </p:spPr>
        <p:txBody>
          <a:bodyPr wrap="none" rtlCol="0">
            <a:spAutoFit/>
          </a:bodyPr>
          <a:lstStyle/>
          <a:p>
            <a:r>
              <a:rPr lang="en-US" dirty="0"/>
              <a:t>Blue</a:t>
            </a:r>
          </a:p>
        </p:txBody>
      </p:sp>
      <p:sp>
        <p:nvSpPr>
          <p:cNvPr id="31" name="TextBox 30">
            <a:extLst>
              <a:ext uri="{FF2B5EF4-FFF2-40B4-BE49-F238E27FC236}">
                <a16:creationId xmlns:a16="http://schemas.microsoft.com/office/drawing/2014/main" id="{B87521FE-0535-4648-BE11-0A55EEE63322}"/>
              </a:ext>
            </a:extLst>
          </p:cNvPr>
          <p:cNvSpPr txBox="1"/>
          <p:nvPr/>
        </p:nvSpPr>
        <p:spPr>
          <a:xfrm>
            <a:off x="1266232" y="4836177"/>
            <a:ext cx="607859" cy="369332"/>
          </a:xfrm>
          <a:prstGeom prst="rect">
            <a:avLst/>
          </a:prstGeom>
          <a:noFill/>
        </p:spPr>
        <p:txBody>
          <a:bodyPr wrap="none" rtlCol="0">
            <a:spAutoFit/>
          </a:bodyPr>
          <a:lstStyle/>
          <a:p>
            <a:r>
              <a:rPr lang="en-US" dirty="0"/>
              <a:t>Red</a:t>
            </a:r>
          </a:p>
        </p:txBody>
      </p:sp>
      <p:sp>
        <p:nvSpPr>
          <p:cNvPr id="3" name="TextBox 2">
            <a:extLst>
              <a:ext uri="{FF2B5EF4-FFF2-40B4-BE49-F238E27FC236}">
                <a16:creationId xmlns:a16="http://schemas.microsoft.com/office/drawing/2014/main" id="{6FFF16B1-0DB5-F34F-B991-072D02AA0CE0}"/>
              </a:ext>
            </a:extLst>
          </p:cNvPr>
          <p:cNvSpPr txBox="1"/>
          <p:nvPr/>
        </p:nvSpPr>
        <p:spPr>
          <a:xfrm>
            <a:off x="722375" y="2486257"/>
            <a:ext cx="2762295" cy="369332"/>
          </a:xfrm>
          <a:prstGeom prst="rect">
            <a:avLst/>
          </a:prstGeom>
          <a:noFill/>
        </p:spPr>
        <p:txBody>
          <a:bodyPr wrap="none" rtlCol="0">
            <a:spAutoFit/>
          </a:bodyPr>
          <a:lstStyle/>
          <a:p>
            <a:r>
              <a:rPr lang="en-US" dirty="0"/>
              <a:t>Linear decision boundary</a:t>
            </a:r>
          </a:p>
        </p:txBody>
      </p:sp>
    </p:spTree>
    <p:extLst>
      <p:ext uri="{BB962C8B-B14F-4D97-AF65-F5344CB8AC3E}">
        <p14:creationId xmlns:p14="http://schemas.microsoft.com/office/powerpoint/2010/main" val="416548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fontScale="90000"/>
          </a:bodyPr>
          <a:lstStyle/>
          <a:p>
            <a:r>
              <a:rPr lang="en-US" dirty="0"/>
              <a:t>Model Evaluation and Selection: Accuracy, Error rate, Sensitivity and Specificity</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Accuracy</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Error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638158"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𝐴𝑙𝑙</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638158" cy="668516"/>
              </a:xfrm>
              <a:prstGeom prst="rect">
                <a:avLst/>
              </a:prstGeom>
              <a:blipFill>
                <a:blip r:embed="rId2"/>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BB8C36-7593-F047-BDF6-D5973E06817E}"/>
                  </a:ext>
                </a:extLst>
              </p:cNvPr>
              <p:cNvSpPr txBox="1"/>
              <p:nvPr/>
            </p:nvSpPr>
            <p:spPr>
              <a:xfrm>
                <a:off x="1856983" y="4744606"/>
                <a:ext cx="278512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=1−</m:t>
                      </m:r>
                      <m:r>
                        <a:rPr lang="en-US" sz="2000" b="0" i="1" smtClean="0">
                          <a:latin typeface="Cambria Math" panose="02040503050406030204" pitchFamily="18" charset="0"/>
                        </a:rPr>
                        <m:t>𝐴𝑐𝑐𝑢𝑟𝑎𝑐𝑦</m:t>
                      </m:r>
                    </m:oMath>
                  </m:oMathPara>
                </a14:m>
                <a:endParaRPr lang="en-US" sz="2000" dirty="0"/>
              </a:p>
            </p:txBody>
          </p:sp>
        </mc:Choice>
        <mc:Fallback xmlns="">
          <p:sp>
            <p:nvSpPr>
              <p:cNvPr id="7" name="TextBox 6">
                <a:extLst>
                  <a:ext uri="{FF2B5EF4-FFF2-40B4-BE49-F238E27FC236}">
                    <a16:creationId xmlns:a16="http://schemas.microsoft.com/office/drawing/2014/main" id="{09BB8C36-7593-F047-BDF6-D5973E06817E}"/>
                  </a:ext>
                </a:extLst>
              </p:cNvPr>
              <p:cNvSpPr txBox="1">
                <a:spLocks noRot="1" noChangeAspect="1" noMove="1" noResize="1" noEditPoints="1" noAdjustHandles="1" noChangeArrowheads="1" noChangeShapeType="1" noTextEdit="1"/>
              </p:cNvSpPr>
              <p:nvPr/>
            </p:nvSpPr>
            <p:spPr>
              <a:xfrm>
                <a:off x="1856983" y="4744606"/>
                <a:ext cx="2785121" cy="400110"/>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686295" y="5359793"/>
                <a:ext cx="2621487" cy="976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num>
                        <m:den>
                          <m:r>
                            <a:rPr lang="en-US" sz="2000" b="0" i="1" smtClean="0">
                              <a:latin typeface="Cambria Math" panose="02040503050406030204" pitchFamily="18" charset="0"/>
                            </a:rPr>
                            <m:t>𝐴𝑙𝑙</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686295" y="5359793"/>
                <a:ext cx="2621487" cy="976293"/>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AD8D684-79DA-F349-AFCC-EDECF5279B22}"/>
              </a:ext>
            </a:extLst>
          </p:cNvPr>
          <p:cNvSpPr txBox="1"/>
          <p:nvPr/>
        </p:nvSpPr>
        <p:spPr>
          <a:xfrm flipH="1">
            <a:off x="2879466" y="5050278"/>
            <a:ext cx="782076" cy="369332"/>
          </a:xfrm>
          <a:prstGeom prst="rect">
            <a:avLst/>
          </a:prstGeom>
          <a:noFill/>
        </p:spPr>
        <p:txBody>
          <a:bodyPr wrap="square" rtlCol="0">
            <a:spAutoFit/>
          </a:bodyPr>
          <a:lstStyle/>
          <a:p>
            <a:r>
              <a:rPr lang="en-US" dirty="0"/>
              <a:t>or</a:t>
            </a:r>
          </a:p>
        </p:txBody>
      </p:sp>
      <p:sp>
        <p:nvSpPr>
          <p:cNvPr id="10" name="TextBox 9">
            <a:extLst>
              <a:ext uri="{FF2B5EF4-FFF2-40B4-BE49-F238E27FC236}">
                <a16:creationId xmlns:a16="http://schemas.microsoft.com/office/drawing/2014/main" id="{17D40A3D-3CAA-7D46-AC29-09C5E7844663}"/>
              </a:ext>
            </a:extLst>
          </p:cNvPr>
          <p:cNvSpPr txBox="1"/>
          <p:nvPr/>
        </p:nvSpPr>
        <p:spPr>
          <a:xfrm>
            <a:off x="1898903" y="3237070"/>
            <a:ext cx="3694176" cy="369332"/>
          </a:xfrm>
          <a:prstGeom prst="rect">
            <a:avLst/>
          </a:prstGeom>
          <a:noFill/>
        </p:spPr>
        <p:txBody>
          <a:bodyPr wrap="square" rtlCol="0">
            <a:spAutoFit/>
          </a:bodyPr>
          <a:lstStyle/>
          <a:p>
            <a:r>
              <a:rPr lang="en-US" dirty="0"/>
              <a:t>Percentage correctly identified</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Sensitivity</a:t>
            </a:r>
          </a:p>
        </p:txBody>
      </p:sp>
      <p:sp>
        <p:nvSpPr>
          <p:cNvPr id="13" name="TextBox 12">
            <a:extLst>
              <a:ext uri="{FF2B5EF4-FFF2-40B4-BE49-F238E27FC236}">
                <a16:creationId xmlns:a16="http://schemas.microsoft.com/office/drawing/2014/main" id="{69A916A8-9BC4-1C44-AC4B-76BE4D5F54E3}"/>
              </a:ext>
            </a:extLst>
          </p:cNvPr>
          <p:cNvSpPr txBox="1"/>
          <p:nvPr/>
        </p:nvSpPr>
        <p:spPr>
          <a:xfrm>
            <a:off x="6915912" y="4136521"/>
            <a:ext cx="2743200" cy="523220"/>
          </a:xfrm>
          <a:prstGeom prst="rect">
            <a:avLst/>
          </a:prstGeom>
          <a:noFill/>
        </p:spPr>
        <p:txBody>
          <a:bodyPr wrap="square" rtlCol="0">
            <a:spAutoFit/>
          </a:bodyPr>
          <a:lstStyle/>
          <a:p>
            <a:r>
              <a:rPr lang="en-US" sz="2800" b="1" dirty="0"/>
              <a:t>Specificity</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6122997"/>
            <a:ext cx="3694176" cy="369332"/>
          </a:xfrm>
          <a:prstGeom prst="rect">
            <a:avLst/>
          </a:prstGeom>
          <a:noFill/>
        </p:spPr>
        <p:txBody>
          <a:bodyPr wrap="square" rtlCol="0">
            <a:spAutoFit/>
          </a:bodyPr>
          <a:lstStyle/>
          <a:p>
            <a:r>
              <a:rPr lang="en-US" dirty="0"/>
              <a:t>Percentage incorrectly identified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2171620"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𝑃</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2171620" cy="666529"/>
              </a:xfrm>
              <a:prstGeom prst="rect">
                <a:avLst/>
              </a:prstGeom>
              <a:blipFill>
                <a:blip r:embed="rId5"/>
                <a:stretch>
                  <a:fillRect b="-370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6915912" y="3237070"/>
            <a:ext cx="3151247" cy="369332"/>
          </a:xfrm>
          <a:prstGeom prst="rect">
            <a:avLst/>
          </a:prstGeom>
          <a:noFill/>
        </p:spPr>
        <p:txBody>
          <a:bodyPr wrap="none" rtlCol="0">
            <a:spAutoFit/>
          </a:bodyPr>
          <a:lstStyle/>
          <a:p>
            <a:r>
              <a:rPr lang="en-US" dirty="0"/>
              <a:t>True positive recognition rate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3EA830-461F-574B-94FD-947F9A49907F}"/>
                  </a:ext>
                </a:extLst>
              </p:cNvPr>
              <p:cNvSpPr txBox="1"/>
              <p:nvPr/>
            </p:nvSpPr>
            <p:spPr>
              <a:xfrm>
                <a:off x="6915912" y="4613323"/>
                <a:ext cx="2200474"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𝑇𝑁</m:t>
                          </m:r>
                        </m:num>
                        <m:den>
                          <m:r>
                            <a:rPr lang="en-US" sz="2000" b="0" i="1" smtClean="0">
                              <a:latin typeface="Cambria Math" panose="02040503050406030204" pitchFamily="18" charset="0"/>
                            </a:rPr>
                            <m:t>𝑁</m:t>
                          </m:r>
                        </m:den>
                      </m:f>
                    </m:oMath>
                  </m:oMathPara>
                </a14:m>
                <a:endParaRPr lang="en-US" sz="2000" dirty="0"/>
              </a:p>
            </p:txBody>
          </p:sp>
        </mc:Choice>
        <mc:Fallback xmlns="">
          <p:sp>
            <p:nvSpPr>
              <p:cNvPr id="17" name="TextBox 16">
                <a:extLst>
                  <a:ext uri="{FF2B5EF4-FFF2-40B4-BE49-F238E27FC236}">
                    <a16:creationId xmlns:a16="http://schemas.microsoft.com/office/drawing/2014/main" id="{B73EA830-461F-574B-94FD-947F9A49907F}"/>
                  </a:ext>
                </a:extLst>
              </p:cNvPr>
              <p:cNvSpPr txBox="1">
                <a:spLocks noRot="1" noChangeAspect="1" noMove="1" noResize="1" noEditPoints="1" noAdjustHandles="1" noChangeArrowheads="1" noChangeShapeType="1" noTextEdit="1"/>
              </p:cNvSpPr>
              <p:nvPr/>
            </p:nvSpPr>
            <p:spPr>
              <a:xfrm>
                <a:off x="6915912" y="4613323"/>
                <a:ext cx="2200474" cy="666529"/>
              </a:xfrm>
              <a:prstGeom prst="rect">
                <a:avLst/>
              </a:prstGeom>
              <a:blipFill>
                <a:blip r:embed="rId6"/>
                <a:stretch>
                  <a:fillRect b="-37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097BEF9-F6F6-7D4C-BD4F-4FF152C936D2}"/>
              </a:ext>
            </a:extLst>
          </p:cNvPr>
          <p:cNvSpPr txBox="1"/>
          <p:nvPr/>
        </p:nvSpPr>
        <p:spPr>
          <a:xfrm>
            <a:off x="6915912" y="5382646"/>
            <a:ext cx="3241015" cy="369332"/>
          </a:xfrm>
          <a:prstGeom prst="rect">
            <a:avLst/>
          </a:prstGeom>
          <a:noFill/>
        </p:spPr>
        <p:txBody>
          <a:bodyPr wrap="none" rtlCol="0">
            <a:spAutoFit/>
          </a:bodyPr>
          <a:lstStyle/>
          <a:p>
            <a:r>
              <a:rPr lang="en-US" dirty="0"/>
              <a:t>True negative recognition rate</a:t>
            </a:r>
          </a:p>
        </p:txBody>
      </p:sp>
    </p:spTree>
    <p:extLst>
      <p:ext uri="{BB962C8B-B14F-4D97-AF65-F5344CB8AC3E}">
        <p14:creationId xmlns:p14="http://schemas.microsoft.com/office/powerpoint/2010/main" val="54689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p:bldP spid="13" grpId="0"/>
      <p:bldP spid="14"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a:bodyPr>
          <a:lstStyle/>
          <a:p>
            <a:r>
              <a:rPr lang="en-US" dirty="0"/>
              <a:t>Model Evaluation and Selection: Precision, Recall and F-1 measures</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Precision</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843342" cy="723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843342" cy="723147"/>
              </a:xfrm>
              <a:prstGeom prst="rect">
                <a:avLst/>
              </a:prstGeom>
              <a:blipFill>
                <a:blip r:embed="rId3"/>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898903" y="4727094"/>
                <a:ext cx="2499274" cy="1030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898903" y="4727094"/>
                <a:ext cx="2499274" cy="1030923"/>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7D40A3D-3CAA-7D46-AC29-09C5E7844663}"/>
              </a:ext>
            </a:extLst>
          </p:cNvPr>
          <p:cNvSpPr txBox="1"/>
          <p:nvPr/>
        </p:nvSpPr>
        <p:spPr>
          <a:xfrm>
            <a:off x="1898903" y="3373497"/>
            <a:ext cx="3694176" cy="646331"/>
          </a:xfrm>
          <a:prstGeom prst="rect">
            <a:avLst/>
          </a:prstGeom>
          <a:noFill/>
        </p:spPr>
        <p:txBody>
          <a:bodyPr wrap="square" rtlCol="0">
            <a:spAutoFit/>
          </a:bodyPr>
          <a:lstStyle/>
          <a:p>
            <a:r>
              <a:rPr lang="en-US" dirty="0"/>
              <a:t>Percentage of data predicted as positive is actually positive </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F-1</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5514294"/>
            <a:ext cx="3694176" cy="646331"/>
          </a:xfrm>
          <a:prstGeom prst="rect">
            <a:avLst/>
          </a:prstGeom>
          <a:noFill/>
        </p:spPr>
        <p:txBody>
          <a:bodyPr wrap="square" rtlCol="0">
            <a:spAutoFit/>
          </a:bodyPr>
          <a:lstStyle/>
          <a:p>
            <a:r>
              <a:rPr lang="en-US" dirty="0"/>
              <a:t>Percentage of  positive data was predicted as positive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364279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3642792" cy="681853"/>
              </a:xfrm>
              <a:prstGeom prst="rect">
                <a:avLst/>
              </a:prstGeom>
              <a:blipFill>
                <a:blip r:embed="rId5"/>
                <a:stretch>
                  <a:fillRect b="-36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7123176" y="3696662"/>
            <a:ext cx="3910584" cy="2308324"/>
          </a:xfrm>
          <a:prstGeom prst="rect">
            <a:avLst/>
          </a:prstGeom>
          <a:noFill/>
        </p:spPr>
        <p:txBody>
          <a:bodyPr wrap="square" rtlCol="0">
            <a:spAutoFit/>
          </a:bodyPr>
          <a:lstStyle/>
          <a:p>
            <a:r>
              <a:rPr lang="en-US" dirty="0"/>
              <a:t>Harmonic mean of precision and recall</a:t>
            </a:r>
          </a:p>
          <a:p>
            <a:endParaRPr lang="en-US" dirty="0"/>
          </a:p>
          <a:p>
            <a:r>
              <a:rPr lang="en-US" dirty="0"/>
              <a:t>Perfect precision and recall result in an F-1 score of 1 </a:t>
            </a:r>
          </a:p>
          <a:p>
            <a:endParaRPr lang="en-US" dirty="0"/>
          </a:p>
          <a:p>
            <a:r>
              <a:rPr lang="en-US" dirty="0"/>
              <a:t>At the absolute worst precision and recall F-1 score will be 0</a:t>
            </a:r>
          </a:p>
        </p:txBody>
      </p:sp>
    </p:spTree>
    <p:extLst>
      <p:ext uri="{BB962C8B-B14F-4D97-AF65-F5344CB8AC3E}">
        <p14:creationId xmlns:p14="http://schemas.microsoft.com/office/powerpoint/2010/main" val="139343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6CAC-E6AA-2F40-B2E1-C8B1DB092440}"/>
              </a:ext>
            </a:extLst>
          </p:cNvPr>
          <p:cNvSpPr>
            <a:spLocks noGrp="1"/>
          </p:cNvSpPr>
          <p:nvPr>
            <p:ph type="title"/>
          </p:nvPr>
        </p:nvSpPr>
        <p:spPr/>
        <p:txBody>
          <a:bodyPr/>
          <a:lstStyle/>
          <a:p>
            <a:endParaRPr lang="en-US"/>
          </a:p>
        </p:txBody>
      </p:sp>
      <p:pic>
        <p:nvPicPr>
          <p:cNvPr id="7" name="Picture 6" descr="A close up of a map&#10;&#10;Description automatically generated">
            <a:extLst>
              <a:ext uri="{FF2B5EF4-FFF2-40B4-BE49-F238E27FC236}">
                <a16:creationId xmlns:a16="http://schemas.microsoft.com/office/drawing/2014/main" id="{95B4A7AC-5D7F-9447-B68F-CD8579261FC8}"/>
              </a:ext>
            </a:extLst>
          </p:cNvPr>
          <p:cNvPicPr>
            <a:picLocks noChangeAspect="1"/>
          </p:cNvPicPr>
          <p:nvPr/>
        </p:nvPicPr>
        <p:blipFill rotWithShape="1">
          <a:blip r:embed="rId2"/>
          <a:srcRect l="1760" r="2330" b="13680"/>
          <a:stretch/>
        </p:blipFill>
        <p:spPr>
          <a:xfrm>
            <a:off x="2095500" y="0"/>
            <a:ext cx="9685101" cy="5944225"/>
          </a:xfrm>
          <a:prstGeom prst="rect">
            <a:avLst/>
          </a:prstGeom>
        </p:spPr>
      </p:pic>
      <p:grpSp>
        <p:nvGrpSpPr>
          <p:cNvPr id="11" name="Group 10">
            <a:extLst>
              <a:ext uri="{FF2B5EF4-FFF2-40B4-BE49-F238E27FC236}">
                <a16:creationId xmlns:a16="http://schemas.microsoft.com/office/drawing/2014/main" id="{C3EE6C82-51D2-9C4B-AED8-06F2388527E1}"/>
              </a:ext>
            </a:extLst>
          </p:cNvPr>
          <p:cNvGrpSpPr/>
          <p:nvPr/>
        </p:nvGrpSpPr>
        <p:grpSpPr>
          <a:xfrm>
            <a:off x="0" y="1992625"/>
            <a:ext cx="3708400" cy="3870291"/>
            <a:chOff x="0" y="2045668"/>
            <a:chExt cx="3708400" cy="3870291"/>
          </a:xfrm>
        </p:grpSpPr>
        <p:pic>
          <p:nvPicPr>
            <p:cNvPr id="4" name="Picture 3" descr="A screenshot of a cell phone&#10;&#10;Description automatically generated">
              <a:extLst>
                <a:ext uri="{FF2B5EF4-FFF2-40B4-BE49-F238E27FC236}">
                  <a16:creationId xmlns:a16="http://schemas.microsoft.com/office/drawing/2014/main" id="{0DB7C10F-8036-7440-A252-F57132A3DBA2}"/>
                </a:ext>
              </a:extLst>
            </p:cNvPr>
            <p:cNvPicPr>
              <a:picLocks noChangeAspect="1"/>
            </p:cNvPicPr>
            <p:nvPr/>
          </p:nvPicPr>
          <p:blipFill rotWithShape="1">
            <a:blip r:embed="rId3"/>
            <a:srcRect l="19166" t="25684" r="21925" b="3520"/>
            <a:stretch/>
          </p:blipFill>
          <p:spPr>
            <a:xfrm>
              <a:off x="0" y="2084079"/>
              <a:ext cx="3708400" cy="3321258"/>
            </a:xfrm>
            <a:prstGeom prst="rect">
              <a:avLst/>
            </a:prstGeom>
          </p:spPr>
        </p:pic>
        <p:sp>
          <p:nvSpPr>
            <p:cNvPr id="8" name="TextBox 7">
              <a:extLst>
                <a:ext uri="{FF2B5EF4-FFF2-40B4-BE49-F238E27FC236}">
                  <a16:creationId xmlns:a16="http://schemas.microsoft.com/office/drawing/2014/main" id="{F1217DF8-A8C2-1448-A333-469D2A06685A}"/>
                </a:ext>
              </a:extLst>
            </p:cNvPr>
            <p:cNvSpPr txBox="1"/>
            <p:nvPr/>
          </p:nvSpPr>
          <p:spPr>
            <a:xfrm rot="16200000">
              <a:off x="-1427314" y="3472982"/>
              <a:ext cx="3223959" cy="369332"/>
            </a:xfrm>
            <a:prstGeom prst="rect">
              <a:avLst/>
            </a:prstGeom>
            <a:noFill/>
          </p:spPr>
          <p:txBody>
            <a:bodyPr wrap="none" rtlCol="0">
              <a:spAutoFit/>
            </a:bodyPr>
            <a:lstStyle/>
            <a:p>
              <a:r>
                <a:rPr lang="en-US" dirty="0"/>
                <a:t>Score from logistic regression</a:t>
              </a:r>
            </a:p>
          </p:txBody>
        </p:sp>
        <p:sp>
          <p:nvSpPr>
            <p:cNvPr id="10" name="TextBox 9">
              <a:extLst>
                <a:ext uri="{FF2B5EF4-FFF2-40B4-BE49-F238E27FC236}">
                  <a16:creationId xmlns:a16="http://schemas.microsoft.com/office/drawing/2014/main" id="{0C90E3AC-2EC4-8546-8559-8CB9601D32BA}"/>
                </a:ext>
              </a:extLst>
            </p:cNvPr>
            <p:cNvSpPr txBox="1"/>
            <p:nvPr/>
          </p:nvSpPr>
          <p:spPr>
            <a:xfrm>
              <a:off x="1050133" y="5269628"/>
              <a:ext cx="1608133" cy="646331"/>
            </a:xfrm>
            <a:prstGeom prst="rect">
              <a:avLst/>
            </a:prstGeom>
            <a:noFill/>
          </p:spPr>
          <p:txBody>
            <a:bodyPr wrap="none" rtlCol="0">
              <a:spAutoFit/>
            </a:bodyPr>
            <a:lstStyle/>
            <a:p>
              <a:pPr algn="ctr"/>
              <a:r>
                <a:rPr lang="en-US" dirty="0"/>
                <a:t>Classification/</a:t>
              </a:r>
            </a:p>
            <a:p>
              <a:pPr algn="ctr"/>
              <a:r>
                <a:rPr lang="en-US" dirty="0"/>
                <a:t>Category</a:t>
              </a:r>
            </a:p>
          </p:txBody>
        </p:sp>
      </p:grpSp>
    </p:spTree>
    <p:extLst>
      <p:ext uri="{BB962C8B-B14F-4D97-AF65-F5344CB8AC3E}">
        <p14:creationId xmlns:p14="http://schemas.microsoft.com/office/powerpoint/2010/main" val="241715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4BA537-D55D-F144-9951-1BB08630F895}"/>
              </a:ext>
            </a:extLst>
          </p:cNvPr>
          <p:cNvSpPr/>
          <p:nvPr/>
        </p:nvSpPr>
        <p:spPr>
          <a:xfrm>
            <a:off x="3048000" y="3105835"/>
            <a:ext cx="6096000" cy="923330"/>
          </a:xfrm>
          <a:prstGeom prst="rect">
            <a:avLst/>
          </a:prstGeom>
        </p:spPr>
        <p:txBody>
          <a:bodyPr>
            <a:spAutoFit/>
          </a:bodyPr>
          <a:lstStyle/>
          <a:p>
            <a:r>
              <a:rPr lang="en-US" dirty="0"/>
              <a:t>!pip install </a:t>
            </a:r>
            <a:r>
              <a:rPr lang="en-US" dirty="0" err="1"/>
              <a:t>cptac</a:t>
            </a:r>
            <a:endParaRPr lang="en-US" dirty="0"/>
          </a:p>
          <a:p>
            <a:r>
              <a:rPr lang="en-US" dirty="0" err="1"/>
              <a:t>cptac.download</a:t>
            </a:r>
            <a:r>
              <a:rPr lang="en-US" dirty="0"/>
              <a:t>(dataset="endometrial")</a:t>
            </a:r>
          </a:p>
          <a:p>
            <a:r>
              <a:rPr lang="en-US" dirty="0" err="1"/>
              <a:t>en</a:t>
            </a:r>
            <a:r>
              <a:rPr lang="en-US" dirty="0"/>
              <a:t> = </a:t>
            </a:r>
            <a:r>
              <a:rPr lang="en-US" dirty="0" err="1"/>
              <a:t>cptac.Endometrial</a:t>
            </a:r>
            <a:r>
              <a:rPr lang="en-US" dirty="0"/>
              <a:t>()</a:t>
            </a:r>
          </a:p>
        </p:txBody>
      </p:sp>
      <p:sp>
        <p:nvSpPr>
          <p:cNvPr id="3" name="TextBox 2">
            <a:extLst>
              <a:ext uri="{FF2B5EF4-FFF2-40B4-BE49-F238E27FC236}">
                <a16:creationId xmlns:a16="http://schemas.microsoft.com/office/drawing/2014/main" id="{23FC9356-F0DC-7648-A158-34C10DA7A4A3}"/>
              </a:ext>
            </a:extLst>
          </p:cNvPr>
          <p:cNvSpPr txBox="1"/>
          <p:nvPr/>
        </p:nvSpPr>
        <p:spPr>
          <a:xfrm>
            <a:off x="4303776" y="1316736"/>
            <a:ext cx="4133088" cy="1200329"/>
          </a:xfrm>
          <a:prstGeom prst="rect">
            <a:avLst/>
          </a:prstGeom>
          <a:noFill/>
        </p:spPr>
        <p:txBody>
          <a:bodyPr wrap="square" rtlCol="0">
            <a:spAutoFit/>
          </a:bodyPr>
          <a:lstStyle/>
          <a:p>
            <a:r>
              <a:rPr lang="en-US" b="1" dirty="0"/>
              <a:t>Open a terminal</a:t>
            </a:r>
          </a:p>
          <a:p>
            <a:r>
              <a:rPr lang="en-US" dirty="0" err="1"/>
              <a:t>conda</a:t>
            </a:r>
            <a:r>
              <a:rPr lang="en-US" dirty="0"/>
              <a:t> activate itp_2020</a:t>
            </a:r>
          </a:p>
          <a:p>
            <a:r>
              <a:rPr lang="en-US" dirty="0" err="1"/>
              <a:t>Conda</a:t>
            </a:r>
            <a:r>
              <a:rPr lang="en-US" dirty="0"/>
              <a:t> </a:t>
            </a:r>
          </a:p>
          <a:p>
            <a:r>
              <a:rPr lang="en-US" dirty="0"/>
              <a:t>pip install </a:t>
            </a:r>
            <a:r>
              <a:rPr lang="en-US" dirty="0" err="1"/>
              <a:t>cptac</a:t>
            </a:r>
            <a:endParaRPr lang="en-US" dirty="0"/>
          </a:p>
        </p:txBody>
      </p:sp>
      <p:sp>
        <p:nvSpPr>
          <p:cNvPr id="4" name="TextBox 3">
            <a:extLst>
              <a:ext uri="{FF2B5EF4-FFF2-40B4-BE49-F238E27FC236}">
                <a16:creationId xmlns:a16="http://schemas.microsoft.com/office/drawing/2014/main" id="{7207F7C9-40D9-0043-BFE4-4BDF53EE5A60}"/>
              </a:ext>
            </a:extLst>
          </p:cNvPr>
          <p:cNvSpPr txBox="1"/>
          <p:nvPr/>
        </p:nvSpPr>
        <p:spPr>
          <a:xfrm>
            <a:off x="5035183" y="4029165"/>
            <a:ext cx="4108817" cy="646331"/>
          </a:xfrm>
          <a:prstGeom prst="rect">
            <a:avLst/>
          </a:prstGeom>
          <a:noFill/>
        </p:spPr>
        <p:txBody>
          <a:bodyPr wrap="none" rtlCol="0">
            <a:spAutoFit/>
          </a:bodyPr>
          <a:lstStyle/>
          <a:p>
            <a:r>
              <a:rPr lang="en-US" dirty="0"/>
              <a:t>pip install </a:t>
            </a:r>
            <a:r>
              <a:rPr lang="en-US" dirty="0" err="1"/>
              <a:t>cptac</a:t>
            </a:r>
            <a:endParaRPr lang="en-US" dirty="0"/>
          </a:p>
          <a:p>
            <a:r>
              <a:rPr lang="en-US" dirty="0" err="1"/>
              <a:t>conda</a:t>
            </a:r>
            <a:r>
              <a:rPr lang="en-US" dirty="0"/>
              <a:t> install -n itp2020 -</a:t>
            </a:r>
            <a:r>
              <a:rPr lang="en-US" dirty="0" err="1"/>
              <a:t>ya</a:t>
            </a:r>
            <a:r>
              <a:rPr lang="en-US" dirty="0"/>
              <a:t> scikit-learn</a:t>
            </a:r>
          </a:p>
        </p:txBody>
      </p:sp>
    </p:spTree>
    <p:extLst>
      <p:ext uri="{BB962C8B-B14F-4D97-AF65-F5344CB8AC3E}">
        <p14:creationId xmlns:p14="http://schemas.microsoft.com/office/powerpoint/2010/main" val="120561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0024-A09C-264D-BE3E-4A19326FE4DC}"/>
              </a:ext>
            </a:extLst>
          </p:cNvPr>
          <p:cNvSpPr>
            <a:spLocks noGrp="1"/>
          </p:cNvSpPr>
          <p:nvPr>
            <p:ph type="title"/>
          </p:nvPr>
        </p:nvSpPr>
        <p:spPr/>
        <p:txBody>
          <a:bodyPr/>
          <a:lstStyle/>
          <a:p>
            <a:r>
              <a:rPr lang="en-US" dirty="0"/>
              <a:t>Bias vs Variance Trade-off</a:t>
            </a:r>
          </a:p>
        </p:txBody>
      </p:sp>
      <p:sp>
        <p:nvSpPr>
          <p:cNvPr id="4" name="TextBox 3">
            <a:extLst>
              <a:ext uri="{FF2B5EF4-FFF2-40B4-BE49-F238E27FC236}">
                <a16:creationId xmlns:a16="http://schemas.microsoft.com/office/drawing/2014/main" id="{94879305-C696-1848-9153-9B1520FF4B79}"/>
              </a:ext>
            </a:extLst>
          </p:cNvPr>
          <p:cNvSpPr txBox="1"/>
          <p:nvPr/>
        </p:nvSpPr>
        <p:spPr>
          <a:xfrm>
            <a:off x="5976388" y="6396335"/>
            <a:ext cx="6215612" cy="461665"/>
          </a:xfrm>
          <a:prstGeom prst="rect">
            <a:avLst/>
          </a:prstGeom>
          <a:noFill/>
        </p:spPr>
        <p:txBody>
          <a:bodyPr wrap="none" rtlCol="0">
            <a:spAutoFit/>
          </a:bodyPr>
          <a:lstStyle/>
          <a:p>
            <a:r>
              <a:rPr lang="en-US" sz="1200" dirty="0"/>
              <a:t>Seema Singh</a:t>
            </a:r>
          </a:p>
          <a:p>
            <a:r>
              <a:rPr lang="en-US" sz="1200" dirty="0">
                <a:hlinkClick r:id="rId2"/>
              </a:rPr>
              <a:t>https://towardsdatascience.com/understanding-the-bias-variance-tradeoff-165e6942b229</a:t>
            </a:r>
            <a:endParaRPr lang="en-US" sz="1200" dirty="0"/>
          </a:p>
        </p:txBody>
      </p:sp>
      <p:pic>
        <p:nvPicPr>
          <p:cNvPr id="6" name="Picture 5">
            <a:extLst>
              <a:ext uri="{FF2B5EF4-FFF2-40B4-BE49-F238E27FC236}">
                <a16:creationId xmlns:a16="http://schemas.microsoft.com/office/drawing/2014/main" id="{D9D6BB09-DEA4-9B48-A372-AF0A796E5DD7}"/>
              </a:ext>
            </a:extLst>
          </p:cNvPr>
          <p:cNvPicPr>
            <a:picLocks noChangeAspect="1"/>
          </p:cNvPicPr>
          <p:nvPr/>
        </p:nvPicPr>
        <p:blipFill>
          <a:blip r:embed="rId3"/>
          <a:stretch>
            <a:fillRect/>
          </a:stretch>
        </p:blipFill>
        <p:spPr>
          <a:xfrm>
            <a:off x="1138443" y="1872932"/>
            <a:ext cx="10541493" cy="4089591"/>
          </a:xfrm>
          <a:prstGeom prst="rect">
            <a:avLst/>
          </a:prstGeom>
        </p:spPr>
      </p:pic>
    </p:spTree>
    <p:extLst>
      <p:ext uri="{BB962C8B-B14F-4D97-AF65-F5344CB8AC3E}">
        <p14:creationId xmlns:p14="http://schemas.microsoft.com/office/powerpoint/2010/main" val="188676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21</a:t>
            </a:fld>
            <a:endParaRPr lang="en-GB" altLang="en-US" sz="1200" b="1">
              <a:solidFill>
                <a:srgbClr val="FFFFFF"/>
              </a:solidFill>
              <a:latin typeface="Times New Roman" pitchFamily="18" charset="0"/>
            </a:endParaRPr>
          </a:p>
        </p:txBody>
      </p:sp>
      <p:pic>
        <p:nvPicPr>
          <p:cNvPr id="5" name="Picture 4"/>
          <p:cNvPicPr>
            <a:picLocks noChangeAspect="1"/>
          </p:cNvPicPr>
          <p:nvPr/>
        </p:nvPicPr>
        <p:blipFill rotWithShape="1">
          <a:blip r:embed="rId2"/>
          <a:srcRect l="19622" t="22866" r="1215" b="33099"/>
          <a:stretch/>
        </p:blipFill>
        <p:spPr>
          <a:xfrm>
            <a:off x="4043680" y="959876"/>
            <a:ext cx="4972980" cy="2818615"/>
          </a:xfrm>
          <a:prstGeom prst="rect">
            <a:avLst/>
          </a:prstGeom>
        </p:spPr>
      </p:pic>
      <p:pic>
        <p:nvPicPr>
          <p:cNvPr id="2" name="Picture 1"/>
          <p:cNvPicPr>
            <a:picLocks noChangeAspect="1"/>
          </p:cNvPicPr>
          <p:nvPr/>
        </p:nvPicPr>
        <p:blipFill rotWithShape="1">
          <a:blip r:embed="rId3"/>
          <a:srcRect l="28894" t="6307" r="16934" b="39405"/>
          <a:stretch/>
        </p:blipFill>
        <p:spPr>
          <a:xfrm>
            <a:off x="4631728" y="3383281"/>
            <a:ext cx="3403078" cy="3474720"/>
          </a:xfrm>
          <a:prstGeom prst="rect">
            <a:avLst/>
          </a:prstGeom>
        </p:spPr>
      </p:pic>
    </p:spTree>
    <p:extLst>
      <p:ext uri="{BB962C8B-B14F-4D97-AF65-F5344CB8AC3E}">
        <p14:creationId xmlns:p14="http://schemas.microsoft.com/office/powerpoint/2010/main" val="155037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22</a:t>
            </a:fld>
            <a:endParaRPr lang="en-GB" altLang="en-US" sz="1200" b="1">
              <a:solidFill>
                <a:srgbClr val="FFFFFF"/>
              </a:solidFill>
              <a:latin typeface="Times New Roman" pitchFamily="18" charset="0"/>
            </a:endParaRPr>
          </a:p>
        </p:txBody>
      </p:sp>
      <p:pic>
        <p:nvPicPr>
          <p:cNvPr id="2" name="Picture 1"/>
          <p:cNvPicPr>
            <a:picLocks noChangeAspect="1"/>
          </p:cNvPicPr>
          <p:nvPr/>
        </p:nvPicPr>
        <p:blipFill rotWithShape="1">
          <a:blip r:embed="rId2">
            <a:grayscl/>
          </a:blip>
          <a:srcRect l="28894" t="6307" r="16934" b="39405"/>
          <a:stretch/>
        </p:blipFill>
        <p:spPr>
          <a:xfrm>
            <a:off x="4631728" y="3383281"/>
            <a:ext cx="3403078" cy="3474720"/>
          </a:xfrm>
          <a:prstGeom prst="rect">
            <a:avLst/>
          </a:prstGeom>
        </p:spPr>
      </p:pic>
      <p:pic>
        <p:nvPicPr>
          <p:cNvPr id="7" name="Picture 6"/>
          <p:cNvPicPr>
            <a:picLocks noChangeAspect="1"/>
          </p:cNvPicPr>
          <p:nvPr/>
        </p:nvPicPr>
        <p:blipFill rotWithShape="1">
          <a:blip r:embed="rId3"/>
          <a:srcRect l="19977" t="19485" b="37817"/>
          <a:stretch/>
        </p:blipFill>
        <p:spPr>
          <a:xfrm>
            <a:off x="4064000" y="741680"/>
            <a:ext cx="5027038" cy="2733040"/>
          </a:xfrm>
          <a:prstGeom prst="rect">
            <a:avLst/>
          </a:prstGeom>
        </p:spPr>
      </p:pic>
    </p:spTree>
    <p:extLst>
      <p:ext uri="{BB962C8B-B14F-4D97-AF65-F5344CB8AC3E}">
        <p14:creationId xmlns:p14="http://schemas.microsoft.com/office/powerpoint/2010/main" val="424642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grayscl/>
          </a:blip>
          <a:srcRect l="19622" t="22866" r="1215" b="33099"/>
          <a:stretch/>
        </p:blipFill>
        <p:spPr>
          <a:xfrm>
            <a:off x="4043680" y="959876"/>
            <a:ext cx="4972980" cy="2818615"/>
          </a:xfrm>
          <a:prstGeom prst="rect">
            <a:avLst/>
          </a:prstGeom>
        </p:spPr>
      </p:pic>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23</a:t>
            </a:fld>
            <a:endParaRPr lang="en-GB" altLang="en-US" sz="1200" b="1">
              <a:solidFill>
                <a:srgbClr val="FFFFFF"/>
              </a:solidFill>
              <a:latin typeface="Times New Roman" pitchFamily="18" charset="0"/>
            </a:endParaRPr>
          </a:p>
        </p:txBody>
      </p:sp>
      <p:pic>
        <p:nvPicPr>
          <p:cNvPr id="10" name="Picture 9"/>
          <p:cNvPicPr>
            <a:picLocks noChangeAspect="1"/>
          </p:cNvPicPr>
          <p:nvPr/>
        </p:nvPicPr>
        <p:blipFill rotWithShape="1">
          <a:blip r:embed="rId3"/>
          <a:srcRect l="29024" t="5845" r="16634" b="29549"/>
          <a:stretch/>
        </p:blipFill>
        <p:spPr>
          <a:xfrm>
            <a:off x="4643120" y="3352801"/>
            <a:ext cx="3413760" cy="4135413"/>
          </a:xfrm>
          <a:prstGeom prst="rect">
            <a:avLst/>
          </a:prstGeom>
        </p:spPr>
      </p:pic>
    </p:spTree>
    <p:extLst>
      <p:ext uri="{BB962C8B-B14F-4D97-AF65-F5344CB8AC3E}">
        <p14:creationId xmlns:p14="http://schemas.microsoft.com/office/powerpoint/2010/main" val="56942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58316" y="3011164"/>
            <a:ext cx="3629012" cy="3544397"/>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pic>
        <p:nvPicPr>
          <p:cNvPr id="8" name="Picture 7"/>
          <p:cNvPicPr>
            <a:picLocks noChangeAspect="1"/>
          </p:cNvPicPr>
          <p:nvPr/>
        </p:nvPicPr>
        <p:blipFill rotWithShape="1">
          <a:blip r:embed="rId3"/>
          <a:srcRect l="29712" t="29346" r="17466" b="40021"/>
          <a:stretch/>
        </p:blipFill>
        <p:spPr>
          <a:xfrm>
            <a:off x="4675134" y="955561"/>
            <a:ext cx="3318235" cy="1960775"/>
          </a:xfrm>
          <a:prstGeom prst="rect">
            <a:avLst/>
          </a:prstGeom>
        </p:spPr>
      </p:pic>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022908" y="5481611"/>
            <a:ext cx="2381776" cy="369332"/>
          </a:xfrm>
          <a:prstGeom prst="rect">
            <a:avLst/>
          </a:prstGeom>
        </p:spPr>
        <p:txBody>
          <a:bodyPr wrap="square">
            <a:spAutoFit/>
          </a:bodyPr>
          <a:lstStyle/>
          <a:p>
            <a:pPr>
              <a:buSzPct val="150000"/>
            </a:pPr>
            <a:r>
              <a:rPr lang="en-US" b="1" dirty="0">
                <a:latin typeface="Arial" panose="020B0604020202020204" pitchFamily="34" charset="0"/>
                <a:cs typeface="Arial" panose="020B0604020202020204" pitchFamily="34" charset="0"/>
              </a:rPr>
              <a:t>Training Error</a:t>
            </a:r>
          </a:p>
        </p:txBody>
      </p:sp>
      <p:sp>
        <p:nvSpPr>
          <p:cNvPr id="10" name="Rectangle 9"/>
          <p:cNvSpPr/>
          <p:nvPr/>
        </p:nvSpPr>
        <p:spPr>
          <a:xfrm>
            <a:off x="6187156" y="3420926"/>
            <a:ext cx="2381776" cy="369332"/>
          </a:xfrm>
          <a:prstGeom prst="rect">
            <a:avLst/>
          </a:prstGeom>
        </p:spPr>
        <p:txBody>
          <a:bodyPr wrap="square">
            <a:spAutoFit/>
          </a:bodyPr>
          <a:lstStyle/>
          <a:p>
            <a:pPr>
              <a:buSzPct val="150000"/>
            </a:pPr>
            <a:r>
              <a:rPr lang="en-US" b="1" dirty="0">
                <a:solidFill>
                  <a:srgbClr val="C00000"/>
                </a:solidFill>
                <a:latin typeface="Arial" panose="020B0604020202020204" pitchFamily="34" charset="0"/>
                <a:cs typeface="Arial" panose="020B0604020202020204" pitchFamily="34" charset="0"/>
              </a:rPr>
              <a:t>Testing Error</a:t>
            </a:r>
          </a:p>
        </p:txBody>
      </p:sp>
    </p:spTree>
    <p:extLst>
      <p:ext uri="{BB962C8B-B14F-4D97-AF65-F5344CB8AC3E}">
        <p14:creationId xmlns:p14="http://schemas.microsoft.com/office/powerpoint/2010/main" val="10084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434472" y="3182452"/>
            <a:ext cx="3505369" cy="3414791"/>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671128" y="5506007"/>
            <a:ext cx="1190888" cy="646331"/>
          </a:xfrm>
          <a:prstGeom prst="rect">
            <a:avLst/>
          </a:prstGeom>
        </p:spPr>
        <p:txBody>
          <a:bodyPr wrap="square">
            <a:spAutoFit/>
          </a:bodyPr>
          <a:lstStyle/>
          <a:p>
            <a:pPr algn="ctr">
              <a:buSzPct val="150000"/>
            </a:pPr>
            <a:r>
              <a:rPr lang="en-US" b="1" dirty="0">
                <a:latin typeface="Arial" panose="020B0604020202020204" pitchFamily="34" charset="0"/>
                <a:cs typeface="Arial" panose="020B0604020202020204" pitchFamily="34" charset="0"/>
              </a:rPr>
              <a:t>Training</a:t>
            </a:r>
          </a:p>
          <a:p>
            <a:pPr algn="ctr">
              <a:buSzPct val="150000"/>
            </a:pPr>
            <a:r>
              <a:rPr lang="en-US" b="1" dirty="0">
                <a:latin typeface="Arial" panose="020B0604020202020204" pitchFamily="34" charset="0"/>
                <a:cs typeface="Arial" panose="020B0604020202020204" pitchFamily="34" charset="0"/>
              </a:rPr>
              <a:t>Error</a:t>
            </a:r>
          </a:p>
        </p:txBody>
      </p:sp>
      <p:sp>
        <p:nvSpPr>
          <p:cNvPr id="10" name="Rectangle 9"/>
          <p:cNvSpPr/>
          <p:nvPr/>
        </p:nvSpPr>
        <p:spPr>
          <a:xfrm>
            <a:off x="6639938" y="3538504"/>
            <a:ext cx="1222078" cy="646331"/>
          </a:xfrm>
          <a:prstGeom prst="rect">
            <a:avLst/>
          </a:prstGeom>
        </p:spPr>
        <p:txBody>
          <a:bodyPr wrap="square">
            <a:spAutoFit/>
          </a:bodyPr>
          <a:lstStyle/>
          <a:p>
            <a:pPr algn="ctr">
              <a:buSzPct val="150000"/>
            </a:pPr>
            <a:r>
              <a:rPr lang="en-US" b="1" dirty="0">
                <a:solidFill>
                  <a:srgbClr val="C00000"/>
                </a:solidFill>
                <a:latin typeface="Arial" panose="020B0604020202020204" pitchFamily="34" charset="0"/>
                <a:cs typeface="Arial" panose="020B0604020202020204" pitchFamily="34" charset="0"/>
              </a:rPr>
              <a:t>Testing</a:t>
            </a:r>
          </a:p>
          <a:p>
            <a:pPr algn="ctr">
              <a:buSzPct val="150000"/>
            </a:pPr>
            <a:r>
              <a:rPr lang="en-US" b="1" dirty="0">
                <a:solidFill>
                  <a:srgbClr val="C00000"/>
                </a:solidFill>
                <a:latin typeface="Arial" panose="020B0604020202020204" pitchFamily="34" charset="0"/>
                <a:cs typeface="Arial" panose="020B0604020202020204" pitchFamily="34" charset="0"/>
              </a:rPr>
              <a:t>Error</a:t>
            </a:r>
          </a:p>
        </p:txBody>
      </p:sp>
      <p:pic>
        <p:nvPicPr>
          <p:cNvPr id="4" name="Picture 3"/>
          <p:cNvPicPr>
            <a:picLocks noChangeAspect="1"/>
          </p:cNvPicPr>
          <p:nvPr/>
        </p:nvPicPr>
        <p:blipFill rotWithShape="1">
          <a:blip r:embed="rId3"/>
          <a:srcRect l="18908" t="5270" r="12144" b="20139"/>
          <a:stretch/>
        </p:blipFill>
        <p:spPr>
          <a:xfrm>
            <a:off x="4981227" y="753864"/>
            <a:ext cx="2236657" cy="2370208"/>
          </a:xfrm>
          <a:prstGeom prst="rect">
            <a:avLst/>
          </a:prstGeom>
        </p:spPr>
      </p:pic>
    </p:spTree>
    <p:extLst>
      <p:ext uri="{BB962C8B-B14F-4D97-AF65-F5344CB8AC3E}">
        <p14:creationId xmlns:p14="http://schemas.microsoft.com/office/powerpoint/2010/main" val="377607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E13-1156-FC44-9CAF-7AF107009D02}"/>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B0D46E0-E13A-A24D-9234-6FF5CE81AF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613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60" y="137160"/>
            <a:ext cx="4709944" cy="523220"/>
          </a:xfrm>
          <a:prstGeom prst="rect">
            <a:avLst/>
          </a:prstGeom>
        </p:spPr>
        <p:txBody>
          <a:bodyPr wrap="none">
            <a:spAutoFit/>
          </a:bodyPr>
          <a:lstStyle/>
          <a:p>
            <a:pPr>
              <a:defRPr/>
            </a:pPr>
            <a:r>
              <a:rPr lang="en-US" sz="2800" b="1" kern="0" dirty="0">
                <a:solidFill>
                  <a:schemeClr val="bg1"/>
                </a:solidFill>
                <a:latin typeface="Century Gothic" panose="020B0502020202020204" pitchFamily="34" charset="0"/>
              </a:rPr>
              <a:t>Kinds of machine learning</a:t>
            </a: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3</a:t>
            </a:fld>
            <a:endParaRPr lang="en-GB" altLang="en-US" sz="1200" b="1">
              <a:solidFill>
                <a:srgbClr val="FFFFFF"/>
              </a:solidFill>
              <a:latin typeface="Times New Roman" pitchFamily="18" charset="0"/>
            </a:endParaRPr>
          </a:p>
        </p:txBody>
      </p:sp>
      <p:sp>
        <p:nvSpPr>
          <p:cNvPr id="2" name="Rectangle 1"/>
          <p:cNvSpPr/>
          <p:nvPr/>
        </p:nvSpPr>
        <p:spPr>
          <a:xfrm>
            <a:off x="1889760" y="1516064"/>
            <a:ext cx="7708306" cy="3901837"/>
          </a:xfrm>
          <a:prstGeom prst="rect">
            <a:avLst/>
          </a:prstGeom>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Supervised learning</a:t>
            </a:r>
          </a:p>
          <a:p>
            <a:pPr marL="342900" indent="-342900">
              <a:lnSpc>
                <a:spcPct val="150000"/>
              </a:lnSpc>
              <a:buSzPct val="150000"/>
              <a:buFont typeface="Arial" panose="020B0604020202020204" pitchFamily="34" charset="0"/>
              <a:buChar char="•"/>
            </a:pPr>
            <a:r>
              <a:rPr lang="en-US" sz="2400" b="1" dirty="0">
                <a:latin typeface="Arial" panose="020B0604020202020204" pitchFamily="34" charset="0"/>
                <a:cs typeface="Arial" panose="020B0604020202020204" pitchFamily="34" charset="0"/>
              </a:rPr>
              <a:t>Classification (categories/qualitative/discrete)</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Regression (continuous/quantitative/floats)</a:t>
            </a:r>
          </a:p>
          <a:p>
            <a:pPr>
              <a:lnSpc>
                <a:spcPct val="150000"/>
              </a:lnSpc>
              <a:buSzPct val="150000"/>
            </a:pP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Unsupervised learning: Finding the structure in data.</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Clustering</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Dimension reduction</a:t>
            </a:r>
          </a:p>
        </p:txBody>
      </p:sp>
    </p:spTree>
    <p:extLst>
      <p:ext uri="{BB962C8B-B14F-4D97-AF65-F5344CB8AC3E}">
        <p14:creationId xmlns:p14="http://schemas.microsoft.com/office/powerpoint/2010/main" val="391858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3C7D-6310-BE4F-9C7C-18CAB10EDC83}"/>
              </a:ext>
            </a:extLst>
          </p:cNvPr>
          <p:cNvSpPr>
            <a:spLocks noGrp="1"/>
          </p:cNvSpPr>
          <p:nvPr>
            <p:ph type="title"/>
          </p:nvPr>
        </p:nvSpPr>
        <p:spPr/>
        <p:txBody>
          <a:bodyPr/>
          <a:lstStyle/>
          <a:p>
            <a:r>
              <a:rPr lang="en-US" dirty="0"/>
              <a:t>Machine learning is a multi-step process</a:t>
            </a:r>
          </a:p>
        </p:txBody>
      </p:sp>
      <p:sp>
        <p:nvSpPr>
          <p:cNvPr id="3" name="Content Placeholder 2">
            <a:extLst>
              <a:ext uri="{FF2B5EF4-FFF2-40B4-BE49-F238E27FC236}">
                <a16:creationId xmlns:a16="http://schemas.microsoft.com/office/drawing/2014/main" id="{A7C7FC3E-87C0-8C43-BF2C-26D15219D802}"/>
              </a:ext>
            </a:extLst>
          </p:cNvPr>
          <p:cNvSpPr>
            <a:spLocks noGrp="1"/>
          </p:cNvSpPr>
          <p:nvPr>
            <p:ph idx="1"/>
          </p:nvPr>
        </p:nvSpPr>
        <p:spPr>
          <a:xfrm>
            <a:off x="194734" y="1690688"/>
            <a:ext cx="6035782" cy="4351338"/>
          </a:xfrm>
        </p:spPr>
        <p:txBody>
          <a:bodyPr>
            <a:normAutofit fontScale="92500" lnSpcReduction="10000"/>
          </a:bodyPr>
          <a:lstStyle/>
          <a:p>
            <a:pPr marL="514350" indent="-514350">
              <a:lnSpc>
                <a:spcPct val="170000"/>
              </a:lnSpc>
              <a:buFont typeface="+mj-lt"/>
              <a:buAutoNum type="arabicPeriod"/>
            </a:pPr>
            <a:r>
              <a:rPr lang="en-US" dirty="0"/>
              <a:t>Choosing the model </a:t>
            </a:r>
          </a:p>
          <a:p>
            <a:pPr marL="0" indent="0">
              <a:lnSpc>
                <a:spcPct val="170000"/>
              </a:lnSpc>
              <a:buNone/>
            </a:pPr>
            <a:r>
              <a:rPr lang="en-US" dirty="0"/>
              <a:t>2.  Splitting the the data into independent training and test sets</a:t>
            </a:r>
          </a:p>
          <a:p>
            <a:pPr marL="0" indent="0">
              <a:lnSpc>
                <a:spcPct val="170000"/>
              </a:lnSpc>
              <a:buNone/>
            </a:pPr>
            <a:r>
              <a:rPr lang="en-US" dirty="0"/>
              <a:t>3.  Calculate model parameters with the training set</a:t>
            </a:r>
          </a:p>
          <a:p>
            <a:pPr marL="0" indent="0">
              <a:lnSpc>
                <a:spcPct val="170000"/>
              </a:lnSpc>
              <a:buNone/>
            </a:pPr>
            <a:r>
              <a:rPr lang="en-US" dirty="0"/>
              <a:t>4.  Evaluate the model to the test set</a:t>
            </a:r>
          </a:p>
        </p:txBody>
      </p:sp>
      <p:sp>
        <p:nvSpPr>
          <p:cNvPr id="4" name="Rectangle 3">
            <a:extLst>
              <a:ext uri="{FF2B5EF4-FFF2-40B4-BE49-F238E27FC236}">
                <a16:creationId xmlns:a16="http://schemas.microsoft.com/office/drawing/2014/main" id="{79D9108A-E8EB-114C-886F-30F2885BD728}"/>
              </a:ext>
            </a:extLst>
          </p:cNvPr>
          <p:cNvSpPr/>
          <p:nvPr/>
        </p:nvSpPr>
        <p:spPr>
          <a:xfrm>
            <a:off x="6682969" y="3423505"/>
            <a:ext cx="1121790" cy="1424478"/>
          </a:xfrm>
          <a:prstGeom prst="rect">
            <a:avLst/>
          </a:prstGeom>
          <a:solidFill>
            <a:schemeClr val="tx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43BB86-2634-C740-BD8A-92E33C84DD10}"/>
              </a:ext>
            </a:extLst>
          </p:cNvPr>
          <p:cNvSpPr txBox="1"/>
          <p:nvPr/>
        </p:nvSpPr>
        <p:spPr>
          <a:xfrm>
            <a:off x="6682969" y="2346287"/>
            <a:ext cx="1050288" cy="1077218"/>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Data</a:t>
            </a:r>
          </a:p>
          <a:p>
            <a:pPr algn="ctr"/>
            <a:r>
              <a:rPr lang="en-US" sz="3200" dirty="0">
                <a:latin typeface="Arial" panose="020B0604020202020204" pitchFamily="34" charset="0"/>
                <a:cs typeface="Arial" panose="020B0604020202020204" pitchFamily="34" charset="0"/>
              </a:rPr>
              <a:t>Set</a:t>
            </a:r>
          </a:p>
        </p:txBody>
      </p:sp>
      <p:sp>
        <p:nvSpPr>
          <p:cNvPr id="6" name="Rectangle 5">
            <a:extLst>
              <a:ext uri="{FF2B5EF4-FFF2-40B4-BE49-F238E27FC236}">
                <a16:creationId xmlns:a16="http://schemas.microsoft.com/office/drawing/2014/main" id="{43877405-6E9E-1347-B504-F2EFAEAE539E}"/>
              </a:ext>
            </a:extLst>
          </p:cNvPr>
          <p:cNvSpPr/>
          <p:nvPr/>
        </p:nvSpPr>
        <p:spPr>
          <a:xfrm>
            <a:off x="9215339" y="3226081"/>
            <a:ext cx="1121790" cy="405838"/>
          </a:xfrm>
          <a:prstGeom prst="rect">
            <a:avLst/>
          </a:prstGeom>
          <a:solidFill>
            <a:srgbClr val="C00000"/>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C99199-5C8C-BA46-B80D-1510BEBEA6EF}"/>
              </a:ext>
            </a:extLst>
          </p:cNvPr>
          <p:cNvSpPr/>
          <p:nvPr/>
        </p:nvSpPr>
        <p:spPr>
          <a:xfrm>
            <a:off x="9221331" y="4018423"/>
            <a:ext cx="1121790" cy="1018097"/>
          </a:xfrm>
          <a:prstGeom prst="rect">
            <a:avLst/>
          </a:prstGeom>
          <a:solidFill>
            <a:schemeClr val="tx2">
              <a:lumMod val="60000"/>
              <a:lumOff val="40000"/>
            </a:schemeClr>
          </a:solid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DFD6E81-34E6-5741-B3ED-206489BE2B2B}"/>
              </a:ext>
            </a:extLst>
          </p:cNvPr>
          <p:cNvSpPr txBox="1"/>
          <p:nvPr/>
        </p:nvSpPr>
        <p:spPr>
          <a:xfrm>
            <a:off x="10458356" y="3131118"/>
            <a:ext cx="93589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Test</a:t>
            </a:r>
          </a:p>
        </p:txBody>
      </p:sp>
      <p:sp>
        <p:nvSpPr>
          <p:cNvPr id="9" name="TextBox 8">
            <a:extLst>
              <a:ext uri="{FF2B5EF4-FFF2-40B4-BE49-F238E27FC236}">
                <a16:creationId xmlns:a16="http://schemas.microsoft.com/office/drawing/2014/main" id="{C9644998-0C54-B74A-A76C-F7FCDD773F14}"/>
              </a:ext>
            </a:extLst>
          </p:cNvPr>
          <p:cNvSpPr txBox="1"/>
          <p:nvPr/>
        </p:nvSpPr>
        <p:spPr>
          <a:xfrm>
            <a:off x="10458356" y="4235083"/>
            <a:ext cx="164897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Training</a:t>
            </a:r>
          </a:p>
        </p:txBody>
      </p:sp>
      <p:cxnSp>
        <p:nvCxnSpPr>
          <p:cNvPr id="10" name="Straight Arrow Connector 9">
            <a:extLst>
              <a:ext uri="{FF2B5EF4-FFF2-40B4-BE49-F238E27FC236}">
                <a16:creationId xmlns:a16="http://schemas.microsoft.com/office/drawing/2014/main" id="{FCCEF933-0BF2-E243-8E0B-E7C0555087F5}"/>
              </a:ext>
            </a:extLst>
          </p:cNvPr>
          <p:cNvCxnSpPr/>
          <p:nvPr/>
        </p:nvCxnSpPr>
        <p:spPr>
          <a:xfrm flipV="1">
            <a:off x="8002721" y="3423506"/>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C0B95D3-1BE8-AD45-A1A1-D0DB8A2AC812}"/>
              </a:ext>
            </a:extLst>
          </p:cNvPr>
          <p:cNvCxnSpPr>
            <a:cxnSpLocks/>
          </p:cNvCxnSpPr>
          <p:nvPr/>
        </p:nvCxnSpPr>
        <p:spPr>
          <a:xfrm>
            <a:off x="8013716" y="3990689"/>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F70BBCB-9FF1-7846-B5EC-166CC09DFC6F}"/>
              </a:ext>
            </a:extLst>
          </p:cNvPr>
          <p:cNvSpPr txBox="1"/>
          <p:nvPr/>
        </p:nvSpPr>
        <p:spPr>
          <a:xfrm rot="16200000">
            <a:off x="5874008" y="3992784"/>
            <a:ext cx="1082348" cy="369332"/>
          </a:xfrm>
          <a:prstGeom prst="rect">
            <a:avLst/>
          </a:prstGeom>
          <a:noFill/>
        </p:spPr>
        <p:txBody>
          <a:bodyPr wrap="none" rtlCol="0">
            <a:spAutoFit/>
          </a:bodyPr>
          <a:lstStyle/>
          <a:p>
            <a:r>
              <a:rPr lang="en-US" dirty="0"/>
              <a:t>Samples</a:t>
            </a:r>
          </a:p>
        </p:txBody>
      </p:sp>
      <p:sp>
        <p:nvSpPr>
          <p:cNvPr id="13" name="TextBox 12">
            <a:extLst>
              <a:ext uri="{FF2B5EF4-FFF2-40B4-BE49-F238E27FC236}">
                <a16:creationId xmlns:a16="http://schemas.microsoft.com/office/drawing/2014/main" id="{994E6C90-D2E5-9244-A33F-12B5FF0A91A4}"/>
              </a:ext>
            </a:extLst>
          </p:cNvPr>
          <p:cNvSpPr txBox="1"/>
          <p:nvPr/>
        </p:nvSpPr>
        <p:spPr>
          <a:xfrm>
            <a:off x="6660527" y="4971656"/>
            <a:ext cx="1095172" cy="369332"/>
          </a:xfrm>
          <a:prstGeom prst="rect">
            <a:avLst/>
          </a:prstGeom>
          <a:noFill/>
        </p:spPr>
        <p:txBody>
          <a:bodyPr wrap="none" rtlCol="0">
            <a:spAutoFit/>
          </a:bodyPr>
          <a:lstStyle/>
          <a:p>
            <a:r>
              <a:rPr lang="en-US" dirty="0"/>
              <a:t>Features</a:t>
            </a:r>
          </a:p>
        </p:txBody>
      </p:sp>
      <p:sp>
        <p:nvSpPr>
          <p:cNvPr id="14" name="TextBox 13">
            <a:extLst>
              <a:ext uri="{FF2B5EF4-FFF2-40B4-BE49-F238E27FC236}">
                <a16:creationId xmlns:a16="http://schemas.microsoft.com/office/drawing/2014/main" id="{05FE92F7-A494-B34E-AC21-40E2FB7B3128}"/>
              </a:ext>
            </a:extLst>
          </p:cNvPr>
          <p:cNvSpPr txBox="1"/>
          <p:nvPr/>
        </p:nvSpPr>
        <p:spPr>
          <a:xfrm rot="16200000">
            <a:off x="8538428" y="3840986"/>
            <a:ext cx="1082348" cy="369332"/>
          </a:xfrm>
          <a:prstGeom prst="rect">
            <a:avLst/>
          </a:prstGeom>
          <a:noFill/>
        </p:spPr>
        <p:txBody>
          <a:bodyPr wrap="none" rtlCol="0">
            <a:spAutoFit/>
          </a:bodyPr>
          <a:lstStyle/>
          <a:p>
            <a:r>
              <a:rPr lang="en-US" dirty="0"/>
              <a:t>Samples</a:t>
            </a:r>
          </a:p>
        </p:txBody>
      </p:sp>
      <p:sp>
        <p:nvSpPr>
          <p:cNvPr id="15" name="TextBox 14">
            <a:extLst>
              <a:ext uri="{FF2B5EF4-FFF2-40B4-BE49-F238E27FC236}">
                <a16:creationId xmlns:a16="http://schemas.microsoft.com/office/drawing/2014/main" id="{E9D6C43C-22EB-5D46-8DCC-70E91E276E33}"/>
              </a:ext>
            </a:extLst>
          </p:cNvPr>
          <p:cNvSpPr txBox="1"/>
          <p:nvPr/>
        </p:nvSpPr>
        <p:spPr>
          <a:xfrm>
            <a:off x="9215339" y="5053692"/>
            <a:ext cx="1095172" cy="369332"/>
          </a:xfrm>
          <a:prstGeom prst="rect">
            <a:avLst/>
          </a:prstGeom>
          <a:noFill/>
        </p:spPr>
        <p:txBody>
          <a:bodyPr wrap="none" rtlCol="0">
            <a:spAutoFit/>
          </a:bodyPr>
          <a:lstStyle/>
          <a:p>
            <a:r>
              <a:rPr lang="en-US" dirty="0"/>
              <a:t>Features</a:t>
            </a:r>
          </a:p>
        </p:txBody>
      </p:sp>
    </p:spTree>
    <p:extLst>
      <p:ext uri="{BB962C8B-B14F-4D97-AF65-F5344CB8AC3E}">
        <p14:creationId xmlns:p14="http://schemas.microsoft.com/office/powerpoint/2010/main" val="163525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570380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Regression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5</a:t>
            </a:fld>
            <a:endParaRPr lang="en-GB" altLang="en-US" sz="1200" b="1">
              <a:solidFill>
                <a:srgbClr val="FFFFFF"/>
              </a:solidFill>
              <a:latin typeface="Times New Roman" pitchFamily="18" charset="0"/>
            </a:endParaRPr>
          </a:p>
        </p:txBody>
      </p:sp>
      <p:pic>
        <p:nvPicPr>
          <p:cNvPr id="8" name="Picture 7"/>
          <p:cNvPicPr>
            <a:picLocks noChangeAspect="1"/>
          </p:cNvPicPr>
          <p:nvPr/>
        </p:nvPicPr>
        <p:blipFill rotWithShape="1">
          <a:blip r:embed="rId2"/>
          <a:srcRect l="29712" t="29346" r="17466" b="40021"/>
          <a:stretch/>
        </p:blipFill>
        <p:spPr>
          <a:xfrm>
            <a:off x="4436882" y="2652879"/>
            <a:ext cx="3318235" cy="1960775"/>
          </a:xfrm>
          <a:prstGeom prst="rect">
            <a:avLst/>
          </a:prstGeom>
        </p:spPr>
      </p:pic>
      <p:sp>
        <p:nvSpPr>
          <p:cNvPr id="4" name="TextBox 3">
            <a:extLst>
              <a:ext uri="{FF2B5EF4-FFF2-40B4-BE49-F238E27FC236}">
                <a16:creationId xmlns:a16="http://schemas.microsoft.com/office/drawing/2014/main" id="{B4EFEB01-EA17-1045-BACE-7700DC24FA0A}"/>
              </a:ext>
            </a:extLst>
          </p:cNvPr>
          <p:cNvSpPr txBox="1"/>
          <p:nvPr/>
        </p:nvSpPr>
        <p:spPr>
          <a:xfrm>
            <a:off x="3746638" y="5201392"/>
            <a:ext cx="4698722" cy="369332"/>
          </a:xfrm>
          <a:prstGeom prst="rect">
            <a:avLst/>
          </a:prstGeom>
          <a:noFill/>
        </p:spPr>
        <p:txBody>
          <a:bodyPr wrap="none" rtlCol="0">
            <a:spAutoFit/>
          </a:bodyPr>
          <a:lstStyle/>
          <a:p>
            <a:r>
              <a:rPr lang="en-US" dirty="0"/>
              <a:t>Feature (expression of hemoglobin in blood)</a:t>
            </a:r>
          </a:p>
        </p:txBody>
      </p:sp>
      <p:sp>
        <p:nvSpPr>
          <p:cNvPr id="10" name="TextBox 9">
            <a:extLst>
              <a:ext uri="{FF2B5EF4-FFF2-40B4-BE49-F238E27FC236}">
                <a16:creationId xmlns:a16="http://schemas.microsoft.com/office/drawing/2014/main" id="{17A6D8BD-A714-4A4D-8AF7-C5FB01DFE973}"/>
              </a:ext>
            </a:extLst>
          </p:cNvPr>
          <p:cNvSpPr txBox="1"/>
          <p:nvPr/>
        </p:nvSpPr>
        <p:spPr>
          <a:xfrm rot="16200000">
            <a:off x="1946591" y="3244333"/>
            <a:ext cx="2877775" cy="369332"/>
          </a:xfrm>
          <a:prstGeom prst="rect">
            <a:avLst/>
          </a:prstGeom>
          <a:noFill/>
        </p:spPr>
        <p:txBody>
          <a:bodyPr wrap="none" rtlCol="0">
            <a:spAutoFit/>
          </a:bodyPr>
          <a:lstStyle/>
          <a:p>
            <a:r>
              <a:rPr lang="en-US" dirty="0"/>
              <a:t>Target (O2 levels in blood)</a:t>
            </a:r>
          </a:p>
        </p:txBody>
      </p:sp>
      <p:cxnSp>
        <p:nvCxnSpPr>
          <p:cNvPr id="11" name="Straight Connector 10">
            <a:extLst>
              <a:ext uri="{FF2B5EF4-FFF2-40B4-BE49-F238E27FC236}">
                <a16:creationId xmlns:a16="http://schemas.microsoft.com/office/drawing/2014/main" id="{CA6E33BC-14E9-1148-BEF6-393DFDE237BC}"/>
              </a:ext>
            </a:extLst>
          </p:cNvPr>
          <p:cNvCxnSpPr/>
          <p:nvPr/>
        </p:nvCxnSpPr>
        <p:spPr>
          <a:xfrm flipV="1">
            <a:off x="3847605" y="2149434"/>
            <a:ext cx="4785756" cy="271845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24A15B4-B714-9641-9DD6-E0A3AFFA4C18}"/>
              </a:ext>
            </a:extLst>
          </p:cNvPr>
          <p:cNvCxnSpPr/>
          <p:nvPr/>
        </p:nvCxnSpPr>
        <p:spPr>
          <a:xfrm flipH="1" flipV="1">
            <a:off x="6559296" y="3429000"/>
            <a:ext cx="182880" cy="277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124200" y="975834"/>
            <a:ext cx="5943600" cy="5882167"/>
          </a:xfrm>
          <a:prstGeom prst="rect">
            <a:avLst/>
          </a:prstGeom>
        </p:spPr>
      </p:pic>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sp>
        <p:nvSpPr>
          <p:cNvPr id="7" name="Oval 6"/>
          <p:cNvSpPr/>
          <p:nvPr/>
        </p:nvSpPr>
        <p:spPr>
          <a:xfrm>
            <a:off x="6372031" y="6282349"/>
            <a:ext cx="228600" cy="228600"/>
          </a:xfrm>
          <a:prstGeom prst="ellipse">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l="19361" r="48521"/>
          <a:stretch/>
        </p:blipFill>
        <p:spPr>
          <a:xfrm>
            <a:off x="9146164" y="1490663"/>
            <a:ext cx="1521836" cy="4852506"/>
          </a:xfrm>
          <a:prstGeom prst="rect">
            <a:avLst/>
          </a:prstGeom>
          <a:ln w="19050">
            <a:noFill/>
          </a:ln>
        </p:spPr>
      </p:pic>
      <p:cxnSp>
        <p:nvCxnSpPr>
          <p:cNvPr id="10" name="Straight Connector 9"/>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15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4" name="Picture 3"/>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7964" r="48408"/>
          <a:stretch/>
        </p:blipFill>
        <p:spPr>
          <a:xfrm>
            <a:off x="9074680" y="1490663"/>
            <a:ext cx="1593320" cy="4852506"/>
          </a:xfrm>
          <a:prstGeom prst="rect">
            <a:avLst/>
          </a:prstGeom>
          <a:ln w="19050">
            <a:noFill/>
          </a:ln>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99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819" r="48408"/>
          <a:stretch/>
        </p:blipFill>
        <p:spPr>
          <a:xfrm>
            <a:off x="9067800" y="1492948"/>
            <a:ext cx="160020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7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571" r="48409"/>
          <a:stretch/>
        </p:blipFill>
        <p:spPr>
          <a:xfrm>
            <a:off x="9056019" y="1492936"/>
            <a:ext cx="161198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550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753</Words>
  <Application>Microsoft Macintosh PowerPoint</Application>
  <PresentationFormat>Widescreen</PresentationFormat>
  <Paragraphs>189</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Century Gothic</vt:lpstr>
      <vt:lpstr>Times New Roman</vt:lpstr>
      <vt:lpstr>Office Theme</vt:lpstr>
      <vt:lpstr>Machine Learning Crash Course</vt:lpstr>
      <vt:lpstr>PowerPoint Presentation</vt:lpstr>
      <vt:lpstr>PowerPoint Presentation</vt:lpstr>
      <vt:lpstr>Machine learning is a multi-step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and Selection: Confusion matrix</vt:lpstr>
      <vt:lpstr>Model Evaluation and Selection: Confusion matrix</vt:lpstr>
      <vt:lpstr>Model Evaluation and Selection: Accuracy, Error rate, Sensitivity and Specificity</vt:lpstr>
      <vt:lpstr>Model Evaluation and Selection: Precision, Recall and F-1 measures</vt:lpstr>
      <vt:lpstr>PowerPoint Presentation</vt:lpstr>
      <vt:lpstr>Bias vs Variance Trade-off</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Crash Course</dc:title>
  <dc:creator>Lili Blumenberg</dc:creator>
  <cp:lastModifiedBy>Lili Blumenberg</cp:lastModifiedBy>
  <cp:revision>10</cp:revision>
  <dcterms:created xsi:type="dcterms:W3CDTF">2020-05-14T15:11:30Z</dcterms:created>
  <dcterms:modified xsi:type="dcterms:W3CDTF">2020-05-16T18:32:09Z</dcterms:modified>
</cp:coreProperties>
</file>