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89" r:id="rId2"/>
    <p:sldId id="409" r:id="rId3"/>
    <p:sldId id="393" r:id="rId4"/>
    <p:sldId id="394" r:id="rId5"/>
    <p:sldId id="395" r:id="rId6"/>
    <p:sldId id="403" r:id="rId7"/>
    <p:sldId id="413" r:id="rId8"/>
    <p:sldId id="411" r:id="rId9"/>
    <p:sldId id="412" r:id="rId10"/>
    <p:sldId id="404" r:id="rId11"/>
    <p:sldId id="405" r:id="rId12"/>
    <p:sldId id="406" r:id="rId13"/>
    <p:sldId id="407" r:id="rId14"/>
    <p:sldId id="396" r:id="rId15"/>
    <p:sldId id="408" r:id="rId16"/>
    <p:sldId id="397" r:id="rId17"/>
    <p:sldId id="402" r:id="rId18"/>
    <p:sldId id="410" r:id="rId19"/>
    <p:sldId id="4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A4D4"/>
    <a:srgbClr val="A873BD"/>
    <a:srgbClr val="FFE699"/>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61" autoAdjust="0"/>
    <p:restoredTop sz="82548" autoAdjust="0"/>
  </p:normalViewPr>
  <p:slideViewPr>
    <p:cSldViewPr snapToGrid="0">
      <p:cViewPr>
        <p:scale>
          <a:sx n="93" d="100"/>
          <a:sy n="93" d="100"/>
        </p:scale>
        <p:origin x="33" y="7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1A26D-ECD6-47E3-8707-AD5BD0E39748}" type="datetimeFigureOut">
              <a:rPr lang="en-GB" smtClean="0"/>
              <a:t>24/01/2017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2014F-BE3B-4388-8953-6E6E6C2EA72F}" type="slidenum">
              <a:rPr lang="en-GB" smtClean="0"/>
              <a:t>‹#›</a:t>
            </a:fld>
            <a:endParaRPr lang="en-GB"/>
          </a:p>
        </p:txBody>
      </p:sp>
    </p:spTree>
    <p:extLst>
      <p:ext uri="{BB962C8B-B14F-4D97-AF65-F5344CB8AC3E}">
        <p14:creationId xmlns:p14="http://schemas.microsoft.com/office/powerpoint/2010/main" val="24173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Loss_func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Backprop</a:t>
            </a:r>
            <a:r>
              <a:rPr lang="en-GB" dirty="0"/>
              <a:t> – explanation from Wikipedia</a:t>
            </a:r>
          </a:p>
          <a:p>
            <a:pPr rtl="0"/>
            <a:r>
              <a:rPr lang="en-GB" dirty="0">
                <a:effectLst/>
              </a:rPr>
              <a:t>The algorithm repeats a two phase cycle, propagation and weight update. When an input vector is presented to the network, it is propagated forward through the network, layer by layer, until it reaches the output layer. The output of the network is then compared to the desired output, using a </a:t>
            </a:r>
            <a:r>
              <a:rPr lang="en-GB" dirty="0">
                <a:effectLst/>
                <a:hlinkClick r:id="rId3" tooltip="Loss function"/>
              </a:rPr>
              <a:t>loss function</a:t>
            </a:r>
            <a:r>
              <a:rPr lang="en-GB" dirty="0">
                <a:effectLst/>
              </a:rPr>
              <a:t>, and an error value is calculated for each of the neurons in the output layer. The error values are then propagated backwards, starting from the output, until each neuron has an associated error value which roughly represents its contribution to the original output.</a:t>
            </a:r>
          </a:p>
          <a:p>
            <a:pPr rtl="0"/>
            <a:r>
              <a:rPr lang="en-GB" dirty="0">
                <a:effectLst/>
              </a:rPr>
              <a:t>Backpropagation uses these error values to calculate the gradient of the loss function with respect to the weights in the network. In the second phase, this gradient is fed to the optimization method, which in turn uses it to update the weights, in an attempt to minimize the loss function.</a:t>
            </a:r>
          </a:p>
          <a:p>
            <a:endParaRPr lang="en-GB" dirty="0"/>
          </a:p>
        </p:txBody>
      </p:sp>
      <p:sp>
        <p:nvSpPr>
          <p:cNvPr id="4" name="Slide Number Placeholder 3"/>
          <p:cNvSpPr>
            <a:spLocks noGrp="1"/>
          </p:cNvSpPr>
          <p:nvPr>
            <p:ph type="sldNum" sz="quarter" idx="10"/>
          </p:nvPr>
        </p:nvSpPr>
        <p:spPr/>
        <p:txBody>
          <a:bodyPr/>
          <a:lstStyle/>
          <a:p>
            <a:fld id="{3062014F-BE3B-4388-8953-6E6E6C2EA72F}" type="slidenum">
              <a:rPr lang="en-GB" smtClean="0"/>
              <a:t>8</a:t>
            </a:fld>
            <a:endParaRPr lang="en-GB"/>
          </a:p>
        </p:txBody>
      </p:sp>
    </p:spTree>
    <p:extLst>
      <p:ext uri="{BB962C8B-B14F-4D97-AF65-F5344CB8AC3E}">
        <p14:creationId xmlns:p14="http://schemas.microsoft.com/office/powerpoint/2010/main" val="1072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6775516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777252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8232579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4612322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2942224"/>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8180500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72436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256479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792892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7356429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6937422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0C4E2-83C0-47BC-8DEE-9EDFAF1D7492}" type="datetimeFigureOut">
              <a:rPr lang="en-GB" smtClean="0">
                <a:solidFill>
                  <a:prstClr val="black">
                    <a:tint val="75000"/>
                  </a:prstClr>
                </a:solidFill>
              </a:rPr>
              <a:pPr/>
              <a:t>24/01/2017</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44C3B-2F43-4465-ABD9-CACCDA63E57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9910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76178" y="1827416"/>
            <a:ext cx="9920176" cy="2560316"/>
          </a:xfrm>
        </p:spPr>
        <p:txBody>
          <a:bodyPr anchor="t">
            <a:normAutofit fontScale="90000"/>
          </a:bodyPr>
          <a:lstStyle/>
          <a:p>
            <a:pPr algn="ctr"/>
            <a:r>
              <a:rPr lang="en-GB" sz="6000" dirty="0">
                <a:solidFill>
                  <a:schemeClr val="bg1"/>
                </a:solidFill>
                <a:latin typeface="Segoe UI Light" panose="020B0502040204020203" pitchFamily="34" charset="0"/>
                <a:cs typeface="Segoe UI Light" panose="020B0502040204020203" pitchFamily="34" charset="0"/>
              </a:rPr>
              <a:t>Introduction to Deep Learning</a:t>
            </a:r>
            <a:br>
              <a:rPr lang="en-GB" dirty="0">
                <a:solidFill>
                  <a:schemeClr val="bg1"/>
                </a:solidFill>
                <a:latin typeface="Segoe UI Light" panose="020B0502040204020203" pitchFamily="34" charset="0"/>
                <a:cs typeface="Segoe UI Light" panose="020B0502040204020203" pitchFamily="34" charset="0"/>
              </a:rPr>
            </a:br>
            <a:br>
              <a:rPr lang="en-GB" dirty="0">
                <a:solidFill>
                  <a:schemeClr val="bg1"/>
                </a:solidFill>
                <a:latin typeface="Segoe UI Light" panose="020B0502040204020203" pitchFamily="34" charset="0"/>
                <a:cs typeface="Segoe UI Light" panose="020B0502040204020203" pitchFamily="34" charset="0"/>
              </a:rPr>
            </a:br>
            <a:r>
              <a:rPr lang="en-GB" dirty="0">
                <a:solidFill>
                  <a:schemeClr val="bg1"/>
                </a:solidFill>
                <a:latin typeface="Segoe UI Light" panose="020B0502040204020203" pitchFamily="34" charset="0"/>
                <a:cs typeface="Segoe UI Light" panose="020B0502040204020203" pitchFamily="34" charset="0"/>
              </a:rPr>
              <a:t> </a:t>
            </a:r>
            <a:br>
              <a:rPr lang="en-GB" dirty="0">
                <a:solidFill>
                  <a:schemeClr val="bg1"/>
                </a:solidFill>
                <a:latin typeface="Segoe UI Light" panose="020B0502040204020203" pitchFamily="34" charset="0"/>
                <a:cs typeface="Segoe UI Light" panose="020B0502040204020203" pitchFamily="34" charset="0"/>
              </a:rPr>
            </a:br>
            <a:br>
              <a:rPr lang="en-GB" dirty="0">
                <a:solidFill>
                  <a:schemeClr val="bg1"/>
                </a:solidFill>
                <a:latin typeface="Segoe UI Light" panose="020B0502040204020203" pitchFamily="34" charset="0"/>
                <a:cs typeface="Segoe UI Light" panose="020B0502040204020203" pitchFamily="34" charset="0"/>
              </a:rPr>
            </a:br>
            <a:r>
              <a:rPr lang="en-GB" dirty="0">
                <a:solidFill>
                  <a:schemeClr val="bg1"/>
                </a:solidFill>
                <a:latin typeface="Segoe UI Light" panose="020B0502040204020203" pitchFamily="34" charset="0"/>
                <a:cs typeface="Segoe UI Light" panose="020B0502040204020203" pitchFamily="34" charset="0"/>
              </a:rPr>
              <a:t>Bianca Furtuna </a:t>
            </a:r>
            <a:br>
              <a:rPr lang="en-GB" dirty="0">
                <a:solidFill>
                  <a:schemeClr val="bg1"/>
                </a:solidFill>
                <a:latin typeface="Segoe UI Light" panose="020B0502040204020203" pitchFamily="34" charset="0"/>
                <a:cs typeface="Segoe UI Light" panose="020B0502040204020203" pitchFamily="34" charset="0"/>
              </a:rPr>
            </a:br>
            <a:r>
              <a:rPr lang="en-GB" sz="3100" dirty="0">
                <a:solidFill>
                  <a:schemeClr val="bg1"/>
                </a:solidFill>
                <a:latin typeface="Segoe UI Light" panose="020B0502040204020203" pitchFamily="34" charset="0"/>
                <a:cs typeface="Segoe UI Light" panose="020B0502040204020203" pitchFamily="34" charset="0"/>
              </a:rPr>
              <a:t>@</a:t>
            </a:r>
            <a:r>
              <a:rPr lang="en-GB" sz="3100" dirty="0" err="1">
                <a:solidFill>
                  <a:schemeClr val="bg1"/>
                </a:solidFill>
                <a:latin typeface="Segoe UI Light" panose="020B0502040204020203" pitchFamily="34" charset="0"/>
                <a:cs typeface="Segoe UI Light" panose="020B0502040204020203" pitchFamily="34" charset="0"/>
              </a:rPr>
              <a:t>Fur_Bi</a:t>
            </a:r>
            <a:br>
              <a:rPr lang="en-GB" dirty="0">
                <a:solidFill>
                  <a:schemeClr val="bg1"/>
                </a:solidFill>
                <a:latin typeface="Segoe UI Light" panose="020B0502040204020203" pitchFamily="34" charset="0"/>
                <a:cs typeface="Segoe UI Light" panose="020B0502040204020203" pitchFamily="34" charset="0"/>
              </a:rPr>
            </a:br>
            <a:br>
              <a:rPr lang="en-GB" dirty="0">
                <a:solidFill>
                  <a:schemeClr val="bg1"/>
                </a:solidFill>
                <a:latin typeface="Segoe UI Light" panose="020B0502040204020203" pitchFamily="34" charset="0"/>
                <a:cs typeface="Segoe UI Light" panose="020B0502040204020203" pitchFamily="34" charset="0"/>
              </a:rPr>
            </a:br>
            <a:br>
              <a:rPr lang="en-GB" dirty="0">
                <a:solidFill>
                  <a:schemeClr val="bg1"/>
                </a:solidFill>
                <a:latin typeface="Segoe UI Light" panose="020B0502040204020203" pitchFamily="34" charset="0"/>
                <a:cs typeface="Segoe UI Light" panose="020B0502040204020203" pitchFamily="34" charset="0"/>
              </a:rPr>
            </a:br>
            <a:br>
              <a:rPr lang="en-GB" sz="6700" dirty="0">
                <a:solidFill>
                  <a:schemeClr val="bg1"/>
                </a:solidFill>
                <a:latin typeface="Segoe UI Light" panose="020B0502040204020203" pitchFamily="34" charset="0"/>
                <a:cs typeface="Segoe UI Light" panose="020B0502040204020203" pitchFamily="34" charset="0"/>
              </a:rPr>
            </a:br>
            <a:br>
              <a:rPr lang="en-GB" sz="6700" dirty="0">
                <a:solidFill>
                  <a:schemeClr val="bg1"/>
                </a:solidFill>
                <a:latin typeface="Segoe UI Light" panose="020B0502040204020203" pitchFamily="34" charset="0"/>
                <a:cs typeface="Segoe UI Light" panose="020B0502040204020203" pitchFamily="34" charset="0"/>
              </a:rPr>
            </a:br>
            <a:br>
              <a:rPr lang="en-GB" sz="6700" dirty="0">
                <a:solidFill>
                  <a:schemeClr val="bg1"/>
                </a:solidFill>
                <a:latin typeface="Segoe UI Light" panose="020B0502040204020203" pitchFamily="34" charset="0"/>
                <a:cs typeface="Segoe UI Light" panose="020B0502040204020203" pitchFamily="34" charset="0"/>
              </a:rPr>
            </a:br>
            <a:br>
              <a:rPr lang="en-GB" sz="5400" dirty="0">
                <a:solidFill>
                  <a:schemeClr val="bg1"/>
                </a:solidFill>
                <a:latin typeface="Segoe UI Light" panose="020B0502040204020203" pitchFamily="34" charset="0"/>
                <a:cs typeface="Segoe UI Light" panose="020B0502040204020203" pitchFamily="34" charset="0"/>
              </a:rPr>
            </a:br>
            <a:endParaRPr lang="en-GB" sz="4000" dirty="0">
              <a:solidFill>
                <a:schemeClr val="bg1"/>
              </a:solidFill>
              <a:latin typeface="Segoe UI Light" panose="020B0502040204020203" pitchFamily="34" charset="0"/>
              <a:cs typeface="Segoe UI Light" panose="020B0502040204020203" pitchFamily="34" charset="0"/>
            </a:endParaRPr>
          </a:p>
        </p:txBody>
      </p:sp>
      <p:sp>
        <p:nvSpPr>
          <p:cNvPr id="5" name="Title 3"/>
          <p:cNvSpPr txBox="1">
            <a:spLocks/>
          </p:cNvSpPr>
          <p:nvPr/>
        </p:nvSpPr>
        <p:spPr>
          <a:xfrm>
            <a:off x="1066800" y="2645107"/>
            <a:ext cx="10515600" cy="122162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solidFill>
                <a:prstClr val="white"/>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8626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9952" y="503104"/>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Convolutional Neural Networks (CNN)</a:t>
            </a:r>
          </a:p>
        </p:txBody>
      </p:sp>
      <p:sp>
        <p:nvSpPr>
          <p:cNvPr id="5" name="Oval 4"/>
          <p:cNvSpPr/>
          <p:nvPr/>
        </p:nvSpPr>
        <p:spPr>
          <a:xfrm>
            <a:off x="3272140" y="3240609"/>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6" name="Oval 5"/>
          <p:cNvSpPr/>
          <p:nvPr/>
        </p:nvSpPr>
        <p:spPr>
          <a:xfrm>
            <a:off x="3272140" y="1525967"/>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p:cNvSpPr/>
          <p:nvPr/>
        </p:nvSpPr>
        <p:spPr>
          <a:xfrm>
            <a:off x="3272140" y="58629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0" name="Oval 9"/>
          <p:cNvSpPr/>
          <p:nvPr/>
        </p:nvSpPr>
        <p:spPr>
          <a:xfrm>
            <a:off x="3272140" y="23832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1" name="Oval 10"/>
          <p:cNvSpPr/>
          <p:nvPr/>
        </p:nvSpPr>
        <p:spPr>
          <a:xfrm>
            <a:off x="3272140" y="4097752"/>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2" name="Oval 11"/>
          <p:cNvSpPr/>
          <p:nvPr/>
        </p:nvSpPr>
        <p:spPr>
          <a:xfrm>
            <a:off x="3272140" y="4980370"/>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3" name="Oval 12"/>
          <p:cNvSpPr/>
          <p:nvPr/>
        </p:nvSpPr>
        <p:spPr>
          <a:xfrm>
            <a:off x="8302268" y="4097752"/>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4" name="Oval 13"/>
          <p:cNvSpPr/>
          <p:nvPr/>
        </p:nvSpPr>
        <p:spPr>
          <a:xfrm>
            <a:off x="8302268" y="32451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5" name="Oval 14"/>
          <p:cNvSpPr/>
          <p:nvPr/>
        </p:nvSpPr>
        <p:spPr>
          <a:xfrm>
            <a:off x="5403112" y="2383288"/>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6" name="Oval 15"/>
          <p:cNvSpPr/>
          <p:nvPr/>
        </p:nvSpPr>
        <p:spPr>
          <a:xfrm>
            <a:off x="5403112" y="3240609"/>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p:cNvSpPr/>
          <p:nvPr/>
        </p:nvSpPr>
        <p:spPr>
          <a:xfrm>
            <a:off x="5403112" y="4097752"/>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p:cNvSpPr/>
          <p:nvPr/>
        </p:nvSpPr>
        <p:spPr>
          <a:xfrm>
            <a:off x="5403112" y="495489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p:cNvSpPr/>
          <p:nvPr/>
        </p:nvSpPr>
        <p:spPr>
          <a:xfrm>
            <a:off x="6644261" y="282869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p:cNvSpPr/>
          <p:nvPr/>
        </p:nvSpPr>
        <p:spPr>
          <a:xfrm>
            <a:off x="6638652" y="368712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p:cNvSpPr/>
          <p:nvPr/>
        </p:nvSpPr>
        <p:spPr>
          <a:xfrm>
            <a:off x="6638652" y="4539689"/>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cxnSp>
        <p:nvCxnSpPr>
          <p:cNvPr id="22" name="Straight Connector 21"/>
          <p:cNvCxnSpPr>
            <a:stCxn id="6" idx="6"/>
            <a:endCxn id="15" idx="2"/>
          </p:cNvCxnSpPr>
          <p:nvPr/>
        </p:nvCxnSpPr>
        <p:spPr>
          <a:xfrm>
            <a:off x="3812140" y="1795967"/>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6"/>
            <a:endCxn id="15" idx="2"/>
          </p:cNvCxnSpPr>
          <p:nvPr/>
        </p:nvCxnSpPr>
        <p:spPr>
          <a:xfrm>
            <a:off x="3812140" y="2653288"/>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5" idx="6"/>
            <a:endCxn id="15" idx="2"/>
          </p:cNvCxnSpPr>
          <p:nvPr/>
        </p:nvCxnSpPr>
        <p:spPr>
          <a:xfrm flipV="1">
            <a:off x="3812140" y="2653288"/>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1" idx="6"/>
            <a:endCxn id="15" idx="2"/>
          </p:cNvCxnSpPr>
          <p:nvPr/>
        </p:nvCxnSpPr>
        <p:spPr>
          <a:xfrm flipV="1">
            <a:off x="3812140" y="2653288"/>
            <a:ext cx="1590972" cy="171446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2" idx="6"/>
            <a:endCxn id="15" idx="2"/>
          </p:cNvCxnSpPr>
          <p:nvPr/>
        </p:nvCxnSpPr>
        <p:spPr>
          <a:xfrm flipV="1">
            <a:off x="3812140" y="2653288"/>
            <a:ext cx="1590972" cy="259708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7" idx="6"/>
            <a:endCxn id="15" idx="2"/>
          </p:cNvCxnSpPr>
          <p:nvPr/>
        </p:nvCxnSpPr>
        <p:spPr>
          <a:xfrm flipV="1">
            <a:off x="3812140" y="2653288"/>
            <a:ext cx="1590972" cy="34797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6" idx="6"/>
            <a:endCxn id="16" idx="2"/>
          </p:cNvCxnSpPr>
          <p:nvPr/>
        </p:nvCxnSpPr>
        <p:spPr>
          <a:xfrm>
            <a:off x="3812140" y="1795967"/>
            <a:ext cx="1590972" cy="171464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6" idx="6"/>
            <a:endCxn id="17" idx="2"/>
          </p:cNvCxnSpPr>
          <p:nvPr/>
        </p:nvCxnSpPr>
        <p:spPr>
          <a:xfrm>
            <a:off x="3812140" y="1795967"/>
            <a:ext cx="1590972" cy="25717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6" idx="6"/>
            <a:endCxn id="18" idx="2"/>
          </p:cNvCxnSpPr>
          <p:nvPr/>
        </p:nvCxnSpPr>
        <p:spPr>
          <a:xfrm>
            <a:off x="3812140" y="1795967"/>
            <a:ext cx="1590972" cy="342892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10" idx="6"/>
            <a:endCxn id="16" idx="2"/>
          </p:cNvCxnSpPr>
          <p:nvPr/>
        </p:nvCxnSpPr>
        <p:spPr>
          <a:xfrm>
            <a:off x="3812140" y="2653288"/>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0" idx="6"/>
            <a:endCxn id="17" idx="2"/>
          </p:cNvCxnSpPr>
          <p:nvPr/>
        </p:nvCxnSpPr>
        <p:spPr>
          <a:xfrm>
            <a:off x="3812140" y="2653288"/>
            <a:ext cx="1590972" cy="171446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10" idx="6"/>
            <a:endCxn id="18" idx="2"/>
          </p:cNvCxnSpPr>
          <p:nvPr/>
        </p:nvCxnSpPr>
        <p:spPr>
          <a:xfrm>
            <a:off x="3812140" y="2653288"/>
            <a:ext cx="1590972" cy="257160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5" idx="6"/>
            <a:endCxn id="16" idx="2"/>
          </p:cNvCxnSpPr>
          <p:nvPr/>
        </p:nvCxnSpPr>
        <p:spPr>
          <a:xfrm>
            <a:off x="3812140" y="3510609"/>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5" idx="6"/>
            <a:endCxn id="17" idx="2"/>
          </p:cNvCxnSpPr>
          <p:nvPr/>
        </p:nvCxnSpPr>
        <p:spPr>
          <a:xfrm>
            <a:off x="3812140" y="3510609"/>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5" idx="6"/>
            <a:endCxn id="18" idx="2"/>
          </p:cNvCxnSpPr>
          <p:nvPr/>
        </p:nvCxnSpPr>
        <p:spPr>
          <a:xfrm>
            <a:off x="3812140" y="3510609"/>
            <a:ext cx="1590972" cy="1714286"/>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1" idx="6"/>
            <a:endCxn id="16" idx="2"/>
          </p:cNvCxnSpPr>
          <p:nvPr/>
        </p:nvCxnSpPr>
        <p:spPr>
          <a:xfrm flipV="1">
            <a:off x="3812140" y="3510609"/>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1" idx="6"/>
            <a:endCxn id="17" idx="2"/>
          </p:cNvCxnSpPr>
          <p:nvPr/>
        </p:nvCxnSpPr>
        <p:spPr>
          <a:xfrm>
            <a:off x="3812140" y="4367752"/>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11" idx="6"/>
            <a:endCxn id="18" idx="2"/>
          </p:cNvCxnSpPr>
          <p:nvPr/>
        </p:nvCxnSpPr>
        <p:spPr>
          <a:xfrm>
            <a:off x="3812140" y="4367752"/>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2" idx="6"/>
            <a:endCxn id="16" idx="2"/>
          </p:cNvCxnSpPr>
          <p:nvPr/>
        </p:nvCxnSpPr>
        <p:spPr>
          <a:xfrm flipV="1">
            <a:off x="3812140" y="3510609"/>
            <a:ext cx="1590972" cy="17397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12" idx="6"/>
            <a:endCxn id="17" idx="2"/>
          </p:cNvCxnSpPr>
          <p:nvPr/>
        </p:nvCxnSpPr>
        <p:spPr>
          <a:xfrm flipV="1">
            <a:off x="3812140" y="4367752"/>
            <a:ext cx="1590972" cy="88261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2" idx="6"/>
            <a:endCxn id="18" idx="2"/>
          </p:cNvCxnSpPr>
          <p:nvPr/>
        </p:nvCxnSpPr>
        <p:spPr>
          <a:xfrm flipV="1">
            <a:off x="3812140" y="5224895"/>
            <a:ext cx="1590972" cy="2547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7" idx="6"/>
            <a:endCxn id="16" idx="2"/>
          </p:cNvCxnSpPr>
          <p:nvPr/>
        </p:nvCxnSpPr>
        <p:spPr>
          <a:xfrm flipV="1">
            <a:off x="3812140" y="3510609"/>
            <a:ext cx="1590972" cy="262237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7" idx="6"/>
            <a:endCxn id="17" idx="2"/>
          </p:cNvCxnSpPr>
          <p:nvPr/>
        </p:nvCxnSpPr>
        <p:spPr>
          <a:xfrm flipV="1">
            <a:off x="3812140" y="4367752"/>
            <a:ext cx="1590972" cy="176523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7" idx="6"/>
            <a:endCxn id="18" idx="2"/>
          </p:cNvCxnSpPr>
          <p:nvPr/>
        </p:nvCxnSpPr>
        <p:spPr>
          <a:xfrm flipV="1">
            <a:off x="3812140" y="5224895"/>
            <a:ext cx="1590972" cy="90809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5" idx="6"/>
            <a:endCxn id="19" idx="2"/>
          </p:cNvCxnSpPr>
          <p:nvPr/>
        </p:nvCxnSpPr>
        <p:spPr>
          <a:xfrm>
            <a:off x="5943112" y="2653288"/>
            <a:ext cx="701149" cy="445407"/>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15" idx="6"/>
            <a:endCxn id="20" idx="2"/>
          </p:cNvCxnSpPr>
          <p:nvPr/>
        </p:nvCxnSpPr>
        <p:spPr>
          <a:xfrm>
            <a:off x="5943112" y="2653288"/>
            <a:ext cx="695540" cy="130383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15" idx="6"/>
            <a:endCxn id="21" idx="2"/>
          </p:cNvCxnSpPr>
          <p:nvPr/>
        </p:nvCxnSpPr>
        <p:spPr>
          <a:xfrm>
            <a:off x="5943112" y="2653288"/>
            <a:ext cx="695540" cy="2156401"/>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16" idx="6"/>
            <a:endCxn id="19" idx="2"/>
          </p:cNvCxnSpPr>
          <p:nvPr/>
        </p:nvCxnSpPr>
        <p:spPr>
          <a:xfrm flipV="1">
            <a:off x="5943112" y="3098695"/>
            <a:ext cx="701149" cy="41191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7" idx="6"/>
            <a:endCxn id="19" idx="2"/>
          </p:cNvCxnSpPr>
          <p:nvPr/>
        </p:nvCxnSpPr>
        <p:spPr>
          <a:xfrm flipV="1">
            <a:off x="5943112" y="3098695"/>
            <a:ext cx="701149" cy="1269057"/>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a:stCxn id="16" idx="6"/>
            <a:endCxn id="20" idx="2"/>
          </p:cNvCxnSpPr>
          <p:nvPr/>
        </p:nvCxnSpPr>
        <p:spPr>
          <a:xfrm>
            <a:off x="5943112" y="3510609"/>
            <a:ext cx="695540" cy="44651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6" idx="6"/>
            <a:endCxn id="21" idx="2"/>
          </p:cNvCxnSpPr>
          <p:nvPr/>
        </p:nvCxnSpPr>
        <p:spPr>
          <a:xfrm>
            <a:off x="5943112" y="3510609"/>
            <a:ext cx="695540" cy="12990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17" idx="6"/>
            <a:endCxn id="20" idx="2"/>
          </p:cNvCxnSpPr>
          <p:nvPr/>
        </p:nvCxnSpPr>
        <p:spPr>
          <a:xfrm flipV="1">
            <a:off x="5943112" y="3957125"/>
            <a:ext cx="695540" cy="41062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17" idx="6"/>
            <a:endCxn id="21" idx="2"/>
          </p:cNvCxnSpPr>
          <p:nvPr/>
        </p:nvCxnSpPr>
        <p:spPr>
          <a:xfrm>
            <a:off x="5943112" y="4367752"/>
            <a:ext cx="695540" cy="441937"/>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18" idx="6"/>
            <a:endCxn id="19" idx="2"/>
          </p:cNvCxnSpPr>
          <p:nvPr/>
        </p:nvCxnSpPr>
        <p:spPr>
          <a:xfrm flipV="1">
            <a:off x="5943112" y="3098695"/>
            <a:ext cx="701149" cy="212620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stCxn id="18" idx="6"/>
            <a:endCxn id="20" idx="2"/>
          </p:cNvCxnSpPr>
          <p:nvPr/>
        </p:nvCxnSpPr>
        <p:spPr>
          <a:xfrm flipV="1">
            <a:off x="5943112" y="3957125"/>
            <a:ext cx="695540" cy="126777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18" idx="6"/>
            <a:endCxn id="21" idx="2"/>
          </p:cNvCxnSpPr>
          <p:nvPr/>
        </p:nvCxnSpPr>
        <p:spPr>
          <a:xfrm flipV="1">
            <a:off x="5943112" y="4809689"/>
            <a:ext cx="695540" cy="41520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19" idx="6"/>
            <a:endCxn id="14" idx="2"/>
          </p:cNvCxnSpPr>
          <p:nvPr/>
        </p:nvCxnSpPr>
        <p:spPr>
          <a:xfrm>
            <a:off x="7184261" y="3098695"/>
            <a:ext cx="1118007" cy="41649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19" idx="6"/>
            <a:endCxn id="13" idx="2"/>
          </p:cNvCxnSpPr>
          <p:nvPr/>
        </p:nvCxnSpPr>
        <p:spPr>
          <a:xfrm>
            <a:off x="7184261" y="3098695"/>
            <a:ext cx="1118007" cy="126905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0" idx="6"/>
            <a:endCxn id="14" idx="2"/>
          </p:cNvCxnSpPr>
          <p:nvPr/>
        </p:nvCxnSpPr>
        <p:spPr>
          <a:xfrm flipV="1">
            <a:off x="7178652" y="3515188"/>
            <a:ext cx="1123616" cy="44193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0" idx="6"/>
            <a:endCxn id="13" idx="2"/>
          </p:cNvCxnSpPr>
          <p:nvPr/>
        </p:nvCxnSpPr>
        <p:spPr>
          <a:xfrm>
            <a:off x="7178652" y="3957125"/>
            <a:ext cx="1123616" cy="410627"/>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21" idx="6"/>
            <a:endCxn id="14" idx="2"/>
          </p:cNvCxnSpPr>
          <p:nvPr/>
        </p:nvCxnSpPr>
        <p:spPr>
          <a:xfrm flipV="1">
            <a:off x="7178652" y="3515188"/>
            <a:ext cx="1123616" cy="1294501"/>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stCxn id="21" idx="6"/>
            <a:endCxn id="13" idx="2"/>
          </p:cNvCxnSpPr>
          <p:nvPr/>
        </p:nvCxnSpPr>
        <p:spPr>
          <a:xfrm flipV="1">
            <a:off x="7178652" y="4367752"/>
            <a:ext cx="1123616" cy="441937"/>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7735719" y="5007823"/>
            <a:ext cx="243358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Output</a:t>
            </a:r>
            <a:r>
              <a:rPr kumimoji="0" lang="en-GB" sz="1200" b="1" i="0" u="none" strike="noStrike" kern="0" cap="none" spc="0" normalizeH="0" baseline="0" noProof="0" dirty="0">
                <a:ln>
                  <a:noFill/>
                </a:ln>
                <a:solidFill>
                  <a:sysClr val="windowText" lastClr="000000"/>
                </a:solidFill>
                <a:effectLst/>
                <a:uLnTx/>
                <a:uFillTx/>
              </a:rPr>
              <a:t> </a:t>
            </a:r>
            <a:r>
              <a:rPr kumimoji="0" lang="en-GB" sz="2400" b="0" i="0" u="none" strike="noStrike" kern="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Layer</a:t>
            </a:r>
            <a:endParaRPr kumimoji="0" lang="en-GB" sz="2800" b="0" i="0" u="none" strike="noStrike" kern="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endParaRPr>
          </a:p>
        </p:txBody>
      </p:sp>
      <p:sp>
        <p:nvSpPr>
          <p:cNvPr id="64" name="TextBox 63"/>
          <p:cNvSpPr txBox="1"/>
          <p:nvPr/>
        </p:nvSpPr>
        <p:spPr>
          <a:xfrm>
            <a:off x="1534506" y="6202717"/>
            <a:ext cx="191729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Input Layer</a:t>
            </a:r>
          </a:p>
        </p:txBody>
      </p:sp>
      <p:sp>
        <p:nvSpPr>
          <p:cNvPr id="65" name="TextBox 64"/>
          <p:cNvSpPr txBox="1"/>
          <p:nvPr/>
        </p:nvSpPr>
        <p:spPr>
          <a:xfrm>
            <a:off x="5353545" y="6032324"/>
            <a:ext cx="257021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Hidden Layers</a:t>
            </a:r>
          </a:p>
        </p:txBody>
      </p:sp>
    </p:spTree>
    <p:extLst>
      <p:ext uri="{BB962C8B-B14F-4D97-AF65-F5344CB8AC3E}">
        <p14:creationId xmlns:p14="http://schemas.microsoft.com/office/powerpoint/2010/main" val="249400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4715" y="504474"/>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Convolutional Neural Networks (CNN)</a:t>
            </a:r>
          </a:p>
        </p:txBody>
      </p:sp>
      <p:grpSp>
        <p:nvGrpSpPr>
          <p:cNvPr id="161" name="Group 160"/>
          <p:cNvGrpSpPr/>
          <p:nvPr/>
        </p:nvGrpSpPr>
        <p:grpSpPr>
          <a:xfrm>
            <a:off x="536229" y="1547229"/>
            <a:ext cx="10209458" cy="3614073"/>
            <a:chOff x="536229" y="1547229"/>
            <a:chExt cx="10209458" cy="3614073"/>
          </a:xfrm>
        </p:grpSpPr>
        <p:sp>
          <p:nvSpPr>
            <p:cNvPr id="66" name="Rectangle 65"/>
            <p:cNvSpPr/>
            <p:nvPr/>
          </p:nvSpPr>
          <p:spPr>
            <a:xfrm>
              <a:off x="536229" y="3447899"/>
              <a:ext cx="1625556" cy="1285982"/>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grpSp>
          <p:nvGrpSpPr>
            <p:cNvPr id="3" name="Group 2"/>
            <p:cNvGrpSpPr/>
            <p:nvPr/>
          </p:nvGrpSpPr>
          <p:grpSpPr>
            <a:xfrm>
              <a:off x="2705222" y="3557665"/>
              <a:ext cx="1238935" cy="1129042"/>
              <a:chOff x="2812477" y="1463554"/>
              <a:chExt cx="1238935" cy="1129042"/>
            </a:xfrm>
          </p:grpSpPr>
          <p:sp>
            <p:nvSpPr>
              <p:cNvPr id="6" name="Rectangle 5"/>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71" name="Group 70"/>
            <p:cNvGrpSpPr/>
            <p:nvPr/>
          </p:nvGrpSpPr>
          <p:grpSpPr>
            <a:xfrm>
              <a:off x="4508010" y="3763791"/>
              <a:ext cx="878940" cy="746633"/>
              <a:chOff x="2812477" y="1463554"/>
              <a:chExt cx="1238935" cy="1129042"/>
            </a:xfrm>
          </p:grpSpPr>
          <p:sp>
            <p:nvSpPr>
              <p:cNvPr id="72" name="Rectangle 71"/>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7" name="Group 106"/>
            <p:cNvGrpSpPr/>
            <p:nvPr/>
          </p:nvGrpSpPr>
          <p:grpSpPr>
            <a:xfrm>
              <a:off x="4934337" y="2009661"/>
              <a:ext cx="2596709" cy="2531304"/>
              <a:chOff x="6704900" y="1920164"/>
              <a:chExt cx="2596709" cy="2531304"/>
            </a:xfrm>
          </p:grpSpPr>
          <p:grpSp>
            <p:nvGrpSpPr>
              <p:cNvPr id="75" name="Group 74"/>
              <p:cNvGrpSpPr/>
              <p:nvPr/>
            </p:nvGrpSpPr>
            <p:grpSpPr>
              <a:xfrm>
                <a:off x="6704900" y="1920164"/>
                <a:ext cx="1238935" cy="1129042"/>
                <a:chOff x="2812477" y="1463554"/>
                <a:chExt cx="1238935" cy="1129042"/>
              </a:xfrm>
            </p:grpSpPr>
            <p:sp>
              <p:nvSpPr>
                <p:cNvPr id="76" name="Rectangle 75"/>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83" name="Group 82"/>
              <p:cNvGrpSpPr/>
              <p:nvPr/>
            </p:nvGrpSpPr>
            <p:grpSpPr>
              <a:xfrm>
                <a:off x="7154179" y="2373496"/>
                <a:ext cx="1238935" cy="1129042"/>
                <a:chOff x="2812477" y="1463554"/>
                <a:chExt cx="1238935" cy="1129042"/>
              </a:xfrm>
            </p:grpSpPr>
            <p:sp>
              <p:nvSpPr>
                <p:cNvPr id="84" name="Rectangle 83"/>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9" name="Group 78"/>
              <p:cNvGrpSpPr/>
              <p:nvPr/>
            </p:nvGrpSpPr>
            <p:grpSpPr>
              <a:xfrm>
                <a:off x="7603493" y="2850725"/>
                <a:ext cx="1238935" cy="1129042"/>
                <a:chOff x="2812477" y="1463554"/>
                <a:chExt cx="1238935" cy="1129042"/>
              </a:xfrm>
            </p:grpSpPr>
            <p:sp>
              <p:nvSpPr>
                <p:cNvPr id="80" name="Rectangle 79"/>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87" name="Group 86"/>
              <p:cNvGrpSpPr/>
              <p:nvPr/>
            </p:nvGrpSpPr>
            <p:grpSpPr>
              <a:xfrm>
                <a:off x="8062674" y="3322426"/>
                <a:ext cx="1238935" cy="1129042"/>
                <a:chOff x="2812477" y="1463554"/>
                <a:chExt cx="1238935" cy="1129042"/>
              </a:xfrm>
            </p:grpSpPr>
            <p:sp>
              <p:nvSpPr>
                <p:cNvPr id="88" name="Rectangle 87"/>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08" name="Group 107"/>
            <p:cNvGrpSpPr/>
            <p:nvPr/>
          </p:nvGrpSpPr>
          <p:grpSpPr>
            <a:xfrm>
              <a:off x="7580523" y="2833903"/>
              <a:ext cx="1900076" cy="1791802"/>
              <a:chOff x="6704900" y="1920164"/>
              <a:chExt cx="2596709" cy="2531304"/>
            </a:xfrm>
          </p:grpSpPr>
          <p:grpSp>
            <p:nvGrpSpPr>
              <p:cNvPr id="109" name="Group 108"/>
              <p:cNvGrpSpPr/>
              <p:nvPr/>
            </p:nvGrpSpPr>
            <p:grpSpPr>
              <a:xfrm>
                <a:off x="6704900" y="1920164"/>
                <a:ext cx="1238935" cy="1129042"/>
                <a:chOff x="2812477" y="1463554"/>
                <a:chExt cx="1238935" cy="1129042"/>
              </a:xfrm>
            </p:grpSpPr>
            <p:sp>
              <p:nvSpPr>
                <p:cNvPr id="122" name="Rectangle 121"/>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0" name="Group 109"/>
              <p:cNvGrpSpPr/>
              <p:nvPr/>
            </p:nvGrpSpPr>
            <p:grpSpPr>
              <a:xfrm>
                <a:off x="7154179" y="2373496"/>
                <a:ext cx="1238935" cy="1129042"/>
                <a:chOff x="2812477" y="1463554"/>
                <a:chExt cx="1238935" cy="1129042"/>
              </a:xfrm>
            </p:grpSpPr>
            <p:sp>
              <p:nvSpPr>
                <p:cNvPr id="119" name="Rectangle 118"/>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1" name="Group 110"/>
              <p:cNvGrpSpPr/>
              <p:nvPr/>
            </p:nvGrpSpPr>
            <p:grpSpPr>
              <a:xfrm>
                <a:off x="7603493" y="2850725"/>
                <a:ext cx="1238935" cy="1129042"/>
                <a:chOff x="2812477" y="1463554"/>
                <a:chExt cx="1238935" cy="1129042"/>
              </a:xfrm>
            </p:grpSpPr>
            <p:sp>
              <p:nvSpPr>
                <p:cNvPr id="116" name="Rectangle 115"/>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2" name="Group 111"/>
              <p:cNvGrpSpPr/>
              <p:nvPr/>
            </p:nvGrpSpPr>
            <p:grpSpPr>
              <a:xfrm>
                <a:off x="8062674" y="3322426"/>
                <a:ext cx="1238935" cy="1129042"/>
                <a:chOff x="2812477" y="1463554"/>
                <a:chExt cx="1238935" cy="1129042"/>
              </a:xfrm>
            </p:grpSpPr>
            <p:sp>
              <p:nvSpPr>
                <p:cNvPr id="113" name="Rectangle 112"/>
                <p:cNvSpPr/>
                <p:nvPr/>
              </p:nvSpPr>
              <p:spPr>
                <a:xfrm>
                  <a:off x="2812477" y="14635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2964877" y="16159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3117277" y="1768354"/>
                  <a:ext cx="934135" cy="824242"/>
                </a:xfrm>
                <a:prstGeom prst="rect">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125" name="Rectangle 124"/>
            <p:cNvSpPr/>
            <p:nvPr/>
          </p:nvSpPr>
          <p:spPr>
            <a:xfrm rot="19366777">
              <a:off x="9727989" y="1731888"/>
              <a:ext cx="310279" cy="2901794"/>
            </a:xfrm>
            <a:prstGeom prst="rect">
              <a:avLst/>
            </a:prstGeom>
            <a:solidFill>
              <a:schemeClr val="tx2">
                <a:lumMod val="60000"/>
                <a:lumOff val="40000"/>
              </a:schemeClr>
            </a:solidFill>
            <a:ln>
              <a:solidFill>
                <a:schemeClr val="tx1">
                  <a:alpha val="9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ectangle 125"/>
            <p:cNvSpPr/>
            <p:nvPr/>
          </p:nvSpPr>
          <p:spPr>
            <a:xfrm rot="19366777">
              <a:off x="10367178" y="1547229"/>
              <a:ext cx="261068" cy="2347572"/>
            </a:xfrm>
            <a:prstGeom prst="rect">
              <a:avLst/>
            </a:prstGeom>
            <a:solidFill>
              <a:schemeClr val="tx2">
                <a:lumMod val="60000"/>
                <a:lumOff val="40000"/>
              </a:schemeClr>
            </a:solidFill>
            <a:ln>
              <a:solidFill>
                <a:schemeClr val="tx1">
                  <a:alpha val="9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p:cNvSpPr/>
            <p:nvPr/>
          </p:nvSpPr>
          <p:spPr>
            <a:xfrm>
              <a:off x="1582865" y="3872265"/>
              <a:ext cx="117987" cy="127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p:cNvCxnSpPr>
              <a:cxnSpLocks/>
            </p:cNvCxnSpPr>
            <p:nvPr/>
          </p:nvCxnSpPr>
          <p:spPr>
            <a:xfrm>
              <a:off x="1700852" y="3928927"/>
              <a:ext cx="1415180" cy="55951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28" name="Rectangle 127"/>
            <p:cNvSpPr/>
            <p:nvPr/>
          </p:nvSpPr>
          <p:spPr>
            <a:xfrm>
              <a:off x="3672067" y="4146766"/>
              <a:ext cx="117987" cy="127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128"/>
            <p:cNvSpPr/>
            <p:nvPr/>
          </p:nvSpPr>
          <p:spPr>
            <a:xfrm>
              <a:off x="3133915" y="4477868"/>
              <a:ext cx="76748" cy="86862"/>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Rectangle 129"/>
            <p:cNvSpPr/>
            <p:nvPr/>
          </p:nvSpPr>
          <p:spPr>
            <a:xfrm>
              <a:off x="4822293" y="4345134"/>
              <a:ext cx="76748" cy="86862"/>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Rectangle 130"/>
            <p:cNvSpPr/>
            <p:nvPr/>
          </p:nvSpPr>
          <p:spPr>
            <a:xfrm>
              <a:off x="5142962" y="4090890"/>
              <a:ext cx="117987" cy="127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Rectangle 131"/>
            <p:cNvSpPr/>
            <p:nvPr/>
          </p:nvSpPr>
          <p:spPr>
            <a:xfrm>
              <a:off x="6767065" y="4283220"/>
              <a:ext cx="76748" cy="86862"/>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Rectangle 132"/>
            <p:cNvSpPr/>
            <p:nvPr/>
          </p:nvSpPr>
          <p:spPr>
            <a:xfrm>
              <a:off x="9180821" y="4326651"/>
              <a:ext cx="76748" cy="86862"/>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Rectangle 133"/>
            <p:cNvSpPr/>
            <p:nvPr/>
          </p:nvSpPr>
          <p:spPr>
            <a:xfrm>
              <a:off x="7200851" y="3862465"/>
              <a:ext cx="117987" cy="127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7" name="Straight Connector 136"/>
            <p:cNvCxnSpPr>
              <a:cxnSpLocks/>
            </p:cNvCxnSpPr>
            <p:nvPr/>
          </p:nvCxnSpPr>
          <p:spPr>
            <a:xfrm>
              <a:off x="1712192" y="3918130"/>
              <a:ext cx="1295633" cy="23667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140" name="Straight Connector 139"/>
            <p:cNvCxnSpPr>
              <a:cxnSpLocks/>
            </p:cNvCxnSpPr>
            <p:nvPr/>
          </p:nvCxnSpPr>
          <p:spPr>
            <a:xfrm flipV="1">
              <a:off x="1712192" y="3862465"/>
              <a:ext cx="1143169" cy="44857"/>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142" name="Straight Connector 141"/>
            <p:cNvCxnSpPr>
              <a:cxnSpLocks/>
              <a:endCxn id="130" idx="1"/>
            </p:cNvCxnSpPr>
            <p:nvPr/>
          </p:nvCxnSpPr>
          <p:spPr>
            <a:xfrm>
              <a:off x="3779154" y="4209899"/>
              <a:ext cx="1043139" cy="178666"/>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145" name="Straight Connector 144"/>
            <p:cNvCxnSpPr>
              <a:cxnSpLocks/>
            </p:cNvCxnSpPr>
            <p:nvPr/>
          </p:nvCxnSpPr>
          <p:spPr>
            <a:xfrm>
              <a:off x="5248474" y="4146766"/>
              <a:ext cx="1509998" cy="172726"/>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Connector 146"/>
            <p:cNvCxnSpPr>
              <a:cxnSpLocks/>
            </p:cNvCxnSpPr>
            <p:nvPr/>
          </p:nvCxnSpPr>
          <p:spPr>
            <a:xfrm>
              <a:off x="7328122" y="3927732"/>
              <a:ext cx="1835740" cy="442350"/>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49" name="TextBox 148"/>
            <p:cNvSpPr txBox="1"/>
            <p:nvPr/>
          </p:nvSpPr>
          <p:spPr>
            <a:xfrm>
              <a:off x="710886" y="3014792"/>
              <a:ext cx="1273009" cy="338554"/>
            </a:xfrm>
            <a:prstGeom prst="rect">
              <a:avLst/>
            </a:prstGeom>
            <a:noFill/>
          </p:spPr>
          <p:txBody>
            <a:bodyPr wrap="square" rtlCol="0">
              <a:spAutoFit/>
            </a:bodyPr>
            <a:lstStyle/>
            <a:p>
              <a:r>
                <a:rPr lang="en-GB" sz="1600" b="1" dirty="0">
                  <a:solidFill>
                    <a:schemeClr val="bg1"/>
                  </a:solidFill>
                  <a:latin typeface="Segoe UI Light" panose="020B0502040204020203" pitchFamily="34" charset="0"/>
                  <a:ea typeface="+mj-ea"/>
                  <a:cs typeface="Segoe UI Light" panose="020B0502040204020203" pitchFamily="34" charset="0"/>
                </a:rPr>
                <a:t>Input image</a:t>
              </a:r>
            </a:p>
          </p:txBody>
        </p:sp>
        <p:sp>
          <p:nvSpPr>
            <p:cNvPr id="150" name="Right Brace 149"/>
            <p:cNvSpPr/>
            <p:nvPr/>
          </p:nvSpPr>
          <p:spPr>
            <a:xfrm rot="19341698">
              <a:off x="9196155" y="2086240"/>
              <a:ext cx="486485" cy="2835200"/>
            </a:xfrm>
            <a:prstGeom prst="rightBrace">
              <a:avLst>
                <a:gd name="adj1" fmla="val 8333"/>
                <a:gd name="adj2" fmla="val 4927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51" name="Straight Connector 150"/>
            <p:cNvCxnSpPr>
              <a:cxnSpLocks/>
              <a:endCxn id="126" idx="1"/>
            </p:cNvCxnSpPr>
            <p:nvPr/>
          </p:nvCxnSpPr>
          <p:spPr>
            <a:xfrm flipV="1">
              <a:off x="10066161" y="2799973"/>
              <a:ext cx="327605" cy="260318"/>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155" name="TextBox 154"/>
            <p:cNvSpPr txBox="1"/>
            <p:nvPr/>
          </p:nvSpPr>
          <p:spPr>
            <a:xfrm rot="3202738">
              <a:off x="10121370" y="2646084"/>
              <a:ext cx="940857" cy="307777"/>
            </a:xfrm>
            <a:prstGeom prst="rect">
              <a:avLst/>
            </a:prstGeom>
            <a:noFill/>
          </p:spPr>
          <p:txBody>
            <a:bodyPr wrap="square" rtlCol="0">
              <a:spAutoFit/>
            </a:bodyPr>
            <a:lstStyle/>
            <a:p>
              <a:r>
                <a:rPr lang="en-GB" sz="1400" dirty="0" err="1">
                  <a:solidFill>
                    <a:schemeClr val="bg1"/>
                  </a:solidFill>
                  <a:latin typeface="Segoe UI Light" panose="020B0502040204020203" pitchFamily="34" charset="0"/>
                  <a:ea typeface="+mj-ea"/>
                  <a:cs typeface="Segoe UI Light" panose="020B0502040204020203" pitchFamily="34" charset="0"/>
                </a:rPr>
                <a:t>Softmax</a:t>
              </a:r>
              <a:endParaRPr lang="en-GB" sz="1600" dirty="0">
                <a:solidFill>
                  <a:schemeClr val="bg1"/>
                </a:solidFill>
                <a:latin typeface="Segoe UI Light" panose="020B0502040204020203" pitchFamily="34" charset="0"/>
                <a:ea typeface="+mj-ea"/>
                <a:cs typeface="Segoe UI Light" panose="020B0502040204020203" pitchFamily="34" charset="0"/>
              </a:endParaRPr>
            </a:p>
          </p:txBody>
        </p:sp>
        <p:sp>
          <p:nvSpPr>
            <p:cNvPr id="156" name="TextBox 155"/>
            <p:cNvSpPr txBox="1"/>
            <p:nvPr/>
          </p:nvSpPr>
          <p:spPr>
            <a:xfrm rot="3202738">
              <a:off x="8986634" y="3067177"/>
              <a:ext cx="1895077" cy="311156"/>
            </a:xfrm>
            <a:prstGeom prst="rect">
              <a:avLst/>
            </a:prstGeom>
            <a:noFill/>
          </p:spPr>
          <p:txBody>
            <a:bodyPr wrap="square" rtlCol="0">
              <a:spAutoFit/>
            </a:bodyPr>
            <a:lstStyle/>
            <a:p>
              <a:r>
                <a:rPr lang="en-GB" sz="1400" dirty="0">
                  <a:solidFill>
                    <a:schemeClr val="bg1"/>
                  </a:solidFill>
                  <a:latin typeface="Segoe UI Light" panose="020B0502040204020203" pitchFamily="34" charset="0"/>
                  <a:ea typeface="+mj-ea"/>
                  <a:cs typeface="Segoe UI Light" panose="020B0502040204020203" pitchFamily="34" charset="0"/>
                </a:rPr>
                <a:t>Fully connected layer</a:t>
              </a:r>
              <a:endParaRPr lang="en-GB" sz="1600" dirty="0">
                <a:solidFill>
                  <a:schemeClr val="bg1"/>
                </a:solidFill>
                <a:latin typeface="Segoe UI Light" panose="020B0502040204020203" pitchFamily="34" charset="0"/>
                <a:ea typeface="+mj-ea"/>
                <a:cs typeface="Segoe UI Light" panose="020B0502040204020203" pitchFamily="34" charset="0"/>
              </a:endParaRPr>
            </a:p>
          </p:txBody>
        </p:sp>
        <p:sp>
          <p:nvSpPr>
            <p:cNvPr id="157" name="TextBox 156"/>
            <p:cNvSpPr txBox="1"/>
            <p:nvPr/>
          </p:nvSpPr>
          <p:spPr>
            <a:xfrm>
              <a:off x="2052874" y="4822748"/>
              <a:ext cx="1271815" cy="338554"/>
            </a:xfrm>
            <a:prstGeom prst="rect">
              <a:avLst/>
            </a:prstGeom>
            <a:noFill/>
          </p:spPr>
          <p:txBody>
            <a:bodyPr wrap="square" rtlCol="0">
              <a:spAutoFit/>
            </a:bodyPr>
            <a:lstStyle/>
            <a:p>
              <a:r>
                <a:rPr lang="en-GB" sz="1600" b="1" dirty="0">
                  <a:solidFill>
                    <a:schemeClr val="bg1"/>
                  </a:solidFill>
                  <a:latin typeface="Segoe UI Light" panose="020B0502040204020203" pitchFamily="34" charset="0"/>
                  <a:ea typeface="+mj-ea"/>
                  <a:cs typeface="Segoe UI Light" panose="020B0502040204020203" pitchFamily="34" charset="0"/>
                </a:rPr>
                <a:t>Convolution</a:t>
              </a:r>
            </a:p>
          </p:txBody>
        </p:sp>
        <p:sp>
          <p:nvSpPr>
            <p:cNvPr id="158" name="TextBox 157"/>
            <p:cNvSpPr txBox="1"/>
            <p:nvPr/>
          </p:nvSpPr>
          <p:spPr>
            <a:xfrm>
              <a:off x="5464803" y="4814279"/>
              <a:ext cx="1271815" cy="338554"/>
            </a:xfrm>
            <a:prstGeom prst="rect">
              <a:avLst/>
            </a:prstGeom>
            <a:noFill/>
          </p:spPr>
          <p:txBody>
            <a:bodyPr wrap="square" rtlCol="0">
              <a:spAutoFit/>
            </a:bodyPr>
            <a:lstStyle/>
            <a:p>
              <a:r>
                <a:rPr lang="en-GB" sz="1600" b="1" dirty="0">
                  <a:solidFill>
                    <a:schemeClr val="bg1"/>
                  </a:solidFill>
                  <a:latin typeface="Segoe UI Light" panose="020B0502040204020203" pitchFamily="34" charset="0"/>
                  <a:ea typeface="+mj-ea"/>
                  <a:cs typeface="Segoe UI Light" panose="020B0502040204020203" pitchFamily="34" charset="0"/>
                </a:rPr>
                <a:t>Convolution</a:t>
              </a:r>
            </a:p>
          </p:txBody>
        </p:sp>
        <p:sp>
          <p:nvSpPr>
            <p:cNvPr id="159" name="TextBox 158"/>
            <p:cNvSpPr txBox="1"/>
            <p:nvPr/>
          </p:nvSpPr>
          <p:spPr>
            <a:xfrm>
              <a:off x="3779154" y="4802076"/>
              <a:ext cx="1271815" cy="338554"/>
            </a:xfrm>
            <a:prstGeom prst="rect">
              <a:avLst/>
            </a:prstGeom>
            <a:noFill/>
          </p:spPr>
          <p:txBody>
            <a:bodyPr wrap="square" rtlCol="0">
              <a:spAutoFit/>
            </a:bodyPr>
            <a:lstStyle/>
            <a:p>
              <a:r>
                <a:rPr lang="en-GB" sz="1600" b="1" dirty="0" err="1">
                  <a:solidFill>
                    <a:schemeClr val="bg1"/>
                  </a:solidFill>
                  <a:latin typeface="Segoe UI Light" panose="020B0502040204020203" pitchFamily="34" charset="0"/>
                  <a:ea typeface="+mj-ea"/>
                  <a:cs typeface="Segoe UI Light" panose="020B0502040204020203" pitchFamily="34" charset="0"/>
                </a:rPr>
                <a:t>MaxPooling</a:t>
              </a:r>
              <a:endParaRPr lang="en-GB" sz="1600" b="1" dirty="0">
                <a:solidFill>
                  <a:schemeClr val="bg1"/>
                </a:solidFill>
                <a:latin typeface="Segoe UI Light" panose="020B0502040204020203" pitchFamily="34" charset="0"/>
                <a:ea typeface="+mj-ea"/>
                <a:cs typeface="Segoe UI Light" panose="020B0502040204020203" pitchFamily="34" charset="0"/>
              </a:endParaRPr>
            </a:p>
          </p:txBody>
        </p:sp>
        <p:sp>
          <p:nvSpPr>
            <p:cNvPr id="160" name="TextBox 159"/>
            <p:cNvSpPr txBox="1"/>
            <p:nvPr/>
          </p:nvSpPr>
          <p:spPr>
            <a:xfrm>
              <a:off x="7580523" y="4816023"/>
              <a:ext cx="1271815" cy="338554"/>
            </a:xfrm>
            <a:prstGeom prst="rect">
              <a:avLst/>
            </a:prstGeom>
            <a:noFill/>
          </p:spPr>
          <p:txBody>
            <a:bodyPr wrap="square" rtlCol="0">
              <a:spAutoFit/>
            </a:bodyPr>
            <a:lstStyle/>
            <a:p>
              <a:r>
                <a:rPr lang="en-GB" sz="1600" b="1" dirty="0" err="1">
                  <a:solidFill>
                    <a:schemeClr val="bg1"/>
                  </a:solidFill>
                  <a:latin typeface="Segoe UI Light" panose="020B0502040204020203" pitchFamily="34" charset="0"/>
                  <a:ea typeface="+mj-ea"/>
                  <a:cs typeface="Segoe UI Light" panose="020B0502040204020203" pitchFamily="34" charset="0"/>
                </a:rPr>
                <a:t>MaxPooling</a:t>
              </a:r>
              <a:endParaRPr lang="en-GB" sz="1600" b="1" dirty="0">
                <a:solidFill>
                  <a:schemeClr val="bg1"/>
                </a:solidFill>
                <a:latin typeface="Segoe UI Light" panose="020B0502040204020203" pitchFamily="34" charset="0"/>
                <a:ea typeface="+mj-ea"/>
                <a:cs typeface="Segoe UI Light" panose="020B0502040204020203" pitchFamily="34" charset="0"/>
              </a:endParaRPr>
            </a:p>
          </p:txBody>
        </p:sp>
      </p:grpSp>
    </p:spTree>
    <p:extLst>
      <p:ext uri="{BB962C8B-B14F-4D97-AF65-F5344CB8AC3E}">
        <p14:creationId xmlns:p14="http://schemas.microsoft.com/office/powerpoint/2010/main" val="2440338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7918" y="580538"/>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Convolutional Layer</a:t>
            </a:r>
          </a:p>
        </p:txBody>
      </p:sp>
      <p:grpSp>
        <p:nvGrpSpPr>
          <p:cNvPr id="29" name="Group 28"/>
          <p:cNvGrpSpPr/>
          <p:nvPr/>
        </p:nvGrpSpPr>
        <p:grpSpPr>
          <a:xfrm>
            <a:off x="1388279" y="2078874"/>
            <a:ext cx="10159948" cy="2939684"/>
            <a:chOff x="996393" y="2296886"/>
            <a:chExt cx="10159948" cy="2939684"/>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393" y="2838458"/>
              <a:ext cx="2025175" cy="2059558"/>
            </a:xfrm>
            <a:prstGeom prst="rect">
              <a:avLst/>
            </a:prstGeom>
          </p:spPr>
        </p:pic>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8628" y="3534978"/>
              <a:ext cx="682537" cy="72026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4355" y="2838458"/>
              <a:ext cx="1534885" cy="1541573"/>
            </a:xfrm>
            <a:prstGeom prst="rect">
              <a:avLst/>
            </a:prstGeom>
          </p:spPr>
        </p:pic>
        <p:grpSp>
          <p:nvGrpSpPr>
            <p:cNvPr id="13" name="Group 12"/>
            <p:cNvGrpSpPr/>
            <p:nvPr/>
          </p:nvGrpSpPr>
          <p:grpSpPr>
            <a:xfrm>
              <a:off x="6076367" y="2838458"/>
              <a:ext cx="2025175" cy="2059558"/>
              <a:chOff x="5238167" y="2838458"/>
              <a:chExt cx="2025175" cy="2059558"/>
            </a:xfrm>
          </p:grpSpPr>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8167" y="2838458"/>
                <a:ext cx="2025175" cy="205955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4803" y="2838458"/>
                <a:ext cx="682537" cy="720265"/>
              </a:xfrm>
              <a:prstGeom prst="rect">
                <a:avLst/>
              </a:prstGeom>
            </p:spPr>
          </p:pic>
        </p:grpSp>
        <p:sp>
          <p:nvSpPr>
            <p:cNvPr id="93" name="TextBox 92"/>
            <p:cNvSpPr txBox="1"/>
            <p:nvPr/>
          </p:nvSpPr>
          <p:spPr>
            <a:xfrm>
              <a:off x="1373072" y="4898016"/>
              <a:ext cx="1271815" cy="338554"/>
            </a:xfrm>
            <a:prstGeom prst="rect">
              <a:avLst/>
            </a:prstGeom>
            <a:noFill/>
          </p:spPr>
          <p:txBody>
            <a:bodyPr wrap="square" rtlCol="0">
              <a:spAutoFit/>
            </a:bodyPr>
            <a:lstStyle/>
            <a:p>
              <a:r>
                <a:rPr lang="en-GB" sz="1600" b="1" dirty="0">
                  <a:solidFill>
                    <a:schemeClr val="bg1"/>
                  </a:solidFill>
                  <a:latin typeface="Segoe UI Light" panose="020B0502040204020203" pitchFamily="34" charset="0"/>
                  <a:ea typeface="+mj-ea"/>
                  <a:cs typeface="Segoe UI Light" panose="020B0502040204020203" pitchFamily="34" charset="0"/>
                </a:rPr>
                <a:t>Input Image</a:t>
              </a:r>
            </a:p>
          </p:txBody>
        </p:sp>
        <p:sp>
          <p:nvSpPr>
            <p:cNvPr id="94" name="TextBox 93"/>
            <p:cNvSpPr txBox="1"/>
            <p:nvPr/>
          </p:nvSpPr>
          <p:spPr>
            <a:xfrm>
              <a:off x="3518628" y="4898016"/>
              <a:ext cx="1271815" cy="338554"/>
            </a:xfrm>
            <a:prstGeom prst="rect">
              <a:avLst/>
            </a:prstGeom>
            <a:noFill/>
          </p:spPr>
          <p:txBody>
            <a:bodyPr wrap="square" rtlCol="0">
              <a:spAutoFit/>
            </a:bodyPr>
            <a:lstStyle/>
            <a:p>
              <a:r>
                <a:rPr lang="en-GB" sz="1600" b="1" dirty="0">
                  <a:solidFill>
                    <a:schemeClr val="bg1"/>
                  </a:solidFill>
                  <a:latin typeface="Segoe UI Light" panose="020B0502040204020203" pitchFamily="34" charset="0"/>
                  <a:ea typeface="+mj-ea"/>
                  <a:cs typeface="Segoe UI Light" panose="020B0502040204020203" pitchFamily="34" charset="0"/>
                </a:rPr>
                <a:t>Kernel</a:t>
              </a:r>
            </a:p>
          </p:txBody>
        </p:sp>
        <p:sp>
          <p:nvSpPr>
            <p:cNvPr id="95" name="TextBox 94"/>
            <p:cNvSpPr txBox="1"/>
            <p:nvPr/>
          </p:nvSpPr>
          <p:spPr>
            <a:xfrm>
              <a:off x="6303003" y="4898016"/>
              <a:ext cx="2188782" cy="338554"/>
            </a:xfrm>
            <a:prstGeom prst="rect">
              <a:avLst/>
            </a:prstGeom>
            <a:noFill/>
          </p:spPr>
          <p:txBody>
            <a:bodyPr wrap="square" rtlCol="0">
              <a:spAutoFit/>
            </a:bodyPr>
            <a:lstStyle/>
            <a:p>
              <a:r>
                <a:rPr lang="en-GB" sz="1600" b="1" dirty="0">
                  <a:solidFill>
                    <a:schemeClr val="bg1"/>
                  </a:solidFill>
                  <a:latin typeface="Segoe UI Light" panose="020B0502040204020203" pitchFamily="34" charset="0"/>
                  <a:ea typeface="+mj-ea"/>
                  <a:cs typeface="Segoe UI Light" panose="020B0502040204020203" pitchFamily="34" charset="0"/>
                </a:rPr>
                <a:t>Applying Kernel</a:t>
              </a:r>
            </a:p>
          </p:txBody>
        </p:sp>
        <p:sp>
          <p:nvSpPr>
            <p:cNvPr id="96" name="TextBox 95"/>
            <p:cNvSpPr txBox="1"/>
            <p:nvPr/>
          </p:nvSpPr>
          <p:spPr>
            <a:xfrm>
              <a:off x="8967559" y="4898016"/>
              <a:ext cx="2188782" cy="338554"/>
            </a:xfrm>
            <a:prstGeom prst="rect">
              <a:avLst/>
            </a:prstGeom>
            <a:noFill/>
          </p:spPr>
          <p:txBody>
            <a:bodyPr wrap="square" rtlCol="0">
              <a:spAutoFit/>
            </a:bodyPr>
            <a:lstStyle/>
            <a:p>
              <a:r>
                <a:rPr lang="en-GB" sz="1600" b="1" dirty="0">
                  <a:solidFill>
                    <a:schemeClr val="bg1"/>
                  </a:solidFill>
                  <a:latin typeface="Segoe UI Light" panose="020B0502040204020203" pitchFamily="34" charset="0"/>
                  <a:ea typeface="+mj-ea"/>
                  <a:cs typeface="Segoe UI Light" panose="020B0502040204020203" pitchFamily="34" charset="0"/>
                </a:rPr>
                <a:t>Feature Map</a:t>
              </a:r>
            </a:p>
          </p:txBody>
        </p:sp>
        <p:grpSp>
          <p:nvGrpSpPr>
            <p:cNvPr id="25" name="Group 24"/>
            <p:cNvGrpSpPr/>
            <p:nvPr/>
          </p:nvGrpSpPr>
          <p:grpSpPr>
            <a:xfrm>
              <a:off x="6644271" y="2296886"/>
              <a:ext cx="2423529" cy="541572"/>
              <a:chOff x="6644271" y="2296886"/>
              <a:chExt cx="2423529" cy="541572"/>
            </a:xfrm>
          </p:grpSpPr>
          <p:cxnSp>
            <p:nvCxnSpPr>
              <p:cNvPr id="20" name="Straight Connector 19"/>
              <p:cNvCxnSpPr>
                <a:stCxn id="11" idx="0"/>
              </p:cNvCxnSpPr>
              <p:nvPr/>
            </p:nvCxnSpPr>
            <p:spPr>
              <a:xfrm flipH="1" flipV="1">
                <a:off x="6644271" y="2296886"/>
                <a:ext cx="1" cy="541572"/>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644271" y="2296886"/>
                <a:ext cx="2423529" cy="10885"/>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067800" y="2307771"/>
                <a:ext cx="0" cy="530687"/>
              </a:xfrm>
              <a:prstGeom prst="line">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a:off x="4669971" y="3868237"/>
              <a:ext cx="1175658" cy="0"/>
            </a:xfrm>
            <a:prstGeom prst="straightConnector1">
              <a:avLst/>
            </a:prstGeom>
            <a:ln w="349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171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42814" y="565353"/>
            <a:ext cx="9920176" cy="2560316"/>
          </a:xfrm>
        </p:spPr>
        <p:txBody>
          <a:bodyPr anchor="t">
            <a:normAutofit/>
          </a:bodyPr>
          <a:lstStyle/>
          <a:p>
            <a:r>
              <a:rPr lang="en-GB" sz="4000" dirty="0" err="1">
                <a:solidFill>
                  <a:schemeClr val="bg1"/>
                </a:solidFill>
                <a:latin typeface="Segoe UI Light" panose="020B0502040204020203" pitchFamily="34" charset="0"/>
                <a:cs typeface="Segoe UI Light" panose="020B0502040204020203" pitchFamily="34" charset="0"/>
              </a:rPr>
              <a:t>MaxPooling</a:t>
            </a:r>
            <a:r>
              <a:rPr lang="en-GB" sz="4000" dirty="0">
                <a:solidFill>
                  <a:schemeClr val="bg1"/>
                </a:solidFill>
                <a:latin typeface="Segoe UI Light" panose="020B0502040204020203" pitchFamily="34" charset="0"/>
                <a:cs typeface="Segoe UI Light" panose="020B0502040204020203" pitchFamily="34" charset="0"/>
              </a:rPr>
              <a:t> Layer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160" y="2310501"/>
            <a:ext cx="7497221" cy="2619741"/>
          </a:xfrm>
          <a:prstGeom prst="rect">
            <a:avLst/>
          </a:prstGeom>
        </p:spPr>
      </p:pic>
    </p:spTree>
    <p:extLst>
      <p:ext uri="{BB962C8B-B14F-4D97-AF65-F5344CB8AC3E}">
        <p14:creationId xmlns:p14="http://schemas.microsoft.com/office/powerpoint/2010/main" val="267780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47565" y="474867"/>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Application of DNNs</a:t>
            </a:r>
          </a:p>
        </p:txBody>
      </p:sp>
      <p:sp>
        <p:nvSpPr>
          <p:cNvPr id="6" name="Title 3"/>
          <p:cNvSpPr txBox="1">
            <a:spLocks/>
          </p:cNvSpPr>
          <p:nvPr/>
        </p:nvSpPr>
        <p:spPr>
          <a:xfrm>
            <a:off x="5624700" y="2286252"/>
            <a:ext cx="6438817" cy="382326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GB" sz="3600" dirty="0">
                <a:solidFill>
                  <a:schemeClr val="bg1"/>
                </a:solidFill>
                <a:latin typeface="Segoe UI Light" panose="020B0502040204020203" pitchFamily="34" charset="0"/>
                <a:cs typeface="Segoe UI Light" panose="020B0502040204020203" pitchFamily="34" charset="0"/>
              </a:rPr>
              <a:t>Image Processing</a:t>
            </a:r>
          </a:p>
          <a:p>
            <a:endParaRPr lang="en-GB" sz="3200" dirty="0">
              <a:solidFill>
                <a:schemeClr val="bg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GB" sz="3600" dirty="0">
                <a:solidFill>
                  <a:schemeClr val="bg1"/>
                </a:solidFill>
                <a:latin typeface="Segoe UI Light" panose="020B0502040204020203" pitchFamily="34" charset="0"/>
                <a:cs typeface="Segoe UI Light" panose="020B0502040204020203" pitchFamily="34" charset="0"/>
              </a:rPr>
              <a:t>Speech Recognition</a:t>
            </a:r>
          </a:p>
          <a:p>
            <a:endParaRPr lang="en-GB" sz="3600" dirty="0">
              <a:solidFill>
                <a:schemeClr val="bg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GB" sz="3600" dirty="0">
                <a:solidFill>
                  <a:schemeClr val="bg1"/>
                </a:solidFill>
                <a:latin typeface="Segoe UI Light" panose="020B0502040204020203" pitchFamily="34" charset="0"/>
                <a:cs typeface="Segoe UI Light" panose="020B0502040204020203" pitchFamily="34" charset="0"/>
              </a:rPr>
              <a:t>Machine Translation</a:t>
            </a:r>
          </a:p>
        </p:txBody>
      </p:sp>
      <p:pic>
        <p:nvPicPr>
          <p:cNvPr id="3" name="Picture 2"/>
          <p:cNvPicPr>
            <a:picLocks noChangeAspect="1"/>
          </p:cNvPicPr>
          <p:nvPr/>
        </p:nvPicPr>
        <p:blipFill>
          <a:blip r:embed="rId2"/>
          <a:stretch>
            <a:fillRect/>
          </a:stretch>
        </p:blipFill>
        <p:spPr>
          <a:xfrm>
            <a:off x="504715" y="1582569"/>
            <a:ext cx="4264668" cy="4999955"/>
          </a:xfrm>
          <a:prstGeom prst="rect">
            <a:avLst/>
          </a:prstGeom>
        </p:spPr>
      </p:pic>
    </p:spTree>
    <p:extLst>
      <p:ext uri="{BB962C8B-B14F-4D97-AF65-F5344CB8AC3E}">
        <p14:creationId xmlns:p14="http://schemas.microsoft.com/office/powerpoint/2010/main" val="363684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24" name="Oval 23"/>
          <p:cNvSpPr/>
          <p:nvPr/>
        </p:nvSpPr>
        <p:spPr>
          <a:xfrm>
            <a:off x="3731302" y="3523932"/>
            <a:ext cx="1651820" cy="1003375"/>
          </a:xfrm>
          <a:prstGeom prst="ellipse">
            <a:avLst/>
          </a:prstGeom>
          <a:solidFill>
            <a:srgbClr val="A873B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9122035" y="4532913"/>
            <a:ext cx="1651820" cy="1003375"/>
          </a:xfrm>
          <a:prstGeom prst="ellipse">
            <a:avLst/>
          </a:prstGeom>
          <a:solidFill>
            <a:srgbClr val="A873B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8974999" y="1791120"/>
            <a:ext cx="1651820" cy="1003375"/>
          </a:xfrm>
          <a:prstGeom prst="ellipse">
            <a:avLst/>
          </a:prstGeom>
          <a:solidFill>
            <a:srgbClr val="A873B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6467841" y="3348061"/>
            <a:ext cx="2600326" cy="1003375"/>
          </a:xfrm>
          <a:prstGeom prst="ellipse">
            <a:avLst/>
          </a:prstGeom>
          <a:solidFill>
            <a:srgbClr val="A873B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4284442" y="1556961"/>
            <a:ext cx="1651820" cy="1003375"/>
          </a:xfrm>
          <a:prstGeom prst="ellipse">
            <a:avLst/>
          </a:prstGeom>
          <a:solidFill>
            <a:srgbClr val="A873B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p:cNvSpPr/>
          <p:nvPr/>
        </p:nvSpPr>
        <p:spPr>
          <a:xfrm>
            <a:off x="1107837" y="2813904"/>
            <a:ext cx="1651820" cy="1003375"/>
          </a:xfrm>
          <a:prstGeom prst="ellipse">
            <a:avLst/>
          </a:prstGeom>
          <a:solidFill>
            <a:srgbClr val="A873B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a:xfrm>
            <a:off x="504715" y="798716"/>
            <a:ext cx="9920176" cy="2560316"/>
          </a:xfrm>
        </p:spPr>
        <p:txBody>
          <a:bodyPr anchor="t">
            <a:normAutofit/>
          </a:bodyPr>
          <a:lstStyle/>
          <a:p>
            <a:r>
              <a:rPr lang="en-GB" sz="4000" b="1" dirty="0">
                <a:solidFill>
                  <a:schemeClr val="bg1"/>
                </a:solidFill>
                <a:latin typeface="Segoe UI Light" panose="020B0502040204020203" pitchFamily="34" charset="0"/>
                <a:cs typeface="Segoe UI Light" panose="020B0502040204020203" pitchFamily="34" charset="0"/>
              </a:rPr>
              <a:t>Tools</a:t>
            </a:r>
          </a:p>
        </p:txBody>
      </p:sp>
      <p:sp>
        <p:nvSpPr>
          <p:cNvPr id="6" name="Title 3"/>
          <p:cNvSpPr txBox="1">
            <a:spLocks/>
          </p:cNvSpPr>
          <p:nvPr/>
        </p:nvSpPr>
        <p:spPr>
          <a:xfrm>
            <a:off x="1273017" y="3018583"/>
            <a:ext cx="2014965" cy="8305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0"/>
              </a:spcAft>
              <a:buClrTx/>
              <a:buSzTx/>
              <a:tabLst/>
              <a:defRPr/>
            </a:pPr>
            <a:r>
              <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CNTK</a:t>
            </a:r>
          </a:p>
        </p:txBody>
      </p:sp>
      <p:sp>
        <p:nvSpPr>
          <p:cNvPr id="7" name="Title 3"/>
          <p:cNvSpPr txBox="1">
            <a:spLocks/>
          </p:cNvSpPr>
          <p:nvPr/>
        </p:nvSpPr>
        <p:spPr>
          <a:xfrm>
            <a:off x="9335851" y="4740728"/>
            <a:ext cx="2600632" cy="8413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0"/>
              </a:spcAft>
              <a:buClrTx/>
              <a:buSzTx/>
              <a:tabLst/>
              <a:defRPr/>
            </a:pPr>
            <a:r>
              <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Torch</a:t>
            </a:r>
          </a:p>
        </p:txBody>
      </p:sp>
      <p:sp>
        <p:nvSpPr>
          <p:cNvPr id="10" name="Title 3"/>
          <p:cNvSpPr txBox="1">
            <a:spLocks/>
          </p:cNvSpPr>
          <p:nvPr/>
        </p:nvSpPr>
        <p:spPr>
          <a:xfrm>
            <a:off x="9225846" y="1996223"/>
            <a:ext cx="2600632" cy="8413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0"/>
              </a:spcAft>
              <a:buClrTx/>
              <a:buSzTx/>
              <a:tabLst/>
              <a:defRPr/>
            </a:pPr>
            <a:r>
              <a:rPr kumimoji="0" lang="en-GB" sz="3600" b="0" i="0" u="none" strike="noStrike" kern="1200" cap="none" spc="0" normalizeH="0" baseline="0" noProof="0" dirty="0" err="1">
                <a:ln>
                  <a:noFill/>
                </a:ln>
                <a:solidFill>
                  <a:schemeClr val="bg1"/>
                </a:solidFill>
                <a:effectLst/>
                <a:uLnTx/>
                <a:uFillTx/>
                <a:latin typeface="Segoe UI Light" panose="020B0502040204020203" pitchFamily="34" charset="0"/>
                <a:ea typeface="+mj-ea"/>
                <a:cs typeface="Segoe UI Light" panose="020B0502040204020203" pitchFamily="34" charset="0"/>
              </a:rPr>
              <a:t>Caffe</a:t>
            </a:r>
            <a:endPar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endParaRPr>
          </a:p>
        </p:txBody>
      </p:sp>
      <p:sp>
        <p:nvSpPr>
          <p:cNvPr id="11" name="Title 3"/>
          <p:cNvSpPr txBox="1">
            <a:spLocks/>
          </p:cNvSpPr>
          <p:nvPr/>
        </p:nvSpPr>
        <p:spPr>
          <a:xfrm>
            <a:off x="4324384" y="1791120"/>
            <a:ext cx="2600632" cy="8413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0"/>
              </a:spcAft>
              <a:buClrTx/>
              <a:buSzTx/>
              <a:tabLst/>
              <a:defRPr/>
            </a:pPr>
            <a:r>
              <a:rPr kumimoji="0" lang="en-GB" sz="3600" b="0" i="0" u="none" strike="noStrike" kern="1200" cap="none" spc="0" normalizeH="0" baseline="0" noProof="0" dirty="0" err="1">
                <a:ln>
                  <a:noFill/>
                </a:ln>
                <a:solidFill>
                  <a:schemeClr val="bg1"/>
                </a:solidFill>
                <a:effectLst/>
                <a:uLnTx/>
                <a:uFillTx/>
                <a:latin typeface="Segoe UI Light" panose="020B0502040204020203" pitchFamily="34" charset="0"/>
                <a:ea typeface="+mj-ea"/>
                <a:cs typeface="Segoe UI Light" panose="020B0502040204020203" pitchFamily="34" charset="0"/>
              </a:rPr>
              <a:t>Theano</a:t>
            </a:r>
            <a:endPar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endParaRPr>
          </a:p>
        </p:txBody>
      </p:sp>
      <p:sp>
        <p:nvSpPr>
          <p:cNvPr id="12" name="Title 3"/>
          <p:cNvSpPr txBox="1">
            <a:spLocks/>
          </p:cNvSpPr>
          <p:nvPr/>
        </p:nvSpPr>
        <p:spPr>
          <a:xfrm>
            <a:off x="6681351" y="3579239"/>
            <a:ext cx="2600632" cy="8413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0"/>
              </a:spcAft>
              <a:buClrTx/>
              <a:buSzTx/>
              <a:tabLst/>
              <a:defRPr/>
            </a:pPr>
            <a:r>
              <a:rPr kumimoji="0" lang="en-GB" sz="3600" b="0" i="0" u="none" strike="noStrike" kern="1200" cap="none" spc="0" normalizeH="0" baseline="0" noProof="0" dirty="0" err="1">
                <a:ln>
                  <a:noFill/>
                </a:ln>
                <a:solidFill>
                  <a:schemeClr val="bg1"/>
                </a:solidFill>
                <a:effectLst/>
                <a:uLnTx/>
                <a:uFillTx/>
                <a:latin typeface="Segoe UI Light" panose="020B0502040204020203" pitchFamily="34" charset="0"/>
                <a:ea typeface="+mj-ea"/>
                <a:cs typeface="Segoe UI Light" panose="020B0502040204020203" pitchFamily="34" charset="0"/>
              </a:rPr>
              <a:t>Tensorflow</a:t>
            </a:r>
            <a:endPar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endParaRPr>
          </a:p>
        </p:txBody>
      </p:sp>
      <p:grpSp>
        <p:nvGrpSpPr>
          <p:cNvPr id="5" name="Group 4"/>
          <p:cNvGrpSpPr/>
          <p:nvPr/>
        </p:nvGrpSpPr>
        <p:grpSpPr>
          <a:xfrm>
            <a:off x="1734629" y="4868649"/>
            <a:ext cx="2799750" cy="1069206"/>
            <a:chOff x="2824950" y="4316567"/>
            <a:chExt cx="2799750" cy="1069206"/>
          </a:xfrm>
        </p:grpSpPr>
        <p:sp>
          <p:nvSpPr>
            <p:cNvPr id="19" name="Oval 18"/>
            <p:cNvSpPr/>
            <p:nvPr/>
          </p:nvSpPr>
          <p:spPr>
            <a:xfrm>
              <a:off x="2824950" y="4316567"/>
              <a:ext cx="2173120" cy="1069206"/>
            </a:xfrm>
            <a:prstGeom prst="ellipse">
              <a:avLst/>
            </a:prstGeom>
            <a:solidFill>
              <a:srgbClr val="C6A4D4"/>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3"/>
            <p:cNvSpPr txBox="1">
              <a:spLocks/>
            </p:cNvSpPr>
            <p:nvPr/>
          </p:nvSpPr>
          <p:spPr>
            <a:xfrm>
              <a:off x="3024068" y="4544466"/>
              <a:ext cx="2600632" cy="8413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0"/>
                </a:spcAft>
                <a:buClrTx/>
                <a:buSzTx/>
                <a:tabLst/>
                <a:defRPr/>
              </a:pPr>
              <a:r>
                <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Lasagne</a:t>
              </a:r>
            </a:p>
          </p:txBody>
        </p:sp>
      </p:grpSp>
      <p:grpSp>
        <p:nvGrpSpPr>
          <p:cNvPr id="21" name="Group 20"/>
          <p:cNvGrpSpPr/>
          <p:nvPr/>
        </p:nvGrpSpPr>
        <p:grpSpPr>
          <a:xfrm>
            <a:off x="5063608" y="5258766"/>
            <a:ext cx="2905108" cy="999439"/>
            <a:chOff x="5782016" y="4965119"/>
            <a:chExt cx="2905108" cy="999439"/>
          </a:xfrm>
        </p:grpSpPr>
        <p:sp>
          <p:nvSpPr>
            <p:cNvPr id="20" name="Oval 19"/>
            <p:cNvSpPr/>
            <p:nvPr/>
          </p:nvSpPr>
          <p:spPr>
            <a:xfrm>
              <a:off x="5782016" y="4965119"/>
              <a:ext cx="1836122" cy="953228"/>
            </a:xfrm>
            <a:prstGeom prst="ellipse">
              <a:avLst/>
            </a:prstGeom>
            <a:solidFill>
              <a:srgbClr val="C6A4D4"/>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3"/>
            <p:cNvSpPr txBox="1">
              <a:spLocks/>
            </p:cNvSpPr>
            <p:nvPr/>
          </p:nvSpPr>
          <p:spPr>
            <a:xfrm>
              <a:off x="6086492" y="5123251"/>
              <a:ext cx="2600632" cy="8413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0"/>
                </a:spcAft>
                <a:buClrTx/>
                <a:buSzTx/>
                <a:tabLst/>
                <a:defRPr/>
              </a:pPr>
              <a:r>
                <a:rPr kumimoji="0" lang="en-GB" sz="3600" b="0" i="0" u="none" strike="noStrike" kern="1200" cap="none" spc="0" normalizeH="0" baseline="0" noProof="0" dirty="0" err="1">
                  <a:ln>
                    <a:noFill/>
                  </a:ln>
                  <a:solidFill>
                    <a:schemeClr val="bg1"/>
                  </a:solidFill>
                  <a:effectLst/>
                  <a:uLnTx/>
                  <a:uFillTx/>
                  <a:latin typeface="Segoe UI Light" panose="020B0502040204020203" pitchFamily="34" charset="0"/>
                  <a:ea typeface="+mj-ea"/>
                  <a:cs typeface="Segoe UI Light" panose="020B0502040204020203" pitchFamily="34" charset="0"/>
                </a:rPr>
                <a:t>Keras</a:t>
              </a:r>
              <a:endPar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endParaRPr>
            </a:p>
          </p:txBody>
        </p:sp>
      </p:grpSp>
      <p:sp>
        <p:nvSpPr>
          <p:cNvPr id="23" name="Title 3"/>
          <p:cNvSpPr txBox="1">
            <a:spLocks/>
          </p:cNvSpPr>
          <p:nvPr/>
        </p:nvSpPr>
        <p:spPr>
          <a:xfrm>
            <a:off x="3681646" y="3726028"/>
            <a:ext cx="2600632" cy="84130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0"/>
              </a:spcAft>
              <a:buClrTx/>
              <a:buSzTx/>
              <a:tabLst/>
              <a:defRPr/>
            </a:pPr>
            <a:r>
              <a:rPr kumimoji="0" lang="en-GB" sz="3600" b="0" i="0" u="none" strike="noStrike" kern="1200" cap="none" spc="0" normalizeH="0" baseline="0" noProof="0" dirty="0" err="1">
                <a:ln>
                  <a:noFill/>
                </a:ln>
                <a:solidFill>
                  <a:schemeClr val="bg1"/>
                </a:solidFill>
                <a:effectLst/>
                <a:uLnTx/>
                <a:uFillTx/>
                <a:latin typeface="Segoe UI Light" panose="020B0502040204020203" pitchFamily="34" charset="0"/>
                <a:ea typeface="+mj-ea"/>
                <a:cs typeface="Segoe UI Light" panose="020B0502040204020203" pitchFamily="34" charset="0"/>
              </a:rPr>
              <a:t>Chainer</a:t>
            </a:r>
            <a:endPar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33702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4715" y="798716"/>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Deep Learning Scenario</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04715" y="2078874"/>
            <a:ext cx="6117096" cy="2889370"/>
          </a:xfrm>
          <a:prstGeom prst="rect">
            <a:avLst/>
          </a:prstGeom>
          <a:noFill/>
          <a:ln>
            <a:noFill/>
          </a:ln>
          <a:extLst>
            <a:ext uri="{FAA26D3D-D897-4be2-8F04-BA451C77F1D7}">
              <ma14:placeholderFlag xmlns:lc="http://schemas.openxmlformats.org/drawingml/2006/lockedCanvas"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sp>
        <p:nvSpPr>
          <p:cNvPr id="7" name="TextBox 6"/>
          <p:cNvSpPr txBox="1"/>
          <p:nvPr/>
        </p:nvSpPr>
        <p:spPr>
          <a:xfrm>
            <a:off x="8027725" y="2184731"/>
            <a:ext cx="2834174" cy="2677656"/>
          </a:xfrm>
          <a:prstGeom prst="rect">
            <a:avLst/>
          </a:prstGeom>
          <a:solidFill>
            <a:srgbClr val="FFFFFF"/>
          </a:solidFill>
        </p:spPr>
        <p:txBody>
          <a:bodyPr wrap="square" rtlCol="0">
            <a:spAutoFit/>
          </a:bodyPr>
          <a:lstStyle/>
          <a:p>
            <a:r>
              <a:rPr lang="en-GB" sz="2400" b="1" dirty="0">
                <a:solidFill>
                  <a:schemeClr val="bg2">
                    <a:lumMod val="50000"/>
                  </a:schemeClr>
                </a:solidFill>
                <a:latin typeface="Segoe UI" panose="020B0502040204020203" pitchFamily="34" charset="0"/>
                <a:cs typeface="Segoe UI" panose="020B0502040204020203" pitchFamily="34" charset="0"/>
              </a:rPr>
              <a:t>MNIST dataset </a:t>
            </a:r>
            <a:r>
              <a:rPr lang="en-GB" sz="2400" dirty="0">
                <a:solidFill>
                  <a:schemeClr val="bg2">
                    <a:lumMod val="50000"/>
                  </a:schemeClr>
                </a:solidFill>
                <a:latin typeface="Segoe UI" panose="020B0502040204020203" pitchFamily="34" charset="0"/>
                <a:cs typeface="Segoe UI" panose="020B0502040204020203" pitchFamily="34" charset="0"/>
              </a:rPr>
              <a:t>which consists of 70,000 grayscale images of hand-written digits</a:t>
            </a:r>
          </a:p>
          <a:p>
            <a:endParaRPr lang="en-GB" sz="2400" dirty="0">
              <a:solidFill>
                <a:schemeClr val="bg2">
                  <a:lumMod val="50000"/>
                </a:schemeClr>
              </a:solidFill>
              <a:latin typeface="Segoe UI" panose="020B0502040204020203" pitchFamily="34" charset="0"/>
              <a:cs typeface="Segoe UI" panose="020B0502040204020203" pitchFamily="34" charset="0"/>
            </a:endParaRPr>
          </a:p>
          <a:p>
            <a:r>
              <a:rPr lang="en-GB" sz="2400" dirty="0">
                <a:solidFill>
                  <a:schemeClr val="bg2">
                    <a:lumMod val="50000"/>
                  </a:schemeClr>
                </a:solidFill>
                <a:latin typeface="Segoe UI" panose="020B0502040204020203" pitchFamily="34" charset="0"/>
                <a:cs typeface="Segoe UI" panose="020B0502040204020203" pitchFamily="34" charset="0"/>
              </a:rPr>
              <a:t>28x28 pixels</a:t>
            </a:r>
          </a:p>
        </p:txBody>
      </p:sp>
    </p:spTree>
    <p:extLst>
      <p:ext uri="{BB962C8B-B14F-4D97-AF65-F5344CB8AC3E}">
        <p14:creationId xmlns:p14="http://schemas.microsoft.com/office/powerpoint/2010/main" val="270091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4715" y="798716"/>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Azure ML Demo</a:t>
            </a:r>
          </a:p>
        </p:txBody>
      </p:sp>
      <p:graphicFrame>
        <p:nvGraphicFramePr>
          <p:cNvPr id="2" name="Table 1"/>
          <p:cNvGraphicFramePr>
            <a:graphicFrameLocks noGrp="1"/>
          </p:cNvGraphicFramePr>
          <p:nvPr>
            <p:extLst>
              <p:ext uri="{D42A27DB-BD31-4B8C-83A1-F6EECF244321}">
                <p14:modId xmlns:p14="http://schemas.microsoft.com/office/powerpoint/2010/main" val="4194469355"/>
              </p:ext>
            </p:extLst>
          </p:nvPr>
        </p:nvGraphicFramePr>
        <p:xfrm>
          <a:off x="1152582" y="3611993"/>
          <a:ext cx="9987367" cy="741680"/>
        </p:xfrm>
        <a:graphic>
          <a:graphicData uri="http://schemas.openxmlformats.org/drawingml/2006/table">
            <a:tbl>
              <a:tblPr firstRow="1" bandRow="1">
                <a:tableStyleId>{1E171933-4619-4E11-9A3F-F7608DF75F80}</a:tableStyleId>
              </a:tblPr>
              <a:tblGrid>
                <a:gridCol w="1236657">
                  <a:extLst>
                    <a:ext uri="{9D8B030D-6E8A-4147-A177-3AD203B41FA5}">
                      <a16:colId xmlns:a16="http://schemas.microsoft.com/office/drawing/2014/main" val="4205289363"/>
                    </a:ext>
                  </a:extLst>
                </a:gridCol>
                <a:gridCol w="1868129">
                  <a:extLst>
                    <a:ext uri="{9D8B030D-6E8A-4147-A177-3AD203B41FA5}">
                      <a16:colId xmlns:a16="http://schemas.microsoft.com/office/drawing/2014/main" val="823617875"/>
                    </a:ext>
                  </a:extLst>
                </a:gridCol>
                <a:gridCol w="2153264">
                  <a:extLst>
                    <a:ext uri="{9D8B030D-6E8A-4147-A177-3AD203B41FA5}">
                      <a16:colId xmlns:a16="http://schemas.microsoft.com/office/drawing/2014/main" val="3770961904"/>
                    </a:ext>
                  </a:extLst>
                </a:gridCol>
                <a:gridCol w="2123768">
                  <a:extLst>
                    <a:ext uri="{9D8B030D-6E8A-4147-A177-3AD203B41FA5}">
                      <a16:colId xmlns:a16="http://schemas.microsoft.com/office/drawing/2014/main" val="3249607657"/>
                    </a:ext>
                  </a:extLst>
                </a:gridCol>
                <a:gridCol w="2605549">
                  <a:extLst>
                    <a:ext uri="{9D8B030D-6E8A-4147-A177-3AD203B41FA5}">
                      <a16:colId xmlns:a16="http://schemas.microsoft.com/office/drawing/2014/main" val="821551864"/>
                    </a:ext>
                  </a:extLst>
                </a:gridCol>
              </a:tblGrid>
              <a:tr h="370840">
                <a:tc>
                  <a:txBody>
                    <a:bodyPr/>
                    <a:lstStyle/>
                    <a:p>
                      <a:r>
                        <a:rPr lang="en-GB" b="1" dirty="0"/>
                        <a:t>Algorithm</a:t>
                      </a:r>
                    </a:p>
                  </a:txBody>
                  <a:tcPr>
                    <a:lnR w="12700" cap="flat" cmpd="sng" algn="ctr">
                      <a:solidFill>
                        <a:schemeClr val="accent2">
                          <a:lumMod val="60000"/>
                          <a:lumOff val="40000"/>
                        </a:schemeClr>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tcPr>
                </a:tc>
                <a:tc>
                  <a:txBody>
                    <a:bodyPr/>
                    <a:lstStyle/>
                    <a:p>
                      <a:r>
                        <a:rPr lang="en-GB" dirty="0"/>
                        <a:t>One Hidden Layer</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tcPr>
                </a:tc>
                <a:tc>
                  <a:txBody>
                    <a:bodyPr/>
                    <a:lstStyle/>
                    <a:p>
                      <a:r>
                        <a:rPr lang="en-GB" dirty="0"/>
                        <a:t>Two hidden layers</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tcPr>
                </a:tc>
                <a:tc>
                  <a:txBody>
                    <a:bodyPr/>
                    <a:lstStyle/>
                    <a:p>
                      <a:r>
                        <a:rPr lang="en-GB" dirty="0"/>
                        <a:t>Basic Convolution</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tcPr>
                </a:tc>
                <a:tc>
                  <a:txBody>
                    <a:bodyPr/>
                    <a:lstStyle/>
                    <a:p>
                      <a:r>
                        <a:rPr lang="en-GB" dirty="0"/>
                        <a:t>Convolution and pooling</a:t>
                      </a:r>
                    </a:p>
                  </a:txBody>
                  <a:tcPr>
                    <a:lnL w="12700" cap="flat" cmpd="sng" algn="ctr">
                      <a:solidFill>
                        <a:schemeClr val="accent2">
                          <a:lumMod val="60000"/>
                          <a:lumOff val="40000"/>
                        </a:schemeClr>
                      </a:solidFill>
                      <a:prstDash val="solid"/>
                      <a:round/>
                      <a:headEnd type="none" w="med" len="med"/>
                      <a:tailEnd type="none" w="med" len="med"/>
                    </a:lnL>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197827784"/>
                  </a:ext>
                </a:extLst>
              </a:tr>
              <a:tr h="370840">
                <a:tc>
                  <a:txBody>
                    <a:bodyPr/>
                    <a:lstStyle/>
                    <a:p>
                      <a:r>
                        <a:rPr lang="en-GB" b="1" dirty="0"/>
                        <a:t>Accuracy</a:t>
                      </a:r>
                    </a:p>
                  </a:txBody>
                  <a:tcPr>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tcPr>
                </a:tc>
                <a:tc>
                  <a:txBody>
                    <a:bodyPr/>
                    <a:lstStyle/>
                    <a:p>
                      <a:pPr algn="ctr"/>
                      <a:r>
                        <a:rPr lang="en-GB" dirty="0"/>
                        <a:t>97.94%</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tcPr>
                </a:tc>
                <a:tc>
                  <a:txBody>
                    <a:bodyPr/>
                    <a:lstStyle/>
                    <a:p>
                      <a:pPr algn="ctr"/>
                      <a:r>
                        <a:rPr lang="en-GB" dirty="0"/>
                        <a:t>98.14%</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tcPr>
                </a:tc>
                <a:tc>
                  <a:txBody>
                    <a:bodyPr/>
                    <a:lstStyle/>
                    <a:p>
                      <a:pPr algn="ctr"/>
                      <a:r>
                        <a:rPr lang="en-GB" dirty="0"/>
                        <a:t>98.36%</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tcPr>
                </a:tc>
                <a:tc>
                  <a:txBody>
                    <a:bodyPr/>
                    <a:lstStyle/>
                    <a:p>
                      <a:pPr algn="ctr"/>
                      <a:r>
                        <a:rPr lang="en-GB" dirty="0"/>
                        <a:t>98.89%</a:t>
                      </a:r>
                    </a:p>
                  </a:txBody>
                  <a:tcPr>
                    <a:lnL w="12700" cap="flat" cmpd="sng" algn="ctr">
                      <a:solidFill>
                        <a:schemeClr val="accent2">
                          <a:lumMod val="60000"/>
                          <a:lumOff val="40000"/>
                        </a:schemeClr>
                      </a:solidFill>
                      <a:prstDash val="solid"/>
                      <a:round/>
                      <a:headEnd type="none" w="med" len="med"/>
                      <a:tailEnd type="none" w="med" len="med"/>
                    </a:lnL>
                    <a:lnT w="12700" cap="flat" cmpd="sng" algn="ctr">
                      <a:solidFill>
                        <a:schemeClr val="accent2">
                          <a:lumMod val="60000"/>
                          <a:lumOff val="40000"/>
                        </a:schemeClr>
                      </a:solidFill>
                      <a:prstDash val="solid"/>
                      <a:round/>
                      <a:headEnd type="none" w="med" len="med"/>
                      <a:tailEnd type="none" w="med" len="med"/>
                    </a:lnT>
                  </a:tcPr>
                </a:tc>
                <a:extLst>
                  <a:ext uri="{0D108BD9-81ED-4DB2-BD59-A6C34878D82A}">
                    <a16:rowId xmlns:a16="http://schemas.microsoft.com/office/drawing/2014/main" val="3611448814"/>
                  </a:ext>
                </a:extLst>
              </a:tr>
            </a:tbl>
          </a:graphicData>
        </a:graphic>
      </p:graphicFrame>
      <p:sp>
        <p:nvSpPr>
          <p:cNvPr id="6" name="Title 3"/>
          <p:cNvSpPr txBox="1">
            <a:spLocks/>
          </p:cNvSpPr>
          <p:nvPr/>
        </p:nvSpPr>
        <p:spPr>
          <a:xfrm>
            <a:off x="1820345" y="2313554"/>
            <a:ext cx="8909107" cy="556759"/>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90000"/>
              </a:lnSpc>
              <a:spcBef>
                <a:spcPct val="0"/>
              </a:spcBef>
              <a:spcAft>
                <a:spcPts val="0"/>
              </a:spcAft>
              <a:buClrTx/>
              <a:buSzTx/>
              <a:tabLst/>
              <a:defRPr/>
            </a:pPr>
            <a:r>
              <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Net# - define neural network architectures</a:t>
            </a:r>
          </a:p>
        </p:txBody>
      </p:sp>
    </p:spTree>
    <p:extLst>
      <p:ext uri="{BB962C8B-B14F-4D97-AF65-F5344CB8AC3E}">
        <p14:creationId xmlns:p14="http://schemas.microsoft.com/office/powerpoint/2010/main" val="108275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4715" y="798716"/>
            <a:ext cx="9920176" cy="2560316"/>
          </a:xfrm>
        </p:spPr>
        <p:txBody>
          <a:bodyPr anchor="t">
            <a:normAutofit/>
          </a:bodyPr>
          <a:lstStyle/>
          <a:p>
            <a:r>
              <a:rPr lang="en-GB" sz="4000" dirty="0" err="1">
                <a:solidFill>
                  <a:schemeClr val="bg1"/>
                </a:solidFill>
                <a:latin typeface="Segoe UI Light" panose="020B0502040204020203" pitchFamily="34" charset="0"/>
                <a:cs typeface="Segoe UI Light" panose="020B0502040204020203" pitchFamily="34" charset="0"/>
              </a:rPr>
              <a:t>Chainer</a:t>
            </a:r>
            <a:r>
              <a:rPr lang="en-GB" sz="4000" dirty="0">
                <a:solidFill>
                  <a:schemeClr val="bg1"/>
                </a:solidFill>
                <a:latin typeface="Segoe UI Light" panose="020B0502040204020203" pitchFamily="34" charset="0"/>
                <a:cs typeface="Segoe UI Light" panose="020B0502040204020203" pitchFamily="34" charset="0"/>
              </a:rPr>
              <a:t> Demo</a:t>
            </a:r>
          </a:p>
        </p:txBody>
      </p:sp>
      <p:graphicFrame>
        <p:nvGraphicFramePr>
          <p:cNvPr id="2" name="Table 1"/>
          <p:cNvGraphicFramePr>
            <a:graphicFrameLocks noGrp="1"/>
          </p:cNvGraphicFramePr>
          <p:nvPr>
            <p:extLst>
              <p:ext uri="{D42A27DB-BD31-4B8C-83A1-F6EECF244321}">
                <p14:modId xmlns:p14="http://schemas.microsoft.com/office/powerpoint/2010/main" val="831333486"/>
              </p:ext>
            </p:extLst>
          </p:nvPr>
        </p:nvGraphicFramePr>
        <p:xfrm>
          <a:off x="1152582" y="3611993"/>
          <a:ext cx="9987367" cy="741680"/>
        </p:xfrm>
        <a:graphic>
          <a:graphicData uri="http://schemas.openxmlformats.org/drawingml/2006/table">
            <a:tbl>
              <a:tblPr firstRow="1" bandRow="1">
                <a:tableStyleId>{1E171933-4619-4E11-9A3F-F7608DF75F80}</a:tableStyleId>
              </a:tblPr>
              <a:tblGrid>
                <a:gridCol w="1236657">
                  <a:extLst>
                    <a:ext uri="{9D8B030D-6E8A-4147-A177-3AD203B41FA5}">
                      <a16:colId xmlns:a16="http://schemas.microsoft.com/office/drawing/2014/main" val="4205289363"/>
                    </a:ext>
                  </a:extLst>
                </a:gridCol>
                <a:gridCol w="1868129">
                  <a:extLst>
                    <a:ext uri="{9D8B030D-6E8A-4147-A177-3AD203B41FA5}">
                      <a16:colId xmlns:a16="http://schemas.microsoft.com/office/drawing/2014/main" val="823617875"/>
                    </a:ext>
                  </a:extLst>
                </a:gridCol>
                <a:gridCol w="2153264">
                  <a:extLst>
                    <a:ext uri="{9D8B030D-6E8A-4147-A177-3AD203B41FA5}">
                      <a16:colId xmlns:a16="http://schemas.microsoft.com/office/drawing/2014/main" val="3770961904"/>
                    </a:ext>
                  </a:extLst>
                </a:gridCol>
                <a:gridCol w="2123768">
                  <a:extLst>
                    <a:ext uri="{9D8B030D-6E8A-4147-A177-3AD203B41FA5}">
                      <a16:colId xmlns:a16="http://schemas.microsoft.com/office/drawing/2014/main" val="3249607657"/>
                    </a:ext>
                  </a:extLst>
                </a:gridCol>
                <a:gridCol w="2605549">
                  <a:extLst>
                    <a:ext uri="{9D8B030D-6E8A-4147-A177-3AD203B41FA5}">
                      <a16:colId xmlns:a16="http://schemas.microsoft.com/office/drawing/2014/main" val="821551864"/>
                    </a:ext>
                  </a:extLst>
                </a:gridCol>
              </a:tblGrid>
              <a:tr h="370840">
                <a:tc>
                  <a:txBody>
                    <a:bodyPr/>
                    <a:lstStyle/>
                    <a:p>
                      <a:r>
                        <a:rPr lang="en-GB" b="1" dirty="0"/>
                        <a:t>Algorithm</a:t>
                      </a:r>
                    </a:p>
                  </a:txBody>
                  <a:tcPr>
                    <a:lnR w="12700" cap="flat" cmpd="sng" algn="ctr">
                      <a:solidFill>
                        <a:schemeClr val="accent2">
                          <a:lumMod val="60000"/>
                          <a:lumOff val="40000"/>
                        </a:schemeClr>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tcPr>
                </a:tc>
                <a:tc>
                  <a:txBody>
                    <a:bodyPr/>
                    <a:lstStyle/>
                    <a:p>
                      <a:r>
                        <a:rPr lang="en-GB" dirty="0"/>
                        <a:t>One Hidden Layer</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tcPr>
                </a:tc>
                <a:tc>
                  <a:txBody>
                    <a:bodyPr/>
                    <a:lstStyle/>
                    <a:p>
                      <a:r>
                        <a:rPr lang="en-GB" dirty="0"/>
                        <a:t>Two hidden layers</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tcPr>
                </a:tc>
                <a:tc>
                  <a:txBody>
                    <a:bodyPr/>
                    <a:lstStyle/>
                    <a:p>
                      <a:r>
                        <a:rPr lang="en-GB" dirty="0"/>
                        <a:t>Basic Convolution</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B w="12700" cap="flat" cmpd="sng" algn="ctr">
                      <a:solidFill>
                        <a:schemeClr val="accent2">
                          <a:lumMod val="60000"/>
                          <a:lumOff val="40000"/>
                        </a:schemeClr>
                      </a:solidFill>
                      <a:prstDash val="solid"/>
                      <a:round/>
                      <a:headEnd type="none" w="med" len="med"/>
                      <a:tailEnd type="none" w="med" len="med"/>
                    </a:lnB>
                  </a:tcPr>
                </a:tc>
                <a:tc>
                  <a:txBody>
                    <a:bodyPr/>
                    <a:lstStyle/>
                    <a:p>
                      <a:r>
                        <a:rPr lang="en-GB" dirty="0"/>
                        <a:t>Convolution and pooling</a:t>
                      </a:r>
                    </a:p>
                  </a:txBody>
                  <a:tcPr>
                    <a:lnL w="12700" cap="flat" cmpd="sng" algn="ctr">
                      <a:solidFill>
                        <a:schemeClr val="accent2">
                          <a:lumMod val="60000"/>
                          <a:lumOff val="40000"/>
                        </a:schemeClr>
                      </a:solidFill>
                      <a:prstDash val="solid"/>
                      <a:round/>
                      <a:headEnd type="none" w="med" len="med"/>
                      <a:tailEnd type="none" w="med" len="med"/>
                    </a:lnL>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197827784"/>
                  </a:ext>
                </a:extLst>
              </a:tr>
              <a:tr h="370840">
                <a:tc>
                  <a:txBody>
                    <a:bodyPr/>
                    <a:lstStyle/>
                    <a:p>
                      <a:r>
                        <a:rPr lang="en-GB" b="1" dirty="0"/>
                        <a:t>Accuracy</a:t>
                      </a:r>
                    </a:p>
                  </a:txBody>
                  <a:tcPr>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tcPr>
                </a:tc>
                <a:tc>
                  <a:txBody>
                    <a:bodyPr/>
                    <a:lstStyle/>
                    <a:p>
                      <a:pPr algn="ctr"/>
                      <a:r>
                        <a:rPr lang="en-GB" dirty="0"/>
                        <a:t>98%</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tcPr>
                </a:tc>
                <a:tc>
                  <a:txBody>
                    <a:bodyPr/>
                    <a:lstStyle/>
                    <a:p>
                      <a:pPr algn="ctr"/>
                      <a:r>
                        <a:rPr lang="en-GB" dirty="0"/>
                        <a:t>98.26%</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tcPr>
                </a:tc>
                <a:tc>
                  <a:txBody>
                    <a:bodyPr/>
                    <a:lstStyle/>
                    <a:p>
                      <a:pPr algn="ctr"/>
                      <a:r>
                        <a:rPr lang="en-GB" dirty="0"/>
                        <a:t>98.79%</a:t>
                      </a:r>
                    </a:p>
                  </a:txBody>
                  <a:tcPr>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tcPr>
                </a:tc>
                <a:tc>
                  <a:txBody>
                    <a:bodyPr/>
                    <a:lstStyle/>
                    <a:p>
                      <a:pPr algn="ctr"/>
                      <a:r>
                        <a:rPr lang="en-GB"/>
                        <a:t>98.6%</a:t>
                      </a:r>
                      <a:endParaRPr lang="en-GB" dirty="0"/>
                    </a:p>
                  </a:txBody>
                  <a:tcPr>
                    <a:lnL w="12700" cap="flat" cmpd="sng" algn="ctr">
                      <a:solidFill>
                        <a:schemeClr val="accent2">
                          <a:lumMod val="60000"/>
                          <a:lumOff val="40000"/>
                        </a:schemeClr>
                      </a:solidFill>
                      <a:prstDash val="solid"/>
                      <a:round/>
                      <a:headEnd type="none" w="med" len="med"/>
                      <a:tailEnd type="none" w="med" len="med"/>
                    </a:lnL>
                    <a:lnT w="12700" cap="flat" cmpd="sng" algn="ctr">
                      <a:solidFill>
                        <a:schemeClr val="accent2">
                          <a:lumMod val="60000"/>
                          <a:lumOff val="40000"/>
                        </a:schemeClr>
                      </a:solidFill>
                      <a:prstDash val="solid"/>
                      <a:round/>
                      <a:headEnd type="none" w="med" len="med"/>
                      <a:tailEnd type="none" w="med" len="med"/>
                    </a:lnT>
                  </a:tcPr>
                </a:tc>
                <a:extLst>
                  <a:ext uri="{0D108BD9-81ED-4DB2-BD59-A6C34878D82A}">
                    <a16:rowId xmlns:a16="http://schemas.microsoft.com/office/drawing/2014/main" val="3611448814"/>
                  </a:ext>
                </a:extLst>
              </a:tr>
            </a:tbl>
          </a:graphicData>
        </a:graphic>
      </p:graphicFrame>
    </p:spTree>
    <p:extLst>
      <p:ext uri="{BB962C8B-B14F-4D97-AF65-F5344CB8AC3E}">
        <p14:creationId xmlns:p14="http://schemas.microsoft.com/office/powerpoint/2010/main" val="108558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70186" y="1457477"/>
            <a:ext cx="9920176" cy="2560316"/>
          </a:xfrm>
        </p:spPr>
        <p:txBody>
          <a:bodyPr anchor="t">
            <a:normAutofit/>
          </a:bodyPr>
          <a:lstStyle/>
          <a:p>
            <a:pPr algn="ctr"/>
            <a:r>
              <a:rPr lang="en-GB" sz="5400" dirty="0">
                <a:solidFill>
                  <a:schemeClr val="bg1"/>
                </a:solidFill>
                <a:latin typeface="Segoe UI Light" panose="020B0502040204020203" pitchFamily="34" charset="0"/>
                <a:cs typeface="Segoe UI Light" panose="020B0502040204020203" pitchFamily="34" charset="0"/>
              </a:rPr>
              <a:t>Thank you!</a:t>
            </a:r>
            <a:br>
              <a:rPr lang="en-GB" sz="5400" dirty="0">
                <a:solidFill>
                  <a:schemeClr val="bg1"/>
                </a:solidFill>
                <a:latin typeface="Segoe UI Light" panose="020B0502040204020203" pitchFamily="34" charset="0"/>
                <a:cs typeface="Segoe UI Light" panose="020B0502040204020203" pitchFamily="34" charset="0"/>
              </a:rPr>
            </a:br>
            <a:br>
              <a:rPr lang="en-GB" sz="5400" dirty="0">
                <a:solidFill>
                  <a:schemeClr val="bg1"/>
                </a:solidFill>
                <a:latin typeface="Segoe UI Light" panose="020B0502040204020203" pitchFamily="34" charset="0"/>
                <a:cs typeface="Segoe UI Light" panose="020B0502040204020203" pitchFamily="34" charset="0"/>
              </a:rPr>
            </a:br>
            <a:endParaRPr lang="en-GB" sz="5400" dirty="0">
              <a:solidFill>
                <a:schemeClr val="bg1"/>
              </a:solidFill>
              <a:latin typeface="Segoe UI Light" panose="020B0502040204020203" pitchFamily="34" charset="0"/>
              <a:cs typeface="Segoe UI Light" panose="020B0502040204020203" pitchFamily="34" charset="0"/>
            </a:endParaRPr>
          </a:p>
        </p:txBody>
      </p:sp>
      <p:sp>
        <p:nvSpPr>
          <p:cNvPr id="5" name="Title 3"/>
          <p:cNvSpPr txBox="1">
            <a:spLocks/>
          </p:cNvSpPr>
          <p:nvPr/>
        </p:nvSpPr>
        <p:spPr>
          <a:xfrm>
            <a:off x="9498316" y="5729635"/>
            <a:ext cx="3260753" cy="104862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solidFill>
                <a:latin typeface="Segoe UI Light" panose="020B0502040204020203" pitchFamily="34" charset="0"/>
                <a:cs typeface="Segoe UI Light" panose="020B0502040204020203" pitchFamily="34" charset="0"/>
              </a:rPr>
              <a:t>@</a:t>
            </a:r>
            <a:r>
              <a:rPr lang="en-GB" sz="4000" dirty="0" err="1">
                <a:solidFill>
                  <a:schemeClr val="bg1"/>
                </a:solidFill>
                <a:latin typeface="Segoe UI Light" panose="020B0502040204020203" pitchFamily="34" charset="0"/>
                <a:cs typeface="Segoe UI Light" panose="020B0502040204020203" pitchFamily="34" charset="0"/>
              </a:rPr>
              <a:t>Fur_Bi</a:t>
            </a:r>
            <a:endParaRPr lang="en-GB" sz="4000" dirty="0">
              <a:solidFill>
                <a:schemeClr val="bg1"/>
              </a:solidFill>
              <a:latin typeface="Segoe UI Light" panose="020B0502040204020203" pitchFamily="34" charset="0"/>
              <a:cs typeface="Segoe UI Light" panose="020B0502040204020203" pitchFamily="34" charset="0"/>
            </a:endParaRPr>
          </a:p>
          <a:p>
            <a:endParaRPr lang="en-GB" sz="4000" dirty="0">
              <a:solidFill>
                <a:schemeClr val="bg1"/>
              </a:solidFill>
              <a:latin typeface="Segoe UI Light" panose="020B0502040204020203" pitchFamily="34" charset="0"/>
              <a:cs typeface="Segoe UI Light" panose="020B0502040204020203" pitchFamily="34" charset="0"/>
            </a:endParaRPr>
          </a:p>
          <a:p>
            <a:endParaRPr lang="en-GB" sz="4000" dirty="0">
              <a:solidFill>
                <a:schemeClr val="bg1"/>
              </a:solidFill>
              <a:latin typeface="Segoe UI Light" panose="020B0502040204020203" pitchFamily="34" charset="0"/>
              <a:cs typeface="Segoe UI Light" panose="020B0502040204020203" pitchFamily="34" charset="0"/>
            </a:endParaRPr>
          </a:p>
        </p:txBody>
      </p:sp>
      <p:pic>
        <p:nvPicPr>
          <p:cNvPr id="6" name="Content Placeholder 81"/>
          <p:cNvPicPr>
            <a:picLocks noChangeAspect="1"/>
          </p:cNvPicPr>
          <p:nvPr/>
        </p:nvPicPr>
        <p:blipFill>
          <a:blip r:embed="rId2"/>
          <a:stretch>
            <a:fillRect/>
          </a:stretch>
        </p:blipFill>
        <p:spPr>
          <a:xfrm>
            <a:off x="4563446" y="2569918"/>
            <a:ext cx="2559182" cy="2895749"/>
          </a:xfrm>
          <a:prstGeom prst="rect">
            <a:avLst/>
          </a:prstGeom>
        </p:spPr>
      </p:pic>
    </p:spTree>
    <p:extLst>
      <p:ext uri="{BB962C8B-B14F-4D97-AF65-F5344CB8AC3E}">
        <p14:creationId xmlns:p14="http://schemas.microsoft.com/office/powerpoint/2010/main" val="211687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56661" y="1847791"/>
            <a:ext cx="3675453" cy="3675453"/>
          </a:xfrm>
          <a:prstGeom prst="rect">
            <a:avLst/>
          </a:prstGeom>
        </p:spPr>
      </p:pic>
      <p:sp>
        <p:nvSpPr>
          <p:cNvPr id="4" name="Title 3"/>
          <p:cNvSpPr>
            <a:spLocks noGrp="1"/>
          </p:cNvSpPr>
          <p:nvPr>
            <p:ph type="title"/>
          </p:nvPr>
        </p:nvSpPr>
        <p:spPr>
          <a:xfrm>
            <a:off x="504715" y="798716"/>
            <a:ext cx="7496285" cy="1051349"/>
          </a:xfrm>
        </p:spPr>
        <p:txBody>
          <a:bodyPr anchor="t">
            <a:normAutofit/>
          </a:bodyPr>
          <a:lstStyle/>
          <a:p>
            <a:r>
              <a:rPr lang="en-GB" sz="4000" b="1" dirty="0">
                <a:solidFill>
                  <a:schemeClr val="bg1"/>
                </a:solidFill>
                <a:latin typeface="Segoe UI Light" panose="020B0502040204020203" pitchFamily="34" charset="0"/>
                <a:cs typeface="Segoe UI Light" panose="020B0502040204020203" pitchFamily="34" charset="0"/>
              </a:rPr>
              <a:t>The Artificial Intelligence Hype</a:t>
            </a:r>
          </a:p>
        </p:txBody>
      </p:sp>
      <p:sp>
        <p:nvSpPr>
          <p:cNvPr id="2" name="TextBox 1"/>
          <p:cNvSpPr txBox="1"/>
          <p:nvPr/>
        </p:nvSpPr>
        <p:spPr>
          <a:xfrm>
            <a:off x="2427030" y="5696183"/>
            <a:ext cx="1903228" cy="590931"/>
          </a:xfrm>
          <a:prstGeom prst="rect">
            <a:avLst/>
          </a:prstGeom>
          <a:noFill/>
        </p:spPr>
        <p:txBody>
          <a:bodyPr wrap="square" rtlCol="0">
            <a:spAutoFit/>
          </a:bodyPr>
          <a:lstStyle/>
          <a:p>
            <a:pPr>
              <a:lnSpc>
                <a:spcPct val="90000"/>
              </a:lnSpc>
              <a:spcBef>
                <a:spcPct val="0"/>
              </a:spcBef>
            </a:pPr>
            <a:r>
              <a:rPr lang="en-GB" sz="3600" dirty="0">
                <a:solidFill>
                  <a:schemeClr val="bg1"/>
                </a:solidFill>
                <a:latin typeface="Segoe UI Light" panose="020B0502040204020203" pitchFamily="34" charset="0"/>
                <a:ea typeface="+mj-ea"/>
                <a:cs typeface="Segoe UI Light" panose="020B0502040204020203" pitchFamily="34" charset="0"/>
              </a:rPr>
              <a:t>Weak AI</a:t>
            </a:r>
          </a:p>
        </p:txBody>
      </p:sp>
      <p:sp>
        <p:nvSpPr>
          <p:cNvPr id="7" name="TextBox 6"/>
          <p:cNvSpPr txBox="1"/>
          <p:nvPr/>
        </p:nvSpPr>
        <p:spPr>
          <a:xfrm>
            <a:off x="7595190" y="5696183"/>
            <a:ext cx="2888512" cy="590931"/>
          </a:xfrm>
          <a:prstGeom prst="rect">
            <a:avLst/>
          </a:prstGeom>
          <a:noFill/>
        </p:spPr>
        <p:txBody>
          <a:bodyPr wrap="square" rtlCol="0">
            <a:spAutoFit/>
          </a:bodyPr>
          <a:lstStyle/>
          <a:p>
            <a:pPr>
              <a:lnSpc>
                <a:spcPct val="90000"/>
              </a:lnSpc>
              <a:spcBef>
                <a:spcPct val="0"/>
              </a:spcBef>
            </a:pPr>
            <a:r>
              <a:rPr lang="en-GB" sz="3600" dirty="0">
                <a:solidFill>
                  <a:schemeClr val="bg1"/>
                </a:solidFill>
                <a:latin typeface="Segoe UI Light" panose="020B0502040204020203" pitchFamily="34" charset="0"/>
                <a:ea typeface="+mj-ea"/>
                <a:cs typeface="Segoe UI Light" panose="020B0502040204020203" pitchFamily="34" charset="0"/>
              </a:rPr>
              <a:t>Strong AI</a:t>
            </a:r>
          </a:p>
        </p:txBody>
      </p:sp>
      <p:pic>
        <p:nvPicPr>
          <p:cNvPr id="5" name="Picture 4"/>
          <p:cNvPicPr>
            <a:picLocks noChangeAspect="1"/>
          </p:cNvPicPr>
          <p:nvPr/>
        </p:nvPicPr>
        <p:blipFill>
          <a:blip r:embed="rId3"/>
          <a:stretch>
            <a:fillRect/>
          </a:stretch>
        </p:blipFill>
        <p:spPr>
          <a:xfrm>
            <a:off x="7287092" y="1850063"/>
            <a:ext cx="2448787" cy="3673181"/>
          </a:xfrm>
          <a:prstGeom prst="rect">
            <a:avLst/>
          </a:prstGeom>
        </p:spPr>
      </p:pic>
    </p:spTree>
    <p:extLst>
      <p:ext uri="{BB962C8B-B14F-4D97-AF65-F5344CB8AC3E}">
        <p14:creationId xmlns:p14="http://schemas.microsoft.com/office/powerpoint/2010/main" val="1182407337"/>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4715" y="798716"/>
            <a:ext cx="9920176" cy="2560316"/>
          </a:xfrm>
        </p:spPr>
        <p:txBody>
          <a:bodyPr anchor="t">
            <a:normAutofit/>
          </a:bodyPr>
          <a:lstStyle/>
          <a:p>
            <a:r>
              <a:rPr lang="en-GB" sz="4000" b="1" dirty="0">
                <a:solidFill>
                  <a:schemeClr val="bg1"/>
                </a:solidFill>
                <a:latin typeface="Segoe UI Light" panose="020B0502040204020203" pitchFamily="34" charset="0"/>
                <a:cs typeface="Segoe UI Light" panose="020B0502040204020203" pitchFamily="34" charset="0"/>
              </a:rPr>
              <a:t>What is Deep Learning?</a:t>
            </a:r>
          </a:p>
        </p:txBody>
      </p:sp>
      <p:sp>
        <p:nvSpPr>
          <p:cNvPr id="5" name="Title 3"/>
          <p:cNvSpPr txBox="1">
            <a:spLocks/>
          </p:cNvSpPr>
          <p:nvPr/>
        </p:nvSpPr>
        <p:spPr>
          <a:xfrm>
            <a:off x="504715" y="2467032"/>
            <a:ext cx="10595904" cy="396887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GB" sz="3600" dirty="0">
                <a:solidFill>
                  <a:schemeClr val="bg1"/>
                </a:solidFill>
                <a:latin typeface="Segoe UI Light" panose="020B0502040204020203" pitchFamily="34" charset="0"/>
                <a:cs typeface="Segoe UI Light" panose="020B0502040204020203" pitchFamily="34" charset="0"/>
              </a:rPr>
              <a:t>Area of Machine Learning</a:t>
            </a:r>
          </a:p>
          <a:p>
            <a:endParaRPr lang="en-GB" sz="3200" dirty="0">
              <a:solidFill>
                <a:schemeClr val="bg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GB" sz="3600" dirty="0">
                <a:solidFill>
                  <a:schemeClr val="bg1"/>
                </a:solidFill>
                <a:latin typeface="Segoe UI Light" panose="020B0502040204020203" pitchFamily="34" charset="0"/>
                <a:cs typeface="Segoe UI Light" panose="020B0502040204020203" pitchFamily="34" charset="0"/>
              </a:rPr>
              <a:t>Deep Neural Networks (DNNs)</a:t>
            </a:r>
          </a:p>
          <a:p>
            <a:pPr marL="1828800" lvl="3" indent="-457200">
              <a:spcBef>
                <a:spcPts val="1800"/>
              </a:spcBef>
              <a:buFont typeface="Wingdings" panose="05000000000000000000" pitchFamily="2" charset="2"/>
              <a:buChar char="§"/>
            </a:pPr>
            <a:r>
              <a:rPr lang="en-GB" sz="3200" dirty="0">
                <a:solidFill>
                  <a:schemeClr val="bg1"/>
                </a:solidFill>
                <a:latin typeface="Segoe UI Light" panose="020B0502040204020203" pitchFamily="34" charset="0"/>
                <a:cs typeface="Segoe UI Light" panose="020B0502040204020203" pitchFamily="34" charset="0"/>
              </a:rPr>
              <a:t>Numbers of layers</a:t>
            </a:r>
          </a:p>
          <a:p>
            <a:pPr marL="1828800" lvl="3" indent="-457200">
              <a:spcBef>
                <a:spcPts val="1800"/>
              </a:spcBef>
              <a:buFont typeface="Wingdings" panose="05000000000000000000" pitchFamily="2" charset="2"/>
              <a:buChar char="§"/>
            </a:pPr>
            <a:r>
              <a:rPr lang="en-GB" sz="3200" dirty="0">
                <a:solidFill>
                  <a:schemeClr val="bg1"/>
                </a:solidFill>
                <a:latin typeface="Segoe UI Light" panose="020B0502040204020203" pitchFamily="34" charset="0"/>
                <a:cs typeface="Segoe UI Light" panose="020B0502040204020203" pitchFamily="34" charset="0"/>
              </a:rPr>
              <a:t>Complexity of the architecture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979" y="2466167"/>
            <a:ext cx="4066499" cy="2946594"/>
          </a:xfrm>
          <a:prstGeom prst="rect">
            <a:avLst/>
          </a:prstGeom>
        </p:spPr>
      </p:pic>
    </p:spTree>
    <p:extLst>
      <p:ext uri="{BB962C8B-B14F-4D97-AF65-F5344CB8AC3E}">
        <p14:creationId xmlns:p14="http://schemas.microsoft.com/office/powerpoint/2010/main" val="229117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4715" y="798716"/>
            <a:ext cx="9920176" cy="2560316"/>
          </a:xfrm>
        </p:spPr>
        <p:txBody>
          <a:bodyPr anchor="t">
            <a:normAutofit/>
          </a:bodyPr>
          <a:lstStyle/>
          <a:p>
            <a:r>
              <a:rPr lang="en-GB" sz="4000" b="1" dirty="0">
                <a:solidFill>
                  <a:schemeClr val="bg1"/>
                </a:solidFill>
                <a:latin typeface="Segoe UI Light" panose="020B0502040204020203" pitchFamily="34" charset="0"/>
                <a:cs typeface="Segoe UI Light" panose="020B0502040204020203" pitchFamily="34" charset="0"/>
              </a:rPr>
              <a:t>History</a:t>
            </a:r>
          </a:p>
        </p:txBody>
      </p:sp>
      <p:sp>
        <p:nvSpPr>
          <p:cNvPr id="5" name="Title 3"/>
          <p:cNvSpPr txBox="1">
            <a:spLocks/>
          </p:cNvSpPr>
          <p:nvPr/>
        </p:nvSpPr>
        <p:spPr>
          <a:xfrm>
            <a:off x="504715" y="1708428"/>
            <a:ext cx="11838039" cy="460005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1940s</a:t>
            </a:r>
            <a:r>
              <a:rPr lang="en-GB" sz="2800" b="1" dirty="0">
                <a:solidFill>
                  <a:schemeClr val="bg1"/>
                </a:solidFill>
                <a:latin typeface="Segoe UI Light" panose="020B0502040204020203" pitchFamily="34" charset="0"/>
                <a:cs typeface="Segoe UI Light" panose="020B0502040204020203" pitchFamily="34" charset="0"/>
              </a:rPr>
              <a:t> </a:t>
            </a:r>
            <a:r>
              <a:rPr lang="en-GB" sz="2800" dirty="0">
                <a:solidFill>
                  <a:schemeClr val="bg1"/>
                </a:solidFill>
                <a:latin typeface="Segoe UI Light" panose="020B0502040204020203" pitchFamily="34" charset="0"/>
                <a:cs typeface="Segoe UI Light" panose="020B0502040204020203" pitchFamily="34" charset="0"/>
              </a:rPr>
              <a:t>McCulloch and Pitts – first neural network computing model</a:t>
            </a:r>
          </a:p>
          <a:p>
            <a:endParaRPr lang="en-GB" sz="2800" dirty="0">
              <a:solidFill>
                <a:schemeClr val="bg1"/>
              </a:solidFill>
              <a:latin typeface="Segoe UI Light" panose="020B0502040204020203" pitchFamily="34" charset="0"/>
              <a:cs typeface="Segoe UI Light" panose="020B0502040204020203" pitchFamily="34" charset="0"/>
            </a:endParaRPr>
          </a:p>
          <a:p>
            <a:r>
              <a:rPr lang="en-GB" sz="2800" b="1"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1950s</a:t>
            </a:r>
            <a:r>
              <a:rPr lang="en-GB" sz="2800" b="1" dirty="0">
                <a:solidFill>
                  <a:schemeClr val="bg1"/>
                </a:solidFill>
                <a:latin typeface="Segoe UI Light" panose="020B0502040204020203" pitchFamily="34" charset="0"/>
                <a:cs typeface="Segoe UI Light" panose="020B0502040204020203" pitchFamily="34" charset="0"/>
              </a:rPr>
              <a:t> </a:t>
            </a:r>
            <a:r>
              <a:rPr lang="en-GB" sz="2800" dirty="0">
                <a:solidFill>
                  <a:schemeClr val="bg1"/>
                </a:solidFill>
                <a:latin typeface="Segoe UI Light" panose="020B0502040204020203" pitchFamily="34" charset="0"/>
                <a:cs typeface="Segoe UI Light" panose="020B0502040204020203" pitchFamily="34" charset="0"/>
              </a:rPr>
              <a:t>Rosenblatt’s – perceptron </a:t>
            </a:r>
          </a:p>
          <a:p>
            <a:endParaRPr lang="en-GB" sz="2800" b="1" dirty="0">
              <a:solidFill>
                <a:schemeClr val="bg1"/>
              </a:solidFill>
              <a:latin typeface="Segoe UI Light" panose="020B0502040204020203" pitchFamily="34" charset="0"/>
              <a:cs typeface="Segoe UI Light" panose="020B0502040204020203" pitchFamily="34" charset="0"/>
            </a:endParaRPr>
          </a:p>
          <a:p>
            <a:r>
              <a:rPr lang="en-GB" sz="2800" b="1"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1960s</a:t>
            </a:r>
            <a:r>
              <a:rPr lang="en-GB" sz="2800" b="1" dirty="0">
                <a:solidFill>
                  <a:schemeClr val="bg1"/>
                </a:solidFill>
                <a:latin typeface="Segoe UI Light" panose="020B0502040204020203" pitchFamily="34" charset="0"/>
                <a:cs typeface="Segoe UI Light" panose="020B0502040204020203" pitchFamily="34" charset="0"/>
              </a:rPr>
              <a:t> </a:t>
            </a:r>
            <a:r>
              <a:rPr lang="en-GB" sz="2800" dirty="0" err="1">
                <a:solidFill>
                  <a:schemeClr val="bg1"/>
                </a:solidFill>
                <a:latin typeface="Segoe UI Light" panose="020B0502040204020203" pitchFamily="34" charset="0"/>
                <a:cs typeface="Segoe UI Light" panose="020B0502040204020203" pitchFamily="34" charset="0"/>
              </a:rPr>
              <a:t>Widrow</a:t>
            </a:r>
            <a:r>
              <a:rPr lang="en-GB" sz="2800" dirty="0">
                <a:solidFill>
                  <a:schemeClr val="bg1"/>
                </a:solidFill>
                <a:latin typeface="Segoe UI Light" panose="020B0502040204020203" pitchFamily="34" charset="0"/>
                <a:cs typeface="Segoe UI Light" panose="020B0502040204020203" pitchFamily="34" charset="0"/>
              </a:rPr>
              <a:t> and Hoff – ADALINE</a:t>
            </a:r>
          </a:p>
          <a:p>
            <a:endParaRPr lang="en-GB" sz="2800" b="1" dirty="0">
              <a:solidFill>
                <a:schemeClr val="bg1"/>
              </a:solidFill>
              <a:latin typeface="Segoe UI Light" panose="020B0502040204020203" pitchFamily="34" charset="0"/>
              <a:cs typeface="Segoe UI Light" panose="020B0502040204020203" pitchFamily="34" charset="0"/>
            </a:endParaRPr>
          </a:p>
          <a:p>
            <a:r>
              <a:rPr lang="en-GB" sz="2800" b="1"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1969</a:t>
            </a:r>
            <a:r>
              <a:rPr lang="en-GB" sz="2800" b="1" dirty="0">
                <a:solidFill>
                  <a:schemeClr val="bg1"/>
                </a:solidFill>
                <a:latin typeface="Segoe UI Light" panose="020B0502040204020203" pitchFamily="34" charset="0"/>
                <a:cs typeface="Segoe UI Light" panose="020B0502040204020203" pitchFamily="34" charset="0"/>
              </a:rPr>
              <a:t>  </a:t>
            </a:r>
            <a:r>
              <a:rPr lang="en-GB" sz="3000" dirty="0">
                <a:solidFill>
                  <a:schemeClr val="bg1"/>
                </a:solidFill>
                <a:latin typeface="Segoe UI Light" panose="020B0502040204020203" pitchFamily="34" charset="0"/>
                <a:cs typeface="Segoe UI Light" panose="020B0502040204020203" pitchFamily="34" charset="0"/>
              </a:rPr>
              <a:t>Minsky and </a:t>
            </a:r>
            <a:r>
              <a:rPr lang="en-GB" sz="3000" dirty="0" err="1">
                <a:solidFill>
                  <a:schemeClr val="bg1"/>
                </a:solidFill>
                <a:latin typeface="Segoe UI Light" panose="020B0502040204020203" pitchFamily="34" charset="0"/>
                <a:cs typeface="Segoe UI Light" panose="020B0502040204020203" pitchFamily="34" charset="0"/>
              </a:rPr>
              <a:t>Papert</a:t>
            </a:r>
            <a:r>
              <a:rPr lang="en-GB" sz="3000" dirty="0">
                <a:solidFill>
                  <a:schemeClr val="bg1"/>
                </a:solidFill>
                <a:latin typeface="Segoe UI Light" panose="020B0502040204020203" pitchFamily="34" charset="0"/>
                <a:cs typeface="Segoe UI Light" panose="020B0502040204020203" pitchFamily="34" charset="0"/>
              </a:rPr>
              <a:t> </a:t>
            </a:r>
          </a:p>
          <a:p>
            <a:endParaRPr lang="en-GB" sz="2800" b="1" dirty="0">
              <a:solidFill>
                <a:schemeClr val="bg1"/>
              </a:solidFill>
              <a:latin typeface="Segoe UI Light" panose="020B0502040204020203" pitchFamily="34" charset="0"/>
              <a:cs typeface="Segoe UI Light" panose="020B0502040204020203" pitchFamily="34" charset="0"/>
            </a:endParaRPr>
          </a:p>
          <a:p>
            <a:r>
              <a:rPr lang="en-GB" sz="2800" b="1"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1970s</a:t>
            </a:r>
            <a:r>
              <a:rPr lang="en-GB" sz="2800" b="1" dirty="0">
                <a:solidFill>
                  <a:schemeClr val="bg1"/>
                </a:solidFill>
                <a:latin typeface="Segoe UI Light" panose="020B0502040204020203" pitchFamily="34" charset="0"/>
                <a:cs typeface="Segoe UI Light" panose="020B0502040204020203" pitchFamily="34" charset="0"/>
              </a:rPr>
              <a:t> </a:t>
            </a:r>
            <a:r>
              <a:rPr lang="en-GB" sz="3000" dirty="0" err="1">
                <a:solidFill>
                  <a:schemeClr val="bg1"/>
                </a:solidFill>
                <a:latin typeface="Segoe UI Light" panose="020B0502040204020203" pitchFamily="34" charset="0"/>
                <a:cs typeface="Segoe UI Light" panose="020B0502040204020203" pitchFamily="34" charset="0"/>
              </a:rPr>
              <a:t>Werbos</a:t>
            </a:r>
            <a:r>
              <a:rPr lang="en-GB" sz="3000" dirty="0">
                <a:solidFill>
                  <a:schemeClr val="bg1"/>
                </a:solidFill>
                <a:latin typeface="Segoe UI Light" panose="020B0502040204020203" pitchFamily="34" charset="0"/>
                <a:cs typeface="Segoe UI Light" panose="020B0502040204020203" pitchFamily="34" charset="0"/>
              </a:rPr>
              <a:t> – backpropagation</a:t>
            </a:r>
          </a:p>
          <a:p>
            <a:endParaRPr lang="en-GB" sz="2800" b="1" dirty="0">
              <a:solidFill>
                <a:schemeClr val="bg1"/>
              </a:solidFill>
              <a:latin typeface="Segoe UI Light" panose="020B0502040204020203" pitchFamily="34" charset="0"/>
              <a:cs typeface="Segoe UI Light" panose="020B0502040204020203" pitchFamily="34" charset="0"/>
            </a:endParaRPr>
          </a:p>
          <a:p>
            <a:r>
              <a:rPr lang="en-GB" sz="2800" b="1" dirty="0">
                <a:solidFill>
                  <a:schemeClr val="bg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1980s</a:t>
            </a:r>
            <a:r>
              <a:rPr lang="en-GB" sz="2800" b="1" dirty="0">
                <a:solidFill>
                  <a:schemeClr val="bg1"/>
                </a:solidFill>
                <a:latin typeface="Segoe UI Light" panose="020B0502040204020203" pitchFamily="34" charset="0"/>
                <a:cs typeface="Segoe UI Light" panose="020B0502040204020203" pitchFamily="34" charset="0"/>
              </a:rPr>
              <a:t> </a:t>
            </a:r>
            <a:r>
              <a:rPr lang="en-GB" sz="3000" b="1" dirty="0">
                <a:solidFill>
                  <a:schemeClr val="bg1"/>
                </a:solidFill>
                <a:latin typeface="Segoe UI Light" panose="020B0502040204020203" pitchFamily="34" charset="0"/>
                <a:cs typeface="Segoe UI Light" panose="020B0502040204020203" pitchFamily="34" charset="0"/>
              </a:rPr>
              <a:t>R</a:t>
            </a:r>
            <a:r>
              <a:rPr lang="en-GB" sz="3000" dirty="0">
                <a:solidFill>
                  <a:schemeClr val="bg1"/>
                </a:solidFill>
                <a:latin typeface="Segoe UI Light" panose="020B0502040204020203" pitchFamily="34" charset="0"/>
                <a:cs typeface="Segoe UI Light" panose="020B0502040204020203" pitchFamily="34" charset="0"/>
              </a:rPr>
              <a:t>enewed interest in neural networks, first conferences </a:t>
            </a:r>
          </a:p>
        </p:txBody>
      </p:sp>
    </p:spTree>
    <p:extLst>
      <p:ext uri="{BB962C8B-B14F-4D97-AF65-F5344CB8AC3E}">
        <p14:creationId xmlns:p14="http://schemas.microsoft.com/office/powerpoint/2010/main" val="141642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4441" y="576953"/>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What is a Neural Network?</a:t>
            </a:r>
          </a:p>
        </p:txBody>
      </p:sp>
      <p:grpSp>
        <p:nvGrpSpPr>
          <p:cNvPr id="69" name="Group 68"/>
          <p:cNvGrpSpPr/>
          <p:nvPr/>
        </p:nvGrpSpPr>
        <p:grpSpPr>
          <a:xfrm>
            <a:off x="3272140" y="1525967"/>
            <a:ext cx="5570128" cy="4877021"/>
            <a:chOff x="3272140" y="1525967"/>
            <a:chExt cx="5570128" cy="4877021"/>
          </a:xfrm>
        </p:grpSpPr>
        <p:sp>
          <p:nvSpPr>
            <p:cNvPr id="5" name="Oval 4"/>
            <p:cNvSpPr/>
            <p:nvPr/>
          </p:nvSpPr>
          <p:spPr>
            <a:xfrm>
              <a:off x="3272140" y="3240609"/>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6" name="Oval 5"/>
            <p:cNvSpPr/>
            <p:nvPr/>
          </p:nvSpPr>
          <p:spPr>
            <a:xfrm>
              <a:off x="3272140" y="1525967"/>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p:cNvSpPr/>
            <p:nvPr/>
          </p:nvSpPr>
          <p:spPr>
            <a:xfrm>
              <a:off x="3272140" y="58629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0" name="Oval 9"/>
            <p:cNvSpPr/>
            <p:nvPr/>
          </p:nvSpPr>
          <p:spPr>
            <a:xfrm>
              <a:off x="3272140" y="23832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1" name="Oval 10"/>
            <p:cNvSpPr/>
            <p:nvPr/>
          </p:nvSpPr>
          <p:spPr>
            <a:xfrm>
              <a:off x="3272140" y="4097752"/>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2" name="Oval 11"/>
            <p:cNvSpPr/>
            <p:nvPr/>
          </p:nvSpPr>
          <p:spPr>
            <a:xfrm>
              <a:off x="3272140" y="4980370"/>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3" name="Oval 12"/>
            <p:cNvSpPr/>
            <p:nvPr/>
          </p:nvSpPr>
          <p:spPr>
            <a:xfrm>
              <a:off x="8302268" y="4097752"/>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4" name="Oval 13"/>
            <p:cNvSpPr/>
            <p:nvPr/>
          </p:nvSpPr>
          <p:spPr>
            <a:xfrm>
              <a:off x="8302268" y="32451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5" name="Oval 14"/>
            <p:cNvSpPr/>
            <p:nvPr/>
          </p:nvSpPr>
          <p:spPr>
            <a:xfrm>
              <a:off x="5403112" y="2383288"/>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6" name="Oval 15"/>
            <p:cNvSpPr/>
            <p:nvPr/>
          </p:nvSpPr>
          <p:spPr>
            <a:xfrm>
              <a:off x="5403112" y="3240609"/>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p:cNvSpPr/>
            <p:nvPr/>
          </p:nvSpPr>
          <p:spPr>
            <a:xfrm>
              <a:off x="5403112" y="4097752"/>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p:cNvSpPr/>
            <p:nvPr/>
          </p:nvSpPr>
          <p:spPr>
            <a:xfrm>
              <a:off x="5403112" y="495489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p:cNvSpPr/>
            <p:nvPr/>
          </p:nvSpPr>
          <p:spPr>
            <a:xfrm>
              <a:off x="6644261" y="282869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p:cNvSpPr/>
            <p:nvPr/>
          </p:nvSpPr>
          <p:spPr>
            <a:xfrm>
              <a:off x="6638652" y="368712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p:cNvSpPr/>
            <p:nvPr/>
          </p:nvSpPr>
          <p:spPr>
            <a:xfrm>
              <a:off x="6638652" y="4539689"/>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cxnSp>
          <p:nvCxnSpPr>
            <p:cNvPr id="22" name="Straight Connector 21"/>
            <p:cNvCxnSpPr>
              <a:stCxn id="6" idx="6"/>
              <a:endCxn id="15" idx="2"/>
            </p:cNvCxnSpPr>
            <p:nvPr/>
          </p:nvCxnSpPr>
          <p:spPr>
            <a:xfrm>
              <a:off x="3812140" y="1795967"/>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6"/>
              <a:endCxn id="15" idx="2"/>
            </p:cNvCxnSpPr>
            <p:nvPr/>
          </p:nvCxnSpPr>
          <p:spPr>
            <a:xfrm>
              <a:off x="3812140" y="2653288"/>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5" idx="6"/>
              <a:endCxn id="15" idx="2"/>
            </p:cNvCxnSpPr>
            <p:nvPr/>
          </p:nvCxnSpPr>
          <p:spPr>
            <a:xfrm flipV="1">
              <a:off x="3812140" y="2653288"/>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1" idx="6"/>
              <a:endCxn id="15" idx="2"/>
            </p:cNvCxnSpPr>
            <p:nvPr/>
          </p:nvCxnSpPr>
          <p:spPr>
            <a:xfrm flipV="1">
              <a:off x="3812140" y="2653288"/>
              <a:ext cx="1590972" cy="171446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2" idx="6"/>
              <a:endCxn id="15" idx="2"/>
            </p:cNvCxnSpPr>
            <p:nvPr/>
          </p:nvCxnSpPr>
          <p:spPr>
            <a:xfrm flipV="1">
              <a:off x="3812140" y="2653288"/>
              <a:ext cx="1590972" cy="259708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7" idx="6"/>
              <a:endCxn id="15" idx="2"/>
            </p:cNvCxnSpPr>
            <p:nvPr/>
          </p:nvCxnSpPr>
          <p:spPr>
            <a:xfrm flipV="1">
              <a:off x="3812140" y="2653288"/>
              <a:ext cx="1590972" cy="34797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6" idx="6"/>
              <a:endCxn id="16" idx="2"/>
            </p:cNvCxnSpPr>
            <p:nvPr/>
          </p:nvCxnSpPr>
          <p:spPr>
            <a:xfrm>
              <a:off x="3812140" y="1795967"/>
              <a:ext cx="1590972" cy="171464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6" idx="6"/>
              <a:endCxn id="17" idx="2"/>
            </p:cNvCxnSpPr>
            <p:nvPr/>
          </p:nvCxnSpPr>
          <p:spPr>
            <a:xfrm>
              <a:off x="3812140" y="1795967"/>
              <a:ext cx="1590972" cy="25717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6" idx="6"/>
              <a:endCxn id="18" idx="2"/>
            </p:cNvCxnSpPr>
            <p:nvPr/>
          </p:nvCxnSpPr>
          <p:spPr>
            <a:xfrm>
              <a:off x="3812140" y="1795967"/>
              <a:ext cx="1590972" cy="342892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10" idx="6"/>
              <a:endCxn id="16" idx="2"/>
            </p:cNvCxnSpPr>
            <p:nvPr/>
          </p:nvCxnSpPr>
          <p:spPr>
            <a:xfrm>
              <a:off x="3812140" y="2653288"/>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0" idx="6"/>
              <a:endCxn id="17" idx="2"/>
            </p:cNvCxnSpPr>
            <p:nvPr/>
          </p:nvCxnSpPr>
          <p:spPr>
            <a:xfrm>
              <a:off x="3812140" y="2653288"/>
              <a:ext cx="1590972" cy="171446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10" idx="6"/>
              <a:endCxn id="18" idx="2"/>
            </p:cNvCxnSpPr>
            <p:nvPr/>
          </p:nvCxnSpPr>
          <p:spPr>
            <a:xfrm>
              <a:off x="3812140" y="2653288"/>
              <a:ext cx="1590972" cy="257160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5" idx="6"/>
              <a:endCxn id="16" idx="2"/>
            </p:cNvCxnSpPr>
            <p:nvPr/>
          </p:nvCxnSpPr>
          <p:spPr>
            <a:xfrm>
              <a:off x="3812140" y="3510609"/>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5" idx="6"/>
              <a:endCxn id="17" idx="2"/>
            </p:cNvCxnSpPr>
            <p:nvPr/>
          </p:nvCxnSpPr>
          <p:spPr>
            <a:xfrm>
              <a:off x="3812140" y="3510609"/>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5" idx="6"/>
              <a:endCxn id="18" idx="2"/>
            </p:cNvCxnSpPr>
            <p:nvPr/>
          </p:nvCxnSpPr>
          <p:spPr>
            <a:xfrm>
              <a:off x="3812140" y="3510609"/>
              <a:ext cx="1590972" cy="1714286"/>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1" idx="6"/>
              <a:endCxn id="16" idx="2"/>
            </p:cNvCxnSpPr>
            <p:nvPr/>
          </p:nvCxnSpPr>
          <p:spPr>
            <a:xfrm flipV="1">
              <a:off x="3812140" y="3510609"/>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1" idx="6"/>
              <a:endCxn id="17" idx="2"/>
            </p:cNvCxnSpPr>
            <p:nvPr/>
          </p:nvCxnSpPr>
          <p:spPr>
            <a:xfrm>
              <a:off x="3812140" y="4367752"/>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11" idx="6"/>
              <a:endCxn id="18" idx="2"/>
            </p:cNvCxnSpPr>
            <p:nvPr/>
          </p:nvCxnSpPr>
          <p:spPr>
            <a:xfrm>
              <a:off x="3812140" y="4367752"/>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2" idx="6"/>
              <a:endCxn id="16" idx="2"/>
            </p:cNvCxnSpPr>
            <p:nvPr/>
          </p:nvCxnSpPr>
          <p:spPr>
            <a:xfrm flipV="1">
              <a:off x="3812140" y="3510609"/>
              <a:ext cx="1590972" cy="17397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12" idx="6"/>
              <a:endCxn id="17" idx="2"/>
            </p:cNvCxnSpPr>
            <p:nvPr/>
          </p:nvCxnSpPr>
          <p:spPr>
            <a:xfrm flipV="1">
              <a:off x="3812140" y="4367752"/>
              <a:ext cx="1590972" cy="88261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2" idx="6"/>
              <a:endCxn id="18" idx="2"/>
            </p:cNvCxnSpPr>
            <p:nvPr/>
          </p:nvCxnSpPr>
          <p:spPr>
            <a:xfrm flipV="1">
              <a:off x="3812140" y="5224895"/>
              <a:ext cx="1590972" cy="2547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7" idx="6"/>
              <a:endCxn id="16" idx="2"/>
            </p:cNvCxnSpPr>
            <p:nvPr/>
          </p:nvCxnSpPr>
          <p:spPr>
            <a:xfrm flipV="1">
              <a:off x="3812140" y="3510609"/>
              <a:ext cx="1590972" cy="262237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7" idx="6"/>
              <a:endCxn id="17" idx="2"/>
            </p:cNvCxnSpPr>
            <p:nvPr/>
          </p:nvCxnSpPr>
          <p:spPr>
            <a:xfrm flipV="1">
              <a:off x="3812140" y="4367752"/>
              <a:ext cx="1590972" cy="176523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7" idx="6"/>
              <a:endCxn id="18" idx="2"/>
            </p:cNvCxnSpPr>
            <p:nvPr/>
          </p:nvCxnSpPr>
          <p:spPr>
            <a:xfrm flipV="1">
              <a:off x="3812140" y="5224895"/>
              <a:ext cx="1590972" cy="90809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5" idx="6"/>
              <a:endCxn id="19" idx="2"/>
            </p:cNvCxnSpPr>
            <p:nvPr/>
          </p:nvCxnSpPr>
          <p:spPr>
            <a:xfrm>
              <a:off x="5943112" y="2653288"/>
              <a:ext cx="701149" cy="445407"/>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15" idx="6"/>
              <a:endCxn id="20" idx="2"/>
            </p:cNvCxnSpPr>
            <p:nvPr/>
          </p:nvCxnSpPr>
          <p:spPr>
            <a:xfrm>
              <a:off x="5943112" y="2653288"/>
              <a:ext cx="695540" cy="130383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15" idx="6"/>
              <a:endCxn id="21" idx="2"/>
            </p:cNvCxnSpPr>
            <p:nvPr/>
          </p:nvCxnSpPr>
          <p:spPr>
            <a:xfrm>
              <a:off x="5943112" y="2653288"/>
              <a:ext cx="695540" cy="2156401"/>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16" idx="6"/>
              <a:endCxn id="19" idx="2"/>
            </p:cNvCxnSpPr>
            <p:nvPr/>
          </p:nvCxnSpPr>
          <p:spPr>
            <a:xfrm flipV="1">
              <a:off x="5943112" y="3098695"/>
              <a:ext cx="701149" cy="41191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7" idx="6"/>
              <a:endCxn id="19" idx="2"/>
            </p:cNvCxnSpPr>
            <p:nvPr/>
          </p:nvCxnSpPr>
          <p:spPr>
            <a:xfrm flipV="1">
              <a:off x="5943112" y="3098695"/>
              <a:ext cx="701149" cy="1269057"/>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a:stCxn id="16" idx="6"/>
              <a:endCxn id="20" idx="2"/>
            </p:cNvCxnSpPr>
            <p:nvPr/>
          </p:nvCxnSpPr>
          <p:spPr>
            <a:xfrm>
              <a:off x="5943112" y="3510609"/>
              <a:ext cx="695540" cy="44651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6" idx="6"/>
              <a:endCxn id="21" idx="2"/>
            </p:cNvCxnSpPr>
            <p:nvPr/>
          </p:nvCxnSpPr>
          <p:spPr>
            <a:xfrm>
              <a:off x="5943112" y="3510609"/>
              <a:ext cx="695540" cy="12990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17" idx="6"/>
              <a:endCxn id="20" idx="2"/>
            </p:cNvCxnSpPr>
            <p:nvPr/>
          </p:nvCxnSpPr>
          <p:spPr>
            <a:xfrm flipV="1">
              <a:off x="5943112" y="3957125"/>
              <a:ext cx="695540" cy="41062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17" idx="6"/>
              <a:endCxn id="21" idx="2"/>
            </p:cNvCxnSpPr>
            <p:nvPr/>
          </p:nvCxnSpPr>
          <p:spPr>
            <a:xfrm>
              <a:off x="5943112" y="4367752"/>
              <a:ext cx="695540" cy="441937"/>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18" idx="6"/>
              <a:endCxn id="19" idx="2"/>
            </p:cNvCxnSpPr>
            <p:nvPr/>
          </p:nvCxnSpPr>
          <p:spPr>
            <a:xfrm flipV="1">
              <a:off x="5943112" y="3098695"/>
              <a:ext cx="701149" cy="212620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stCxn id="18" idx="6"/>
              <a:endCxn id="20" idx="2"/>
            </p:cNvCxnSpPr>
            <p:nvPr/>
          </p:nvCxnSpPr>
          <p:spPr>
            <a:xfrm flipV="1">
              <a:off x="5943112" y="3957125"/>
              <a:ext cx="695540" cy="126777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18" idx="6"/>
              <a:endCxn id="21" idx="2"/>
            </p:cNvCxnSpPr>
            <p:nvPr/>
          </p:nvCxnSpPr>
          <p:spPr>
            <a:xfrm flipV="1">
              <a:off x="5943112" y="4809689"/>
              <a:ext cx="695540" cy="41520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19" idx="6"/>
              <a:endCxn id="14" idx="2"/>
            </p:cNvCxnSpPr>
            <p:nvPr/>
          </p:nvCxnSpPr>
          <p:spPr>
            <a:xfrm>
              <a:off x="7184261" y="3098695"/>
              <a:ext cx="1118007" cy="41649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19" idx="6"/>
              <a:endCxn id="13" idx="2"/>
            </p:cNvCxnSpPr>
            <p:nvPr/>
          </p:nvCxnSpPr>
          <p:spPr>
            <a:xfrm>
              <a:off x="7184261" y="3098695"/>
              <a:ext cx="1118007" cy="126905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0" idx="6"/>
              <a:endCxn id="14" idx="2"/>
            </p:cNvCxnSpPr>
            <p:nvPr/>
          </p:nvCxnSpPr>
          <p:spPr>
            <a:xfrm flipV="1">
              <a:off x="7178652" y="3515188"/>
              <a:ext cx="1123616" cy="44193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0" idx="6"/>
              <a:endCxn id="13" idx="2"/>
            </p:cNvCxnSpPr>
            <p:nvPr/>
          </p:nvCxnSpPr>
          <p:spPr>
            <a:xfrm>
              <a:off x="7178652" y="3957125"/>
              <a:ext cx="1123616" cy="410627"/>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21" idx="6"/>
              <a:endCxn id="14" idx="2"/>
            </p:cNvCxnSpPr>
            <p:nvPr/>
          </p:nvCxnSpPr>
          <p:spPr>
            <a:xfrm flipV="1">
              <a:off x="7178652" y="3515188"/>
              <a:ext cx="1123616" cy="1294501"/>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stCxn id="21" idx="6"/>
              <a:endCxn id="13" idx="2"/>
            </p:cNvCxnSpPr>
            <p:nvPr/>
          </p:nvCxnSpPr>
          <p:spPr>
            <a:xfrm flipV="1">
              <a:off x="7178652" y="4367752"/>
              <a:ext cx="1123616" cy="441937"/>
            </a:xfrm>
            <a:prstGeom prst="line">
              <a:avLst/>
            </a:prstGeom>
          </p:spPr>
          <p:style>
            <a:lnRef idx="1">
              <a:schemeClr val="dk1"/>
            </a:lnRef>
            <a:fillRef idx="0">
              <a:schemeClr val="dk1"/>
            </a:fillRef>
            <a:effectRef idx="0">
              <a:schemeClr val="dk1"/>
            </a:effectRef>
            <a:fontRef idx="minor">
              <a:schemeClr val="tx1"/>
            </a:fontRef>
          </p:style>
        </p:cxnSp>
      </p:grpSp>
      <p:sp>
        <p:nvSpPr>
          <p:cNvPr id="2" name="TextBox 1"/>
          <p:cNvSpPr txBox="1"/>
          <p:nvPr/>
        </p:nvSpPr>
        <p:spPr>
          <a:xfrm>
            <a:off x="7735719" y="5007823"/>
            <a:ext cx="2433585" cy="461665"/>
          </a:xfrm>
          <a:prstGeom prst="rect">
            <a:avLst/>
          </a:prstGeom>
          <a:noFill/>
        </p:spPr>
        <p:txBody>
          <a:bodyPr wrap="square" rtlCol="0">
            <a:spAutoFit/>
          </a:bodyPr>
          <a:lstStyle/>
          <a:p>
            <a:r>
              <a:rPr lang="en-GB" sz="2400" dirty="0">
                <a:solidFill>
                  <a:schemeClr val="bg1"/>
                </a:solidFill>
                <a:latin typeface="Segoe UI Light" panose="020B0502040204020203" pitchFamily="34" charset="0"/>
                <a:ea typeface="+mj-ea"/>
                <a:cs typeface="Segoe UI Light" panose="020B0502040204020203" pitchFamily="34" charset="0"/>
              </a:rPr>
              <a:t>Output</a:t>
            </a:r>
            <a:r>
              <a:rPr lang="en-GB" sz="1200" b="1" dirty="0"/>
              <a:t> </a:t>
            </a:r>
            <a:r>
              <a:rPr lang="en-GB" sz="2400" dirty="0">
                <a:solidFill>
                  <a:schemeClr val="bg1"/>
                </a:solidFill>
                <a:latin typeface="Segoe UI Light" panose="020B0502040204020203" pitchFamily="34" charset="0"/>
                <a:ea typeface="+mj-ea"/>
                <a:cs typeface="Segoe UI Light" panose="020B0502040204020203" pitchFamily="34" charset="0"/>
              </a:rPr>
              <a:t>Layer</a:t>
            </a:r>
            <a:endParaRPr lang="en-GB" sz="2800" dirty="0">
              <a:solidFill>
                <a:schemeClr val="bg1"/>
              </a:solidFill>
              <a:latin typeface="Segoe UI Light" panose="020B0502040204020203" pitchFamily="34" charset="0"/>
              <a:ea typeface="+mj-ea"/>
              <a:cs typeface="Segoe UI Light" panose="020B0502040204020203" pitchFamily="34" charset="0"/>
            </a:endParaRPr>
          </a:p>
        </p:txBody>
      </p:sp>
      <p:sp>
        <p:nvSpPr>
          <p:cNvPr id="64" name="TextBox 63"/>
          <p:cNvSpPr txBox="1"/>
          <p:nvPr/>
        </p:nvSpPr>
        <p:spPr>
          <a:xfrm>
            <a:off x="1534506" y="6202717"/>
            <a:ext cx="1917290" cy="461665"/>
          </a:xfrm>
          <a:prstGeom prst="rect">
            <a:avLst/>
          </a:prstGeom>
          <a:noFill/>
        </p:spPr>
        <p:txBody>
          <a:bodyPr wrap="square" rtlCol="0">
            <a:spAutoFit/>
          </a:bodyPr>
          <a:lstStyle/>
          <a:p>
            <a:r>
              <a:rPr lang="en-GB" sz="2400" dirty="0">
                <a:solidFill>
                  <a:schemeClr val="bg1"/>
                </a:solidFill>
                <a:latin typeface="Segoe UI Light" panose="020B0502040204020203" pitchFamily="34" charset="0"/>
                <a:ea typeface="+mj-ea"/>
                <a:cs typeface="Segoe UI Light" panose="020B0502040204020203" pitchFamily="34" charset="0"/>
              </a:rPr>
              <a:t>Input Layer</a:t>
            </a:r>
          </a:p>
        </p:txBody>
      </p:sp>
      <p:sp>
        <p:nvSpPr>
          <p:cNvPr id="65" name="TextBox 64"/>
          <p:cNvSpPr txBox="1"/>
          <p:nvPr/>
        </p:nvSpPr>
        <p:spPr>
          <a:xfrm>
            <a:off x="5353545" y="6032324"/>
            <a:ext cx="2570214" cy="461665"/>
          </a:xfrm>
          <a:prstGeom prst="rect">
            <a:avLst/>
          </a:prstGeom>
          <a:noFill/>
        </p:spPr>
        <p:txBody>
          <a:bodyPr wrap="square" rtlCol="0">
            <a:spAutoFit/>
          </a:bodyPr>
          <a:lstStyle/>
          <a:p>
            <a:r>
              <a:rPr lang="en-GB" sz="2400" dirty="0">
                <a:solidFill>
                  <a:schemeClr val="bg1"/>
                </a:solidFill>
                <a:latin typeface="Segoe UI Light" panose="020B0502040204020203" pitchFamily="34" charset="0"/>
                <a:ea typeface="+mj-ea"/>
                <a:cs typeface="Segoe UI Light" panose="020B0502040204020203" pitchFamily="34" charset="0"/>
              </a:rPr>
              <a:t>Hidden Layers</a:t>
            </a:r>
          </a:p>
        </p:txBody>
      </p:sp>
    </p:spTree>
    <p:extLst>
      <p:ext uri="{BB962C8B-B14F-4D97-AF65-F5344CB8AC3E}">
        <p14:creationId xmlns:p14="http://schemas.microsoft.com/office/powerpoint/2010/main" val="377792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4715" y="547779"/>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Single Neuron Model</a:t>
            </a:r>
          </a:p>
        </p:txBody>
      </p:sp>
      <p:grpSp>
        <p:nvGrpSpPr>
          <p:cNvPr id="57" name="Group 56"/>
          <p:cNvGrpSpPr/>
          <p:nvPr/>
        </p:nvGrpSpPr>
        <p:grpSpPr>
          <a:xfrm>
            <a:off x="504715" y="2020297"/>
            <a:ext cx="5117665" cy="3431767"/>
            <a:chOff x="504715" y="2243192"/>
            <a:chExt cx="5117665" cy="3431767"/>
          </a:xfrm>
        </p:grpSpPr>
        <p:grpSp>
          <p:nvGrpSpPr>
            <p:cNvPr id="54" name="Group 53"/>
            <p:cNvGrpSpPr/>
            <p:nvPr/>
          </p:nvGrpSpPr>
          <p:grpSpPr>
            <a:xfrm>
              <a:off x="504715" y="2243192"/>
              <a:ext cx="5117665" cy="3431767"/>
              <a:chOff x="1289614" y="1938392"/>
              <a:chExt cx="5117665" cy="3431767"/>
            </a:xfrm>
          </p:grpSpPr>
          <mc:AlternateContent xmlns:mc="http://schemas.openxmlformats.org/markup-compatibility/2006" xmlns:a14="http://schemas.microsoft.com/office/drawing/2010/main">
            <mc:Choice Requires="a14">
              <p:sp>
                <p:nvSpPr>
                  <p:cNvPr id="5" name="Oval 4"/>
                  <p:cNvSpPr/>
                  <p:nvPr/>
                </p:nvSpPr>
                <p:spPr>
                  <a:xfrm>
                    <a:off x="1816414" y="4339012"/>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prstClr val="white"/>
                                  </a:solidFill>
                                  <a:latin typeface="Cambria Math" panose="02040503050406030204" pitchFamily="18" charset="0"/>
                                </a:rPr>
                              </m:ctrlPr>
                            </m:sSubPr>
                            <m:e>
                              <m:r>
                                <a:rPr lang="en-GB" i="1">
                                  <a:solidFill>
                                    <a:prstClr val="white"/>
                                  </a:solidFill>
                                  <a:latin typeface="Cambria Math" panose="02040503050406030204" pitchFamily="18" charset="0"/>
                                </a:rPr>
                                <m:t>𝑥</m:t>
                              </m:r>
                            </m:e>
                            <m:sub>
                              <m:r>
                                <a:rPr lang="en-GB" b="0" i="1" smtClean="0">
                                  <a:solidFill>
                                    <a:prstClr val="white"/>
                                  </a:solidFill>
                                  <a:latin typeface="Cambria Math" panose="02040503050406030204" pitchFamily="18" charset="0"/>
                                </a:rPr>
                                <m:t>3</m:t>
                              </m:r>
                            </m:sub>
                          </m:sSub>
                        </m:oMath>
                      </m:oMathPara>
                    </a14:m>
                    <a:endParaRPr lang="en-GB" dirty="0">
                      <a:solidFill>
                        <a:prstClr val="white"/>
                      </a:solidFill>
                      <a:latin typeface="Calibri" panose="020F0502020204030204"/>
                    </a:endParaRPr>
                  </a:p>
                </p:txBody>
              </p:sp>
            </mc:Choice>
            <mc:Fallback xmlns="">
              <p:sp>
                <p:nvSpPr>
                  <p:cNvPr id="5" name="Oval 4"/>
                  <p:cNvSpPr>
                    <a:spLocks noRot="1" noChangeAspect="1" noMove="1" noResize="1" noEditPoints="1" noAdjustHandles="1" noChangeArrowheads="1" noChangeShapeType="1" noTextEdit="1"/>
                  </p:cNvSpPr>
                  <p:nvPr/>
                </p:nvSpPr>
                <p:spPr>
                  <a:xfrm>
                    <a:off x="1816414" y="4339012"/>
                    <a:ext cx="540000" cy="540000"/>
                  </a:xfrm>
                  <a:prstGeom prst="ellipse">
                    <a:avLst/>
                  </a:prstGeom>
                  <a:blipFill>
                    <a:blip r:embed="rId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1816414" y="2624370"/>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i="1" smtClean="0">
                                  <a:solidFill>
                                    <a:prstClr val="white"/>
                                  </a:solidFill>
                                  <a:latin typeface="Cambria Math" panose="02040503050406030204" pitchFamily="18" charset="0"/>
                                </a:rPr>
                              </m:ctrlPr>
                            </m:sSubPr>
                            <m:e>
                              <m:r>
                                <a:rPr lang="en-GB" b="0" i="1" smtClean="0">
                                  <a:solidFill>
                                    <a:prstClr val="white"/>
                                  </a:solidFill>
                                  <a:latin typeface="Cambria Math" panose="02040503050406030204" pitchFamily="18" charset="0"/>
                                </a:rPr>
                                <m:t> </m:t>
                              </m:r>
                              <m:r>
                                <a:rPr lang="en-GB" b="0" i="1" smtClean="0">
                                  <a:solidFill>
                                    <a:prstClr val="white"/>
                                  </a:solidFill>
                                  <a:latin typeface="Cambria Math" panose="02040503050406030204" pitchFamily="18" charset="0"/>
                                </a:rPr>
                                <m:t>𝑥</m:t>
                              </m:r>
                            </m:e>
                            <m:sub>
                              <m:r>
                                <a:rPr lang="en-GB" b="0" i="1" smtClean="0">
                                  <a:solidFill>
                                    <a:prstClr val="white"/>
                                  </a:solidFill>
                                  <a:latin typeface="Cambria Math" panose="02040503050406030204" pitchFamily="18" charset="0"/>
                                </a:rPr>
                                <m:t>1</m:t>
                              </m:r>
                            </m:sub>
                          </m:sSub>
                        </m:oMath>
                      </m:oMathPara>
                    </a14:m>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6" name="Oval 5"/>
                  <p:cNvSpPr>
                    <a:spLocks noRot="1" noChangeAspect="1" noMove="1" noResize="1" noEditPoints="1" noAdjustHandles="1" noChangeArrowheads="1" noChangeShapeType="1" noTextEdit="1"/>
                  </p:cNvSpPr>
                  <p:nvPr/>
                </p:nvSpPr>
                <p:spPr>
                  <a:xfrm>
                    <a:off x="1816414" y="2624370"/>
                    <a:ext cx="540000" cy="540000"/>
                  </a:xfrm>
                  <a:prstGeom prst="ellipse">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1816414" y="3481691"/>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prstClr val="white"/>
                                  </a:solidFill>
                                  <a:latin typeface="Cambria Math" panose="02040503050406030204" pitchFamily="18" charset="0"/>
                                </a:rPr>
                              </m:ctrlPr>
                            </m:sSubPr>
                            <m:e>
                              <m:r>
                                <a:rPr lang="en-GB" i="1">
                                  <a:solidFill>
                                    <a:prstClr val="white"/>
                                  </a:solidFill>
                                  <a:latin typeface="Cambria Math" panose="02040503050406030204" pitchFamily="18" charset="0"/>
                                </a:rPr>
                                <m:t>𝑥</m:t>
                              </m:r>
                            </m:e>
                            <m:sub>
                              <m:r>
                                <a:rPr lang="en-GB" b="0" i="1" smtClean="0">
                                  <a:solidFill>
                                    <a:prstClr val="white"/>
                                  </a:solidFill>
                                  <a:latin typeface="Cambria Math" panose="02040503050406030204" pitchFamily="18" charset="0"/>
                                </a:rPr>
                                <m:t>2</m:t>
                              </m:r>
                            </m:sub>
                          </m:sSub>
                        </m:oMath>
                      </m:oMathPara>
                    </a14:m>
                    <a:endParaRPr lang="en-GB" dirty="0">
                      <a:solidFill>
                        <a:prstClr val="white"/>
                      </a:solidFill>
                      <a:latin typeface="Calibri" panose="020F0502020204030204"/>
                    </a:endParaRPr>
                  </a:p>
                </p:txBody>
              </p:sp>
            </mc:Choice>
            <mc:Fallback xmlns="">
              <p:sp>
                <p:nvSpPr>
                  <p:cNvPr id="7" name="Oval 6"/>
                  <p:cNvSpPr>
                    <a:spLocks noRot="1" noChangeAspect="1" noMove="1" noResize="1" noEditPoints="1" noAdjustHandles="1" noChangeArrowheads="1" noChangeShapeType="1" noTextEdit="1"/>
                  </p:cNvSpPr>
                  <p:nvPr/>
                </p:nvSpPr>
                <p:spPr>
                  <a:xfrm>
                    <a:off x="1816414" y="3481691"/>
                    <a:ext cx="540000" cy="540000"/>
                  </a:xfrm>
                  <a:prstGeom prst="ellipse">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501249" y="349775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2800" b="0" i="1" smtClean="0">
                              <a:solidFill>
                                <a:schemeClr val="tx1"/>
                              </a:solidFill>
                              <a:latin typeface="Cambria Math" panose="02040503050406030204" pitchFamily="18" charset="0"/>
                              <a:ea typeface="Cambria Math" panose="02040503050406030204" pitchFamily="18" charset="0"/>
                            </a:rPr>
                            <m:t> </m:t>
                          </m:r>
                          <m:r>
                            <m:rPr>
                              <m:sty m:val="p"/>
                            </m:rPr>
                            <a:rPr lang="el-GR" sz="2800" i="1" smtClean="0">
                              <a:solidFill>
                                <a:schemeClr val="tx1"/>
                              </a:solidFill>
                              <a:latin typeface="Cambria Math" panose="02040503050406030204" pitchFamily="18" charset="0"/>
                              <a:ea typeface="Cambria Math" panose="02040503050406030204" pitchFamily="18" charset="0"/>
                            </a:rPr>
                            <m:t>Σ</m:t>
                          </m:r>
                        </m:oMath>
                      </m:oMathPara>
                    </a14:m>
                    <a:endParaRPr lang="en-GB" dirty="0">
                      <a:solidFill>
                        <a:prstClr val="white"/>
                      </a:solidFill>
                      <a:latin typeface="Calibri" panose="020F0502020204030204"/>
                    </a:endParaRPr>
                  </a:p>
                </p:txBody>
              </p:sp>
            </mc:Choice>
            <mc:Fallback xmlns="">
              <p:sp>
                <p:nvSpPr>
                  <p:cNvPr id="10" name="Oval 9"/>
                  <p:cNvSpPr>
                    <a:spLocks noRot="1" noChangeAspect="1" noMove="1" noResize="1" noEditPoints="1" noAdjustHandles="1" noChangeArrowheads="1" noChangeShapeType="1" noTextEdit="1"/>
                  </p:cNvSpPr>
                  <p:nvPr/>
                </p:nvSpPr>
                <p:spPr>
                  <a:xfrm>
                    <a:off x="3501249" y="3497755"/>
                    <a:ext cx="540000" cy="540000"/>
                  </a:xfrm>
                  <a:prstGeom prst="ellipse">
                    <a:avLst/>
                  </a:prstGeom>
                  <a:blipFill>
                    <a:blip r:embed="rId7"/>
                    <a:stretch>
                      <a:fillRect/>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4478666" y="350172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 </m:t>
                          </m:r>
                          <m:r>
                            <a:rPr kumimoji="0" lang="en-GB"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𝜎</m:t>
                          </m:r>
                        </m:oMath>
                      </m:oMathPara>
                    </a14:m>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2" name="Oval 11"/>
                  <p:cNvSpPr>
                    <a:spLocks noRot="1" noChangeAspect="1" noMove="1" noResize="1" noEditPoints="1" noAdjustHandles="1" noChangeArrowheads="1" noChangeShapeType="1" noTextEdit="1"/>
                  </p:cNvSpPr>
                  <p:nvPr/>
                </p:nvSpPr>
                <p:spPr>
                  <a:xfrm>
                    <a:off x="4478666" y="3501725"/>
                    <a:ext cx="540000" cy="540000"/>
                  </a:xfrm>
                  <a:prstGeom prst="ellipse">
                    <a:avLst/>
                  </a:prstGeom>
                  <a:blipFill>
                    <a:blip r:embed="rId8"/>
                    <a:stretch>
                      <a:fillRect/>
                    </a:stretch>
                  </a:blipFill>
                  <a:ln>
                    <a:solidFill>
                      <a:schemeClr val="tx1"/>
                    </a:solidFill>
                  </a:ln>
                </p:spPr>
                <p:txBody>
                  <a:bodyPr/>
                  <a:lstStyle/>
                  <a:p>
                    <a:r>
                      <a:rPr lang="en-GB">
                        <a:noFill/>
                      </a:rPr>
                      <a:t> </a:t>
                    </a:r>
                  </a:p>
                </p:txBody>
              </p:sp>
            </mc:Fallback>
          </mc:AlternateContent>
          <p:cxnSp>
            <p:nvCxnSpPr>
              <p:cNvPr id="13" name="Straight Connector 12"/>
              <p:cNvCxnSpPr>
                <a:cxnSpLocks/>
                <a:stCxn id="6" idx="6"/>
                <a:endCxn id="10" idx="2"/>
              </p:cNvCxnSpPr>
              <p:nvPr/>
            </p:nvCxnSpPr>
            <p:spPr>
              <a:xfrm>
                <a:off x="2356414" y="2894370"/>
                <a:ext cx="1144835" cy="8733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cxnSpLocks/>
                <a:stCxn id="7" idx="6"/>
                <a:endCxn id="10" idx="2"/>
              </p:cNvCxnSpPr>
              <p:nvPr/>
            </p:nvCxnSpPr>
            <p:spPr>
              <a:xfrm>
                <a:off x="2356414" y="3751691"/>
                <a:ext cx="1144835" cy="1606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cxnSpLocks/>
                <a:stCxn id="5" idx="6"/>
                <a:endCxn id="10" idx="2"/>
              </p:cNvCxnSpPr>
              <p:nvPr/>
            </p:nvCxnSpPr>
            <p:spPr>
              <a:xfrm flipV="1">
                <a:off x="2356414" y="3767755"/>
                <a:ext cx="1144835" cy="84125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cxnSpLocks/>
                <a:stCxn id="10" idx="6"/>
                <a:endCxn id="12" idx="2"/>
              </p:cNvCxnSpPr>
              <p:nvPr/>
            </p:nvCxnSpPr>
            <p:spPr>
              <a:xfrm>
                <a:off x="4041249" y="3767755"/>
                <a:ext cx="437417" cy="3970"/>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289614" y="5031605"/>
                <a:ext cx="1917290" cy="338554"/>
              </a:xfrm>
              <a:prstGeom prst="rect">
                <a:avLst/>
              </a:prstGeom>
              <a:noFill/>
            </p:spPr>
            <p:txBody>
              <a:bodyPr wrap="square" rtlCol="0">
                <a:spAutoFit/>
              </a:bodyPr>
              <a:lstStyle/>
              <a:p>
                <a:r>
                  <a:rPr lang="en-GB" sz="1600" b="1" dirty="0">
                    <a:solidFill>
                      <a:schemeClr val="bg1"/>
                    </a:solidFill>
                    <a:latin typeface="Segoe UI Light" panose="020B0502040204020203" pitchFamily="34" charset="0"/>
                    <a:ea typeface="+mj-ea"/>
                    <a:cs typeface="Segoe UI Light" panose="020B0502040204020203" pitchFamily="34" charset="0"/>
                  </a:rPr>
                  <a:t>Input features x</a:t>
                </a:r>
              </a:p>
            </p:txBody>
          </p:sp>
          <mc:AlternateContent xmlns:mc="http://schemas.openxmlformats.org/markup-compatibility/2006" xmlns:a14="http://schemas.microsoft.com/office/drawing/2010/main">
            <mc:Choice Requires="a14">
              <p:sp>
                <p:nvSpPr>
                  <p:cNvPr id="28" name="Oval 27"/>
                  <p:cNvSpPr/>
                  <p:nvPr/>
                </p:nvSpPr>
                <p:spPr>
                  <a:xfrm>
                    <a:off x="2969968" y="2268329"/>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i="1" smtClean="0">
                                  <a:solidFill>
                                    <a:prstClr val="white"/>
                                  </a:solidFill>
                                  <a:latin typeface="Cambria Math" panose="02040503050406030204" pitchFamily="18" charset="0"/>
                                </a:rPr>
                              </m:ctrlPr>
                            </m:sSubPr>
                            <m:e>
                              <m:r>
                                <a:rPr lang="en-GB" b="0" i="1" smtClean="0">
                                  <a:solidFill>
                                    <a:prstClr val="white"/>
                                  </a:solidFill>
                                  <a:latin typeface="Cambria Math" panose="02040503050406030204" pitchFamily="18" charset="0"/>
                                </a:rPr>
                                <m:t>𝑥</m:t>
                              </m:r>
                            </m:e>
                            <m:sub>
                              <m:r>
                                <a:rPr lang="en-GB" b="0" i="1" smtClean="0">
                                  <a:solidFill>
                                    <a:prstClr val="white"/>
                                  </a:solidFill>
                                  <a:latin typeface="Cambria Math" panose="02040503050406030204" pitchFamily="18" charset="0"/>
                                </a:rPr>
                                <m:t>0</m:t>
                              </m:r>
                            </m:sub>
                          </m:sSub>
                        </m:oMath>
                      </m:oMathPara>
                    </a14:m>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8" name="Oval 27"/>
                  <p:cNvSpPr>
                    <a:spLocks noRot="1" noChangeAspect="1" noMove="1" noResize="1" noEditPoints="1" noAdjustHandles="1" noChangeArrowheads="1" noChangeShapeType="1" noTextEdit="1"/>
                  </p:cNvSpPr>
                  <p:nvPr/>
                </p:nvSpPr>
                <p:spPr>
                  <a:xfrm>
                    <a:off x="2969968" y="2268329"/>
                    <a:ext cx="540000" cy="540000"/>
                  </a:xfrm>
                  <a:prstGeom prst="ellipse">
                    <a:avLst/>
                  </a:prstGeom>
                  <a:blipFill>
                    <a:blip r:embed="rId9"/>
                    <a:stretch>
                      <a:fillRect/>
                    </a:stretch>
                  </a:blipFill>
                  <a:ln>
                    <a:noFill/>
                  </a:ln>
                </p:spPr>
                <p:txBody>
                  <a:bodyPr/>
                  <a:lstStyle/>
                  <a:p>
                    <a:r>
                      <a:rPr lang="en-GB">
                        <a:noFill/>
                      </a:rPr>
                      <a:t> </a:t>
                    </a:r>
                  </a:p>
                </p:txBody>
              </p:sp>
            </mc:Fallback>
          </mc:AlternateContent>
          <p:cxnSp>
            <p:nvCxnSpPr>
              <p:cNvPr id="29" name="Straight Connector 28"/>
              <p:cNvCxnSpPr>
                <a:cxnSpLocks/>
                <a:stCxn id="28" idx="4"/>
                <a:endCxn id="10" idx="2"/>
              </p:cNvCxnSpPr>
              <p:nvPr/>
            </p:nvCxnSpPr>
            <p:spPr>
              <a:xfrm>
                <a:off x="3239968" y="2808329"/>
                <a:ext cx="261281" cy="959426"/>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824265" y="1938392"/>
                <a:ext cx="1092685" cy="338554"/>
              </a:xfrm>
              <a:prstGeom prst="rect">
                <a:avLst/>
              </a:prstGeom>
              <a:noFill/>
            </p:spPr>
            <p:txBody>
              <a:bodyPr wrap="square" rtlCol="0">
                <a:spAutoFit/>
              </a:bodyPr>
              <a:lstStyle/>
              <a:p>
                <a:r>
                  <a:rPr lang="en-GB" sz="1600" dirty="0">
                    <a:solidFill>
                      <a:schemeClr val="bg1"/>
                    </a:solidFill>
                    <a:latin typeface="Segoe UI Light" panose="020B0502040204020203" pitchFamily="34" charset="0"/>
                    <a:ea typeface="+mj-ea"/>
                    <a:cs typeface="Segoe UI Light" panose="020B0502040204020203" pitchFamily="34" charset="0"/>
                  </a:rPr>
                  <a:t>Bias unit</a:t>
                </a:r>
              </a:p>
            </p:txBody>
          </p:sp>
          <p:cxnSp>
            <p:nvCxnSpPr>
              <p:cNvPr id="43" name="Straight Connector 42"/>
              <p:cNvCxnSpPr>
                <a:cxnSpLocks/>
              </p:cNvCxnSpPr>
              <p:nvPr/>
            </p:nvCxnSpPr>
            <p:spPr>
              <a:xfrm flipV="1">
                <a:off x="5018665" y="3760834"/>
                <a:ext cx="446138" cy="4010"/>
              </a:xfrm>
              <a:prstGeom prst="line">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3206904" y="2865226"/>
                    <a:ext cx="6640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solidFill>
                                    <a:schemeClr val="bg1"/>
                                  </a:solidFill>
                                  <a:latin typeface="Cambria Math" panose="02040503050406030204" pitchFamily="18" charset="0"/>
                                </a:rPr>
                                <m:t>𝒘</m:t>
                              </m:r>
                            </m:e>
                            <m:sub>
                              <m:r>
                                <a:rPr lang="en-GB" b="1" i="1" smtClean="0">
                                  <a:solidFill>
                                    <a:schemeClr val="bg1"/>
                                  </a:solidFill>
                                  <a:latin typeface="Cambria Math" panose="02040503050406030204" pitchFamily="18" charset="0"/>
                                </a:rPr>
                                <m:t>𝟎</m:t>
                              </m:r>
                            </m:sub>
                          </m:sSub>
                        </m:oMath>
                      </m:oMathPara>
                    </a14:m>
                    <a:endParaRPr lang="en-GB"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3206904" y="2865226"/>
                    <a:ext cx="664028"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rot="19219354">
                    <a:off x="2461817" y="3868717"/>
                    <a:ext cx="6640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solidFill>
                                    <a:schemeClr val="bg1"/>
                                  </a:solidFill>
                                  <a:latin typeface="Cambria Math" panose="02040503050406030204" pitchFamily="18" charset="0"/>
                                </a:rPr>
                              </m:ctrlPr>
                            </m:sSubPr>
                            <m:e>
                              <m:r>
                                <a:rPr lang="en-GB" b="1" i="1" smtClean="0">
                                  <a:solidFill>
                                    <a:schemeClr val="bg1"/>
                                  </a:solidFill>
                                  <a:latin typeface="Cambria Math" panose="02040503050406030204" pitchFamily="18" charset="0"/>
                                </a:rPr>
                                <m:t>𝒘</m:t>
                              </m:r>
                            </m:e>
                            <m:sub>
                              <m:r>
                                <a:rPr lang="en-GB" b="1" i="1" smtClean="0">
                                  <a:solidFill>
                                    <a:schemeClr val="bg1"/>
                                  </a:solidFill>
                                  <a:latin typeface="Cambria Math" panose="02040503050406030204" pitchFamily="18" charset="0"/>
                                </a:rPr>
                                <m:t>𝟑</m:t>
                              </m:r>
                            </m:sub>
                          </m:sSub>
                        </m:oMath>
                      </m:oMathPara>
                    </a14:m>
                    <a:endParaRPr lang="en-GB" b="1" dirty="0"/>
                  </a:p>
                </p:txBody>
              </p:sp>
            </mc:Choice>
            <mc:Fallback xmlns="">
              <p:sp>
                <p:nvSpPr>
                  <p:cNvPr id="49" name="TextBox 48"/>
                  <p:cNvSpPr txBox="1">
                    <a:spLocks noRot="1" noChangeAspect="1" noMove="1" noResize="1" noEditPoints="1" noAdjustHandles="1" noChangeArrowheads="1" noChangeShapeType="1" noTextEdit="1"/>
                  </p:cNvSpPr>
                  <p:nvPr/>
                </p:nvSpPr>
                <p:spPr>
                  <a:xfrm rot="19219354">
                    <a:off x="2461817" y="3868717"/>
                    <a:ext cx="664028"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2466177" y="3398423"/>
                    <a:ext cx="6640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solidFill>
                                    <a:schemeClr val="bg1"/>
                                  </a:solidFill>
                                  <a:latin typeface="Cambria Math" panose="02040503050406030204" pitchFamily="18" charset="0"/>
                                </a:rPr>
                              </m:ctrlPr>
                            </m:sSubPr>
                            <m:e>
                              <m:r>
                                <a:rPr lang="en-GB" b="1" i="1" smtClean="0">
                                  <a:solidFill>
                                    <a:schemeClr val="bg1"/>
                                  </a:solidFill>
                                  <a:latin typeface="Cambria Math" panose="02040503050406030204" pitchFamily="18" charset="0"/>
                                </a:rPr>
                                <m:t>𝒘</m:t>
                              </m:r>
                            </m:e>
                            <m:sub>
                              <m:r>
                                <a:rPr lang="en-GB" b="1" i="1" smtClean="0">
                                  <a:solidFill>
                                    <a:schemeClr val="bg1"/>
                                  </a:solidFill>
                                  <a:latin typeface="Cambria Math" panose="02040503050406030204" pitchFamily="18" charset="0"/>
                                </a:rPr>
                                <m:t>𝟐</m:t>
                              </m:r>
                            </m:sub>
                          </m:sSub>
                        </m:oMath>
                      </m:oMathPara>
                    </a14:m>
                    <a:endParaRPr lang="en-GB" b="1" dirty="0"/>
                  </a:p>
                </p:txBody>
              </p:sp>
            </mc:Choice>
            <mc:Fallback xmlns="">
              <p:sp>
                <p:nvSpPr>
                  <p:cNvPr id="50" name="TextBox 49"/>
                  <p:cNvSpPr txBox="1">
                    <a:spLocks noRot="1" noChangeAspect="1" noMove="1" noResize="1" noEditPoints="1" noAdjustHandles="1" noChangeArrowheads="1" noChangeShapeType="1" noTextEdit="1"/>
                  </p:cNvSpPr>
                  <p:nvPr/>
                </p:nvSpPr>
                <p:spPr>
                  <a:xfrm>
                    <a:off x="2466177" y="3398423"/>
                    <a:ext cx="664028" cy="369332"/>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rot="1566780">
                    <a:off x="2466177" y="2841524"/>
                    <a:ext cx="6640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solidFill>
                                    <a:schemeClr val="bg1"/>
                                  </a:solidFill>
                                  <a:latin typeface="Cambria Math" panose="02040503050406030204" pitchFamily="18" charset="0"/>
                                </a:rPr>
                              </m:ctrlPr>
                            </m:sSubPr>
                            <m:e>
                              <m:r>
                                <a:rPr lang="en-GB" b="1" i="1" smtClean="0">
                                  <a:solidFill>
                                    <a:schemeClr val="bg1"/>
                                  </a:solidFill>
                                  <a:latin typeface="Cambria Math" panose="02040503050406030204" pitchFamily="18" charset="0"/>
                                </a:rPr>
                                <m:t>𝒘</m:t>
                              </m:r>
                            </m:e>
                            <m:sub>
                              <m:r>
                                <a:rPr lang="en-GB" b="1" i="1" smtClean="0">
                                  <a:solidFill>
                                    <a:schemeClr val="bg1"/>
                                  </a:solidFill>
                                  <a:latin typeface="Cambria Math" panose="02040503050406030204" pitchFamily="18" charset="0"/>
                                </a:rPr>
                                <m:t>𝟏</m:t>
                              </m:r>
                            </m:sub>
                          </m:sSub>
                        </m:oMath>
                      </m:oMathPara>
                    </a14:m>
                    <a:endParaRPr lang="en-GB" b="1" dirty="0">
                      <a:solidFill>
                        <a:schemeClr val="bg1"/>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rot="1566780">
                    <a:off x="2466177" y="2841524"/>
                    <a:ext cx="664028" cy="369332"/>
                  </a:xfrm>
                  <a:prstGeom prst="rect">
                    <a:avLst/>
                  </a:prstGeom>
                  <a:blipFill>
                    <a:blip r:embed="rId13"/>
                    <a:stretch>
                      <a:fillRect/>
                    </a:stretch>
                  </a:blipFill>
                </p:spPr>
                <p:txBody>
                  <a:bodyPr/>
                  <a:lstStyle/>
                  <a:p>
                    <a:r>
                      <a:rPr lang="en-GB">
                        <a:noFill/>
                      </a:rPr>
                      <a:t> </a:t>
                    </a:r>
                  </a:p>
                </p:txBody>
              </p:sp>
            </mc:Fallback>
          </mc:AlternateContent>
          <p:sp>
            <p:nvSpPr>
              <p:cNvPr id="52" name="Rectangle 51"/>
              <p:cNvSpPr/>
              <p:nvPr/>
            </p:nvSpPr>
            <p:spPr>
              <a:xfrm>
                <a:off x="5435057" y="3567025"/>
                <a:ext cx="875561" cy="369332"/>
              </a:xfrm>
              <a:prstGeom prst="rect">
                <a:avLst/>
              </a:prstGeom>
            </p:spPr>
            <p:txBody>
              <a:bodyPr wrap="none">
                <a:spAutoFit/>
              </a:bodyPr>
              <a:lstStyle/>
              <a:p>
                <a:r>
                  <a:rPr lang="en-GB" b="1" dirty="0">
                    <a:solidFill>
                      <a:schemeClr val="bg1"/>
                    </a:solidFill>
                    <a:latin typeface="Segoe UI Light" panose="020B0502040204020203" pitchFamily="34" charset="0"/>
                    <a:cs typeface="Segoe UI Light" panose="020B0502040204020203" pitchFamily="34" charset="0"/>
                  </a:rPr>
                  <a:t>Output</a:t>
                </a:r>
              </a:p>
            </p:txBody>
          </p:sp>
          <mc:AlternateContent xmlns:mc="http://schemas.openxmlformats.org/markup-compatibility/2006" xmlns:a14="http://schemas.microsoft.com/office/drawing/2010/main">
            <mc:Choice Requires="a14">
              <p:sp>
                <p:nvSpPr>
                  <p:cNvPr id="53" name="TextBox 52"/>
                  <p:cNvSpPr txBox="1"/>
                  <p:nvPr/>
                </p:nvSpPr>
                <p:spPr>
                  <a:xfrm>
                    <a:off x="5338395" y="3852414"/>
                    <a:ext cx="106888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1">
                              <a:solidFill>
                                <a:schemeClr val="bg1"/>
                              </a:solidFill>
                              <a:latin typeface="Cambria Math" panose="02040503050406030204" pitchFamily="18" charset="0"/>
                              <a:ea typeface="+mj-ea"/>
                              <a:cs typeface="Segoe UI Light" panose="020B0502040204020203" pitchFamily="34" charset="0"/>
                            </a:rPr>
                            <m:t>𝜖</m:t>
                          </m:r>
                          <m:r>
                            <a:rPr lang="en-GB" sz="1600" b="1">
                              <a:solidFill>
                                <a:schemeClr val="bg1"/>
                              </a:solidFill>
                              <a:latin typeface="Cambria Math" panose="02040503050406030204" pitchFamily="18" charset="0"/>
                              <a:ea typeface="+mj-ea"/>
                              <a:cs typeface="Segoe UI Light" panose="020B0502040204020203" pitchFamily="34" charset="0"/>
                            </a:rPr>
                            <m:t> [0,1]</m:t>
                          </m:r>
                        </m:oMath>
                      </m:oMathPara>
                    </a14:m>
                    <a:endParaRPr lang="en-GB" sz="1600" b="1" dirty="0">
                      <a:solidFill>
                        <a:schemeClr val="bg1"/>
                      </a:solidFill>
                      <a:latin typeface="Segoe UI Light" panose="020B0502040204020203" pitchFamily="34" charset="0"/>
                      <a:ea typeface="+mj-ea"/>
                      <a:cs typeface="Segoe UI Light" panose="020B0502040204020203"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338395" y="3852414"/>
                    <a:ext cx="1068884" cy="338554"/>
                  </a:xfrm>
                  <a:prstGeom prst="rect">
                    <a:avLst/>
                  </a:prstGeom>
                  <a:blipFill>
                    <a:blip r:embed="rId14"/>
                    <a:stretch>
                      <a:fillRect b="-10714"/>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56" name="TextBox 55"/>
                <p:cNvSpPr txBox="1"/>
                <p:nvPr/>
              </p:nvSpPr>
              <p:spPr>
                <a:xfrm>
                  <a:off x="3153558" y="3712300"/>
                  <a:ext cx="6640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solidFill>
                              <a:schemeClr val="bg1"/>
                            </a:solidFill>
                            <a:latin typeface="Cambria Math" panose="02040503050406030204" pitchFamily="18" charset="0"/>
                          </a:rPr>
                          <m:t>𝒛</m:t>
                        </m:r>
                      </m:oMath>
                    </m:oMathPara>
                  </a14:m>
                  <a:endParaRPr lang="en-GB"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3153558" y="3712300"/>
                  <a:ext cx="664028" cy="369332"/>
                </a:xfrm>
                <a:prstGeom prst="rect">
                  <a:avLst/>
                </a:prstGeom>
                <a:blipFill>
                  <a:blip r:embed="rId15"/>
                  <a:stretch>
                    <a:fillRect/>
                  </a:stretch>
                </a:blipFill>
              </p:spPr>
              <p:txBody>
                <a:bodyPr/>
                <a:lstStyle/>
                <a:p>
                  <a:r>
                    <a:rPr lang="en-GB">
                      <a:noFill/>
                    </a:rPr>
                    <a:t> </a:t>
                  </a:r>
                </a:p>
              </p:txBody>
            </p:sp>
          </mc:Fallback>
        </mc:AlternateContent>
      </p:grpSp>
      <p:grpSp>
        <p:nvGrpSpPr>
          <p:cNvPr id="64" name="Group 63"/>
          <p:cNvGrpSpPr/>
          <p:nvPr/>
        </p:nvGrpSpPr>
        <p:grpSpPr>
          <a:xfrm>
            <a:off x="6098581" y="2523922"/>
            <a:ext cx="2829814" cy="2386735"/>
            <a:chOff x="6098581" y="2523922"/>
            <a:chExt cx="2829814" cy="2386735"/>
          </a:xfrm>
        </p:grpSpPr>
        <mc:AlternateContent xmlns:mc="http://schemas.openxmlformats.org/markup-compatibility/2006" xmlns:a14="http://schemas.microsoft.com/office/drawing/2010/main">
          <mc:Choice Requires="a14">
            <p:sp>
              <p:nvSpPr>
                <p:cNvPr id="55" name="TextBox 54"/>
                <p:cNvSpPr txBox="1"/>
                <p:nvPr/>
              </p:nvSpPr>
              <p:spPr>
                <a:xfrm>
                  <a:off x="6098581" y="2523922"/>
                  <a:ext cx="1545102" cy="544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bg1"/>
                            </a:solidFill>
                            <a:latin typeface="Cambria Math" panose="02040503050406030204" pitchFamily="18" charset="0"/>
                          </a:rPr>
                          <m:t>𝑧</m:t>
                        </m:r>
                        <m:r>
                          <a:rPr lang="en-GB" b="0" i="1" smtClean="0">
                            <a:solidFill>
                              <a:schemeClr val="bg1"/>
                            </a:solidFill>
                            <a:latin typeface="Cambria Math" panose="02040503050406030204" pitchFamily="18" charset="0"/>
                          </a:rPr>
                          <m:t>= </m:t>
                        </m:r>
                        <m:nary>
                          <m:naryPr>
                            <m:chr m:val="∑"/>
                            <m:limLoc m:val="subSup"/>
                            <m:ctrlPr>
                              <a:rPr lang="en-GB" b="0" i="1" smtClean="0">
                                <a:solidFill>
                                  <a:schemeClr val="bg1"/>
                                </a:solidFill>
                                <a:latin typeface="Cambria Math" panose="02040503050406030204" pitchFamily="18" charset="0"/>
                              </a:rPr>
                            </m:ctrlPr>
                          </m:naryPr>
                          <m:sub>
                            <m:r>
                              <m:rPr>
                                <m:brk m:alnAt="25"/>
                              </m:rPr>
                              <a:rPr lang="en-GB" b="0" i="1" smtClean="0">
                                <a:solidFill>
                                  <a:schemeClr val="bg1"/>
                                </a:solidFill>
                                <a:latin typeface="Cambria Math" panose="02040503050406030204" pitchFamily="18" charset="0"/>
                              </a:rPr>
                              <m:t>𝑖</m:t>
                            </m:r>
                            <m:r>
                              <a:rPr lang="en-GB" b="0" i="1" smtClean="0">
                                <a:solidFill>
                                  <a:schemeClr val="bg1"/>
                                </a:solidFill>
                                <a:latin typeface="Cambria Math" panose="02040503050406030204" pitchFamily="18" charset="0"/>
                              </a:rPr>
                              <m:t>=0</m:t>
                            </m:r>
                          </m:sub>
                          <m:sup>
                            <m:r>
                              <a:rPr lang="en-GB" b="0" i="1" smtClean="0">
                                <a:solidFill>
                                  <a:schemeClr val="bg1"/>
                                </a:solidFill>
                                <a:latin typeface="Cambria Math" panose="02040503050406030204" pitchFamily="18" charset="0"/>
                              </a:rPr>
                              <m:t>𝑛</m:t>
                            </m:r>
                          </m:sup>
                          <m:e>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𝑤</m:t>
                                </m:r>
                              </m:e>
                              <m:sub>
                                <m:r>
                                  <a:rPr lang="en-GB" b="0" i="1" smtClean="0">
                                    <a:solidFill>
                                      <a:schemeClr val="bg1"/>
                                    </a:solidFill>
                                    <a:latin typeface="Cambria Math" panose="02040503050406030204" pitchFamily="18" charset="0"/>
                                  </a:rPr>
                                  <m:t>𝑖</m:t>
                                </m:r>
                              </m:sub>
                            </m:sSub>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𝑥</m:t>
                                </m:r>
                              </m:e>
                              <m:sub>
                                <m:r>
                                  <a:rPr lang="en-GB" b="0" i="1" smtClean="0">
                                    <a:solidFill>
                                      <a:schemeClr val="bg1"/>
                                    </a:solidFill>
                                    <a:latin typeface="Cambria Math" panose="02040503050406030204" pitchFamily="18" charset="0"/>
                                  </a:rPr>
                                  <m:t>𝑖</m:t>
                                </m:r>
                              </m:sub>
                            </m:sSub>
                          </m:e>
                        </m:nary>
                      </m:oMath>
                    </m:oMathPara>
                  </a14:m>
                  <a:endParaRPr lang="en-GB" dirty="0">
                    <a:solidFill>
                      <a:schemeClr val="bg1"/>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098581" y="2523922"/>
                  <a:ext cx="1545102" cy="544444"/>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6098581" y="3475010"/>
                  <a:ext cx="2667460"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bg1"/>
                            </a:solidFill>
                            <a:latin typeface="Cambria Math" panose="02040503050406030204" pitchFamily="18" charset="0"/>
                          </a:rPr>
                          <m:t>𝑜𝑢𝑡𝑝𝑢𝑡</m:t>
                        </m:r>
                        <m:r>
                          <a:rPr lang="en-GB" b="0" i="1" smtClean="0">
                            <a:solidFill>
                              <a:schemeClr val="bg1"/>
                            </a:solidFill>
                            <a:latin typeface="Cambria Math" panose="02040503050406030204" pitchFamily="18" charset="0"/>
                          </a:rPr>
                          <m:t>= </m:t>
                        </m:r>
                        <m:r>
                          <a:rPr lang="en-GB" b="0" i="1" smtClean="0">
                            <a:solidFill>
                              <a:schemeClr val="bg1"/>
                            </a:solidFill>
                            <a:latin typeface="Cambria Math" panose="02040503050406030204" pitchFamily="18" charset="0"/>
                            <a:ea typeface="Cambria Math" panose="02040503050406030204" pitchFamily="18" charset="0"/>
                          </a:rPr>
                          <m:t>𝜎</m:t>
                        </m:r>
                        <m:d>
                          <m:dPr>
                            <m:ctrlPr>
                              <a:rPr lang="en-GB" b="0" i="1" smtClean="0">
                                <a:solidFill>
                                  <a:schemeClr val="bg1"/>
                                </a:solidFill>
                                <a:latin typeface="Cambria Math" panose="02040503050406030204" pitchFamily="18" charset="0"/>
                                <a:ea typeface="Cambria Math" panose="02040503050406030204" pitchFamily="18" charset="0"/>
                              </a:rPr>
                            </m:ctrlPr>
                          </m:dPr>
                          <m:e>
                            <m:r>
                              <a:rPr lang="en-GB" b="0" i="1" smtClean="0">
                                <a:solidFill>
                                  <a:schemeClr val="bg1"/>
                                </a:solidFill>
                                <a:latin typeface="Cambria Math" panose="02040503050406030204" pitchFamily="18" charset="0"/>
                                <a:ea typeface="Cambria Math" panose="02040503050406030204" pitchFamily="18" charset="0"/>
                              </a:rPr>
                              <m:t>𝑧</m:t>
                            </m:r>
                          </m:e>
                        </m:d>
                        <m:r>
                          <a:rPr lang="en-GB" b="0" i="1" smtClean="0">
                            <a:solidFill>
                              <a:schemeClr val="bg1"/>
                            </a:solidFill>
                            <a:latin typeface="Cambria Math" panose="02040503050406030204" pitchFamily="18" charset="0"/>
                            <a:ea typeface="Cambria Math" panose="02040503050406030204" pitchFamily="18" charset="0"/>
                          </a:rPr>
                          <m:t>= </m:t>
                        </m:r>
                        <m:f>
                          <m:fPr>
                            <m:ctrlPr>
                              <a:rPr lang="en-GB" b="0" i="1" smtClean="0">
                                <a:solidFill>
                                  <a:schemeClr val="bg1"/>
                                </a:solidFill>
                                <a:latin typeface="Cambria Math" panose="02040503050406030204" pitchFamily="18" charset="0"/>
                                <a:ea typeface="Cambria Math" panose="02040503050406030204" pitchFamily="18" charset="0"/>
                              </a:rPr>
                            </m:ctrlPr>
                          </m:fPr>
                          <m:num>
                            <m:r>
                              <a:rPr lang="en-GB" b="0" i="1" smtClean="0">
                                <a:solidFill>
                                  <a:schemeClr val="bg1"/>
                                </a:solidFill>
                                <a:latin typeface="Cambria Math" panose="02040503050406030204" pitchFamily="18" charset="0"/>
                                <a:ea typeface="Cambria Math" panose="02040503050406030204" pitchFamily="18" charset="0"/>
                              </a:rPr>
                              <m:t>1</m:t>
                            </m:r>
                          </m:num>
                          <m:den>
                            <m:r>
                              <a:rPr lang="en-GB" b="0" i="1" smtClean="0">
                                <a:solidFill>
                                  <a:schemeClr val="bg1"/>
                                </a:solidFill>
                                <a:latin typeface="Cambria Math" panose="02040503050406030204" pitchFamily="18" charset="0"/>
                                <a:ea typeface="Cambria Math" panose="02040503050406030204" pitchFamily="18" charset="0"/>
                              </a:rPr>
                              <m:t>1+</m:t>
                            </m:r>
                            <m:sSup>
                              <m:sSupPr>
                                <m:ctrlPr>
                                  <a:rPr lang="en-GB" b="0" i="1" smtClean="0">
                                    <a:solidFill>
                                      <a:schemeClr val="bg1"/>
                                    </a:solidFill>
                                    <a:latin typeface="Cambria Math" panose="02040503050406030204" pitchFamily="18" charset="0"/>
                                    <a:ea typeface="Cambria Math" panose="02040503050406030204" pitchFamily="18" charset="0"/>
                                  </a:rPr>
                                </m:ctrlPr>
                              </m:sSupPr>
                              <m:e>
                                <m:r>
                                  <a:rPr lang="en-GB" b="0" i="1" smtClean="0">
                                    <a:solidFill>
                                      <a:schemeClr val="bg1"/>
                                    </a:solidFill>
                                    <a:latin typeface="Cambria Math" panose="02040503050406030204" pitchFamily="18" charset="0"/>
                                    <a:ea typeface="Cambria Math" panose="02040503050406030204" pitchFamily="18" charset="0"/>
                                  </a:rPr>
                                  <m:t>𝑒</m:t>
                                </m:r>
                              </m:e>
                              <m:sup>
                                <m:r>
                                  <a:rPr lang="en-GB" b="0" i="1" smtClean="0">
                                    <a:solidFill>
                                      <a:schemeClr val="bg1"/>
                                    </a:solidFill>
                                    <a:latin typeface="Cambria Math" panose="02040503050406030204" pitchFamily="18" charset="0"/>
                                    <a:ea typeface="Cambria Math" panose="02040503050406030204" pitchFamily="18" charset="0"/>
                                  </a:rPr>
                                  <m:t>−</m:t>
                                </m:r>
                                <m:r>
                                  <a:rPr lang="en-GB" b="0" i="1" smtClean="0">
                                    <a:solidFill>
                                      <a:schemeClr val="bg1"/>
                                    </a:solidFill>
                                    <a:latin typeface="Cambria Math" panose="02040503050406030204" pitchFamily="18" charset="0"/>
                                    <a:ea typeface="Cambria Math" panose="02040503050406030204" pitchFamily="18" charset="0"/>
                                  </a:rPr>
                                  <m:t>𝑧</m:t>
                                </m:r>
                              </m:sup>
                            </m:sSup>
                          </m:den>
                        </m:f>
                      </m:oMath>
                    </m:oMathPara>
                  </a14:m>
                  <a:endParaRPr lang="en-GB" dirty="0">
                    <a:solidFill>
                      <a:schemeClr val="bg1"/>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6098581" y="3475010"/>
                  <a:ext cx="2667460" cy="525016"/>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6098581" y="4633658"/>
                  <a:ext cx="28298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bg1"/>
                            </a:solidFill>
                            <a:latin typeface="Cambria Math" panose="02040503050406030204" pitchFamily="18" charset="0"/>
                          </a:rPr>
                          <m:t>𝑜𝑢𝑡𝑝𝑢𝑡</m:t>
                        </m:r>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𝑃</m:t>
                        </m:r>
                        <m:d>
                          <m:dPr>
                            <m:endChr m:val="|"/>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1</m:t>
                            </m:r>
                          </m:e>
                        </m:d>
                        <m:r>
                          <a:rPr lang="en-GB" b="0" i="1" smtClean="0">
                            <a:solidFill>
                              <a:schemeClr val="bg1"/>
                            </a:solidFill>
                            <a:latin typeface="Cambria Math" panose="02040503050406030204" pitchFamily="18" charset="0"/>
                          </a:rPr>
                          <m:t>𝑝𝑎𝑟𝑎𝑚𝑒𝑡𝑒𝑟𝑠</m:t>
                        </m:r>
                        <m:r>
                          <a:rPr lang="en-GB" b="0" i="1" smtClean="0">
                            <a:solidFill>
                              <a:schemeClr val="bg1"/>
                            </a:solidFill>
                            <a:latin typeface="Cambria Math" panose="02040503050406030204" pitchFamily="18" charset="0"/>
                          </a:rPr>
                          <m:t>)</m:t>
                        </m:r>
                      </m:oMath>
                    </m:oMathPara>
                  </a14:m>
                  <a:endParaRPr lang="en-GB" dirty="0">
                    <a:solidFill>
                      <a:schemeClr val="bg1"/>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6098581" y="4633658"/>
                  <a:ext cx="2829814" cy="276999"/>
                </a:xfrm>
                <a:prstGeom prst="rect">
                  <a:avLst/>
                </a:prstGeom>
                <a:blipFill>
                  <a:blip r:embed="rId18"/>
                  <a:stretch>
                    <a:fillRect l="-2151" t="-2174" r="-2366" b="-32609"/>
                  </a:stretch>
                </a:blipFill>
              </p:spPr>
              <p:txBody>
                <a:bodyPr/>
                <a:lstStyle/>
                <a:p>
                  <a:r>
                    <a:rPr lang="en-GB">
                      <a:noFill/>
                    </a:rPr>
                    <a:t> </a:t>
                  </a:r>
                </a:p>
              </p:txBody>
            </p:sp>
          </mc:Fallback>
        </mc:AlternateContent>
      </p:grpSp>
      <p:pic>
        <p:nvPicPr>
          <p:cNvPr id="63" name="Picture 62"/>
          <p:cNvPicPr>
            <a:picLocks noChangeAspect="1"/>
          </p:cNvPicPr>
          <p:nvPr/>
        </p:nvPicPr>
        <p:blipFill>
          <a:blip r:embed="rId19"/>
          <a:stretch>
            <a:fillRect/>
          </a:stretch>
        </p:blipFill>
        <p:spPr>
          <a:xfrm>
            <a:off x="9262375" y="1340764"/>
            <a:ext cx="2544558" cy="1725453"/>
          </a:xfrm>
          <a:prstGeom prst="rect">
            <a:avLst/>
          </a:prstGeom>
        </p:spPr>
      </p:pic>
    </p:spTree>
    <p:extLst>
      <p:ext uri="{BB962C8B-B14F-4D97-AF65-F5344CB8AC3E}">
        <p14:creationId xmlns:p14="http://schemas.microsoft.com/office/powerpoint/2010/main" val="383114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4715" y="547779"/>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Single Neuron Model</a:t>
            </a:r>
          </a:p>
        </p:txBody>
      </p:sp>
      <p:grpSp>
        <p:nvGrpSpPr>
          <p:cNvPr id="113" name="Group 112"/>
          <p:cNvGrpSpPr/>
          <p:nvPr/>
        </p:nvGrpSpPr>
        <p:grpSpPr>
          <a:xfrm>
            <a:off x="1141752" y="1453793"/>
            <a:ext cx="5570128" cy="4877021"/>
            <a:chOff x="3272140" y="1525967"/>
            <a:chExt cx="5570128" cy="4877021"/>
          </a:xfrm>
        </p:grpSpPr>
        <p:sp>
          <p:nvSpPr>
            <p:cNvPr id="114" name="Oval 113"/>
            <p:cNvSpPr/>
            <p:nvPr/>
          </p:nvSpPr>
          <p:spPr>
            <a:xfrm>
              <a:off x="3272140" y="3240609"/>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15" name="Oval 114"/>
            <p:cNvSpPr/>
            <p:nvPr/>
          </p:nvSpPr>
          <p:spPr>
            <a:xfrm>
              <a:off x="3272140" y="1525967"/>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Oval 115"/>
            <p:cNvSpPr/>
            <p:nvPr/>
          </p:nvSpPr>
          <p:spPr>
            <a:xfrm>
              <a:off x="3272140" y="58629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17" name="Oval 116"/>
            <p:cNvSpPr/>
            <p:nvPr/>
          </p:nvSpPr>
          <p:spPr>
            <a:xfrm>
              <a:off x="3272140" y="23832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18" name="Oval 117"/>
            <p:cNvSpPr/>
            <p:nvPr/>
          </p:nvSpPr>
          <p:spPr>
            <a:xfrm>
              <a:off x="3272140" y="4097752"/>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19" name="Oval 118"/>
            <p:cNvSpPr/>
            <p:nvPr/>
          </p:nvSpPr>
          <p:spPr>
            <a:xfrm>
              <a:off x="3272140" y="4980370"/>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20" name="Oval 119"/>
            <p:cNvSpPr/>
            <p:nvPr/>
          </p:nvSpPr>
          <p:spPr>
            <a:xfrm>
              <a:off x="8302268" y="4097752"/>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21" name="Oval 120"/>
            <p:cNvSpPr/>
            <p:nvPr/>
          </p:nvSpPr>
          <p:spPr>
            <a:xfrm>
              <a:off x="8302268" y="32451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22" name="Oval 121"/>
            <p:cNvSpPr/>
            <p:nvPr/>
          </p:nvSpPr>
          <p:spPr>
            <a:xfrm>
              <a:off x="5403112" y="2383288"/>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sp>
          <p:nvSpPr>
            <p:cNvPr id="123" name="Oval 122"/>
            <p:cNvSpPr/>
            <p:nvPr/>
          </p:nvSpPr>
          <p:spPr>
            <a:xfrm>
              <a:off x="5403112" y="3240609"/>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Oval 123"/>
            <p:cNvSpPr/>
            <p:nvPr/>
          </p:nvSpPr>
          <p:spPr>
            <a:xfrm>
              <a:off x="5403112" y="4097752"/>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Oval 124"/>
            <p:cNvSpPr/>
            <p:nvPr/>
          </p:nvSpPr>
          <p:spPr>
            <a:xfrm>
              <a:off x="5403112" y="495489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Oval 125"/>
            <p:cNvSpPr/>
            <p:nvPr/>
          </p:nvSpPr>
          <p:spPr>
            <a:xfrm>
              <a:off x="6644261" y="282869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Oval 126"/>
            <p:cNvSpPr/>
            <p:nvPr/>
          </p:nvSpPr>
          <p:spPr>
            <a:xfrm>
              <a:off x="6638652" y="368712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Oval 127"/>
            <p:cNvSpPr/>
            <p:nvPr/>
          </p:nvSpPr>
          <p:spPr>
            <a:xfrm>
              <a:off x="6638652" y="4539689"/>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latin typeface="Calibri" panose="020F0502020204030204"/>
              </a:endParaRPr>
            </a:p>
          </p:txBody>
        </p:sp>
        <p:cxnSp>
          <p:nvCxnSpPr>
            <p:cNvPr id="129" name="Straight Connector 128"/>
            <p:cNvCxnSpPr>
              <a:stCxn id="115" idx="6"/>
              <a:endCxn id="122" idx="2"/>
            </p:cNvCxnSpPr>
            <p:nvPr/>
          </p:nvCxnSpPr>
          <p:spPr>
            <a:xfrm>
              <a:off x="3812140" y="1795967"/>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a:stCxn id="117" idx="6"/>
              <a:endCxn id="122" idx="2"/>
            </p:cNvCxnSpPr>
            <p:nvPr/>
          </p:nvCxnSpPr>
          <p:spPr>
            <a:xfrm>
              <a:off x="3812140" y="2653288"/>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p:cNvCxnSpPr>
              <a:stCxn id="114" idx="6"/>
              <a:endCxn id="122" idx="2"/>
            </p:cNvCxnSpPr>
            <p:nvPr/>
          </p:nvCxnSpPr>
          <p:spPr>
            <a:xfrm flipV="1">
              <a:off x="3812140" y="2653288"/>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p:cNvCxnSpPr>
              <a:stCxn id="118" idx="6"/>
              <a:endCxn id="122" idx="2"/>
            </p:cNvCxnSpPr>
            <p:nvPr/>
          </p:nvCxnSpPr>
          <p:spPr>
            <a:xfrm flipV="1">
              <a:off x="3812140" y="2653288"/>
              <a:ext cx="1590972" cy="1714464"/>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p:cNvCxnSpPr>
              <a:stCxn id="119" idx="6"/>
              <a:endCxn id="122" idx="2"/>
            </p:cNvCxnSpPr>
            <p:nvPr/>
          </p:nvCxnSpPr>
          <p:spPr>
            <a:xfrm flipV="1">
              <a:off x="3812140" y="2653288"/>
              <a:ext cx="1590972" cy="2597082"/>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p:cNvCxnSpPr>
              <a:stCxn id="116" idx="6"/>
              <a:endCxn id="122" idx="2"/>
            </p:cNvCxnSpPr>
            <p:nvPr/>
          </p:nvCxnSpPr>
          <p:spPr>
            <a:xfrm flipV="1">
              <a:off x="3812140" y="2653288"/>
              <a:ext cx="1590972" cy="347970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p:cNvCxnSpPr>
              <a:stCxn id="115" idx="6"/>
              <a:endCxn id="123" idx="2"/>
            </p:cNvCxnSpPr>
            <p:nvPr/>
          </p:nvCxnSpPr>
          <p:spPr>
            <a:xfrm>
              <a:off x="3812140" y="1795967"/>
              <a:ext cx="1590972" cy="1714642"/>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p:cNvCxnSpPr>
              <a:stCxn id="115" idx="6"/>
              <a:endCxn id="124" idx="2"/>
            </p:cNvCxnSpPr>
            <p:nvPr/>
          </p:nvCxnSpPr>
          <p:spPr>
            <a:xfrm>
              <a:off x="3812140" y="1795967"/>
              <a:ext cx="1590972" cy="2571785"/>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p:cNvCxnSpPr>
              <a:stCxn id="115" idx="6"/>
              <a:endCxn id="125" idx="2"/>
            </p:cNvCxnSpPr>
            <p:nvPr/>
          </p:nvCxnSpPr>
          <p:spPr>
            <a:xfrm>
              <a:off x="3812140" y="1795967"/>
              <a:ext cx="1590972" cy="3428928"/>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p:cNvCxnSpPr>
              <a:stCxn id="117" idx="6"/>
              <a:endCxn id="123" idx="2"/>
            </p:cNvCxnSpPr>
            <p:nvPr/>
          </p:nvCxnSpPr>
          <p:spPr>
            <a:xfrm>
              <a:off x="3812140" y="2653288"/>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a:stCxn id="117" idx="6"/>
              <a:endCxn id="124" idx="2"/>
            </p:cNvCxnSpPr>
            <p:nvPr/>
          </p:nvCxnSpPr>
          <p:spPr>
            <a:xfrm>
              <a:off x="3812140" y="2653288"/>
              <a:ext cx="1590972" cy="1714464"/>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p:cNvCxnSpPr>
              <a:stCxn id="117" idx="6"/>
              <a:endCxn id="125" idx="2"/>
            </p:cNvCxnSpPr>
            <p:nvPr/>
          </p:nvCxnSpPr>
          <p:spPr>
            <a:xfrm>
              <a:off x="3812140" y="2653288"/>
              <a:ext cx="1590972" cy="2571607"/>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p:cNvCxnSpPr>
              <a:stCxn id="114" idx="6"/>
              <a:endCxn id="123" idx="2"/>
            </p:cNvCxnSpPr>
            <p:nvPr/>
          </p:nvCxnSpPr>
          <p:spPr>
            <a:xfrm>
              <a:off x="3812140" y="3510609"/>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a:stCxn id="114" idx="6"/>
              <a:endCxn id="124" idx="2"/>
            </p:cNvCxnSpPr>
            <p:nvPr/>
          </p:nvCxnSpPr>
          <p:spPr>
            <a:xfrm>
              <a:off x="3812140" y="3510609"/>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a:stCxn id="114" idx="6"/>
              <a:endCxn id="125" idx="2"/>
            </p:cNvCxnSpPr>
            <p:nvPr/>
          </p:nvCxnSpPr>
          <p:spPr>
            <a:xfrm>
              <a:off x="3812140" y="3510609"/>
              <a:ext cx="1590972" cy="1714286"/>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a:stCxn id="118" idx="6"/>
              <a:endCxn id="123" idx="2"/>
            </p:cNvCxnSpPr>
            <p:nvPr/>
          </p:nvCxnSpPr>
          <p:spPr>
            <a:xfrm flipV="1">
              <a:off x="3812140" y="3510609"/>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a:stCxn id="118" idx="6"/>
              <a:endCxn id="124" idx="2"/>
            </p:cNvCxnSpPr>
            <p:nvPr/>
          </p:nvCxnSpPr>
          <p:spPr>
            <a:xfrm>
              <a:off x="3812140" y="4367752"/>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a:stCxn id="118" idx="6"/>
              <a:endCxn id="125" idx="2"/>
            </p:cNvCxnSpPr>
            <p:nvPr/>
          </p:nvCxnSpPr>
          <p:spPr>
            <a:xfrm>
              <a:off x="3812140" y="4367752"/>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a:stCxn id="119" idx="6"/>
              <a:endCxn id="123" idx="2"/>
            </p:cNvCxnSpPr>
            <p:nvPr/>
          </p:nvCxnSpPr>
          <p:spPr>
            <a:xfrm flipV="1">
              <a:off x="3812140" y="3510609"/>
              <a:ext cx="1590972" cy="1739761"/>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a:stCxn id="119" idx="6"/>
              <a:endCxn id="124" idx="2"/>
            </p:cNvCxnSpPr>
            <p:nvPr/>
          </p:nvCxnSpPr>
          <p:spPr>
            <a:xfrm flipV="1">
              <a:off x="3812140" y="4367752"/>
              <a:ext cx="1590972" cy="882618"/>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a:stCxn id="119" idx="6"/>
              <a:endCxn id="125" idx="2"/>
            </p:cNvCxnSpPr>
            <p:nvPr/>
          </p:nvCxnSpPr>
          <p:spPr>
            <a:xfrm flipV="1">
              <a:off x="3812140" y="5224895"/>
              <a:ext cx="1590972" cy="25475"/>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a:stCxn id="116" idx="6"/>
              <a:endCxn id="123" idx="2"/>
            </p:cNvCxnSpPr>
            <p:nvPr/>
          </p:nvCxnSpPr>
          <p:spPr>
            <a:xfrm flipV="1">
              <a:off x="3812140" y="3510609"/>
              <a:ext cx="1590972" cy="2622379"/>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a:stCxn id="116" idx="6"/>
              <a:endCxn id="124" idx="2"/>
            </p:cNvCxnSpPr>
            <p:nvPr/>
          </p:nvCxnSpPr>
          <p:spPr>
            <a:xfrm flipV="1">
              <a:off x="3812140" y="4367752"/>
              <a:ext cx="1590972" cy="176523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a:stCxn id="116" idx="6"/>
              <a:endCxn id="125" idx="2"/>
            </p:cNvCxnSpPr>
            <p:nvPr/>
          </p:nvCxnSpPr>
          <p:spPr>
            <a:xfrm flipV="1">
              <a:off x="3812140" y="5224895"/>
              <a:ext cx="1590972" cy="908093"/>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a:stCxn id="122" idx="6"/>
              <a:endCxn id="126" idx="2"/>
            </p:cNvCxnSpPr>
            <p:nvPr/>
          </p:nvCxnSpPr>
          <p:spPr>
            <a:xfrm>
              <a:off x="5943112" y="2653288"/>
              <a:ext cx="701149" cy="445407"/>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a:stCxn id="122" idx="6"/>
              <a:endCxn id="127" idx="2"/>
            </p:cNvCxnSpPr>
            <p:nvPr/>
          </p:nvCxnSpPr>
          <p:spPr>
            <a:xfrm>
              <a:off x="5943112" y="2653288"/>
              <a:ext cx="695540" cy="1303837"/>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a:stCxn id="122" idx="6"/>
              <a:endCxn id="128" idx="2"/>
            </p:cNvCxnSpPr>
            <p:nvPr/>
          </p:nvCxnSpPr>
          <p:spPr>
            <a:xfrm>
              <a:off x="5943112" y="2653288"/>
              <a:ext cx="695540" cy="2156401"/>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a:stCxn id="123" idx="6"/>
              <a:endCxn id="126" idx="2"/>
            </p:cNvCxnSpPr>
            <p:nvPr/>
          </p:nvCxnSpPr>
          <p:spPr>
            <a:xfrm flipV="1">
              <a:off x="5943112" y="3098695"/>
              <a:ext cx="701149" cy="411914"/>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p:cNvCxnSpPr>
              <a:stCxn id="124" idx="6"/>
              <a:endCxn id="126" idx="2"/>
            </p:cNvCxnSpPr>
            <p:nvPr/>
          </p:nvCxnSpPr>
          <p:spPr>
            <a:xfrm flipV="1">
              <a:off x="5943112" y="3098695"/>
              <a:ext cx="701149" cy="1269057"/>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p:cNvCxnSpPr>
              <a:stCxn id="123" idx="6"/>
              <a:endCxn id="127" idx="2"/>
            </p:cNvCxnSpPr>
            <p:nvPr/>
          </p:nvCxnSpPr>
          <p:spPr>
            <a:xfrm>
              <a:off x="5943112" y="3510609"/>
              <a:ext cx="695540" cy="446516"/>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a:stCxn id="123" idx="6"/>
              <a:endCxn id="128" idx="2"/>
            </p:cNvCxnSpPr>
            <p:nvPr/>
          </p:nvCxnSpPr>
          <p:spPr>
            <a:xfrm>
              <a:off x="5943112" y="3510609"/>
              <a:ext cx="695540" cy="1299080"/>
            </a:xfrm>
            <a:prstGeom prst="line">
              <a:avLst/>
            </a:prstGeom>
          </p:spPr>
          <p:style>
            <a:lnRef idx="1">
              <a:schemeClr val="dk1"/>
            </a:lnRef>
            <a:fillRef idx="0">
              <a:schemeClr val="dk1"/>
            </a:fillRef>
            <a:effectRef idx="0">
              <a:schemeClr val="dk1"/>
            </a:effectRef>
            <a:fontRef idx="minor">
              <a:schemeClr val="tx1"/>
            </a:fontRef>
          </p:style>
        </p:cxnSp>
        <p:cxnSp>
          <p:nvCxnSpPr>
            <p:cNvPr id="160" name="Straight Connector 159"/>
            <p:cNvCxnSpPr>
              <a:stCxn id="124" idx="6"/>
              <a:endCxn id="127" idx="2"/>
            </p:cNvCxnSpPr>
            <p:nvPr/>
          </p:nvCxnSpPr>
          <p:spPr>
            <a:xfrm flipV="1">
              <a:off x="5943112" y="3957125"/>
              <a:ext cx="695540" cy="410627"/>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p:cNvCxnSpPr>
              <a:stCxn id="124" idx="6"/>
              <a:endCxn id="128" idx="2"/>
            </p:cNvCxnSpPr>
            <p:nvPr/>
          </p:nvCxnSpPr>
          <p:spPr>
            <a:xfrm>
              <a:off x="5943112" y="4367752"/>
              <a:ext cx="695540" cy="441937"/>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a:stCxn id="125" idx="6"/>
              <a:endCxn id="126" idx="2"/>
            </p:cNvCxnSpPr>
            <p:nvPr/>
          </p:nvCxnSpPr>
          <p:spPr>
            <a:xfrm flipV="1">
              <a:off x="5943112" y="3098695"/>
              <a:ext cx="701149" cy="2126200"/>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p:cNvCxnSpPr>
              <a:stCxn id="125" idx="6"/>
              <a:endCxn id="127" idx="2"/>
            </p:cNvCxnSpPr>
            <p:nvPr/>
          </p:nvCxnSpPr>
          <p:spPr>
            <a:xfrm flipV="1">
              <a:off x="5943112" y="3957125"/>
              <a:ext cx="695540" cy="1267770"/>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p:cNvCxnSpPr>
              <a:stCxn id="125" idx="6"/>
              <a:endCxn id="128" idx="2"/>
            </p:cNvCxnSpPr>
            <p:nvPr/>
          </p:nvCxnSpPr>
          <p:spPr>
            <a:xfrm flipV="1">
              <a:off x="5943112" y="4809689"/>
              <a:ext cx="695540" cy="415206"/>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a:stCxn id="126" idx="6"/>
              <a:endCxn id="121" idx="2"/>
            </p:cNvCxnSpPr>
            <p:nvPr/>
          </p:nvCxnSpPr>
          <p:spPr>
            <a:xfrm>
              <a:off x="7184261" y="3098695"/>
              <a:ext cx="1118007" cy="416493"/>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p:cNvCxnSpPr>
              <a:stCxn id="126" idx="6"/>
              <a:endCxn id="120" idx="2"/>
            </p:cNvCxnSpPr>
            <p:nvPr/>
          </p:nvCxnSpPr>
          <p:spPr>
            <a:xfrm>
              <a:off x="7184261" y="3098695"/>
              <a:ext cx="1118007" cy="1269057"/>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p:cNvCxnSpPr>
              <a:stCxn id="127" idx="6"/>
              <a:endCxn id="121" idx="2"/>
            </p:cNvCxnSpPr>
            <p:nvPr/>
          </p:nvCxnSpPr>
          <p:spPr>
            <a:xfrm flipV="1">
              <a:off x="7178652" y="3515188"/>
              <a:ext cx="1123616" cy="441937"/>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a:stCxn id="127" idx="6"/>
              <a:endCxn id="120" idx="2"/>
            </p:cNvCxnSpPr>
            <p:nvPr/>
          </p:nvCxnSpPr>
          <p:spPr>
            <a:xfrm>
              <a:off x="7178652" y="3957125"/>
              <a:ext cx="1123616" cy="410627"/>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p:cNvCxnSpPr>
              <a:stCxn id="128" idx="6"/>
              <a:endCxn id="121" idx="2"/>
            </p:cNvCxnSpPr>
            <p:nvPr/>
          </p:nvCxnSpPr>
          <p:spPr>
            <a:xfrm flipV="1">
              <a:off x="7178652" y="3515188"/>
              <a:ext cx="1123616" cy="1294501"/>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p:cNvCxnSpPr>
              <a:stCxn id="128" idx="6"/>
              <a:endCxn id="120" idx="2"/>
            </p:cNvCxnSpPr>
            <p:nvPr/>
          </p:nvCxnSpPr>
          <p:spPr>
            <a:xfrm flipV="1">
              <a:off x="7178652" y="4367752"/>
              <a:ext cx="1123616" cy="441937"/>
            </a:xfrm>
            <a:prstGeom prst="line">
              <a:avLst/>
            </a:prstGeom>
          </p:spPr>
          <p:style>
            <a:lnRef idx="1">
              <a:schemeClr val="dk1"/>
            </a:lnRef>
            <a:fillRef idx="0">
              <a:schemeClr val="dk1"/>
            </a:fillRef>
            <a:effectRef idx="0">
              <a:schemeClr val="dk1"/>
            </a:effectRef>
            <a:fontRef idx="minor">
              <a:schemeClr val="tx1"/>
            </a:fontRef>
          </p:style>
        </p:cxnSp>
      </p:grpSp>
      <p:sp>
        <p:nvSpPr>
          <p:cNvPr id="171" name="TextBox 170"/>
          <p:cNvSpPr txBox="1"/>
          <p:nvPr/>
        </p:nvSpPr>
        <p:spPr>
          <a:xfrm>
            <a:off x="5495087" y="4872174"/>
            <a:ext cx="2433585" cy="461665"/>
          </a:xfrm>
          <a:prstGeom prst="rect">
            <a:avLst/>
          </a:prstGeom>
          <a:noFill/>
        </p:spPr>
        <p:txBody>
          <a:bodyPr wrap="square" rtlCol="0">
            <a:spAutoFit/>
          </a:bodyPr>
          <a:lstStyle/>
          <a:p>
            <a:r>
              <a:rPr lang="en-GB" sz="2400" dirty="0">
                <a:solidFill>
                  <a:schemeClr val="bg1"/>
                </a:solidFill>
                <a:latin typeface="Segoe UI Light" panose="020B0502040204020203" pitchFamily="34" charset="0"/>
                <a:ea typeface="+mj-ea"/>
                <a:cs typeface="Segoe UI Light" panose="020B0502040204020203" pitchFamily="34" charset="0"/>
              </a:rPr>
              <a:t>Output</a:t>
            </a:r>
            <a:r>
              <a:rPr lang="en-GB" sz="1200" b="1" dirty="0"/>
              <a:t> </a:t>
            </a:r>
            <a:r>
              <a:rPr lang="en-GB" sz="2400" dirty="0">
                <a:solidFill>
                  <a:schemeClr val="bg1"/>
                </a:solidFill>
                <a:latin typeface="Segoe UI Light" panose="020B0502040204020203" pitchFamily="34" charset="0"/>
                <a:ea typeface="+mj-ea"/>
                <a:cs typeface="Segoe UI Light" panose="020B0502040204020203" pitchFamily="34" charset="0"/>
              </a:rPr>
              <a:t>Layer</a:t>
            </a:r>
            <a:endParaRPr lang="en-GB" sz="2800" dirty="0">
              <a:solidFill>
                <a:schemeClr val="bg1"/>
              </a:solidFill>
              <a:latin typeface="Segoe UI Light" panose="020B0502040204020203" pitchFamily="34" charset="0"/>
              <a:ea typeface="+mj-ea"/>
              <a:cs typeface="Segoe UI Light" panose="020B0502040204020203" pitchFamily="34" charset="0"/>
            </a:endParaRPr>
          </a:p>
        </p:txBody>
      </p:sp>
      <p:sp>
        <p:nvSpPr>
          <p:cNvPr id="172" name="TextBox 171"/>
          <p:cNvSpPr txBox="1"/>
          <p:nvPr/>
        </p:nvSpPr>
        <p:spPr>
          <a:xfrm>
            <a:off x="595921" y="6328735"/>
            <a:ext cx="1917290" cy="461665"/>
          </a:xfrm>
          <a:prstGeom prst="rect">
            <a:avLst/>
          </a:prstGeom>
          <a:noFill/>
        </p:spPr>
        <p:txBody>
          <a:bodyPr wrap="square" rtlCol="0">
            <a:spAutoFit/>
          </a:bodyPr>
          <a:lstStyle/>
          <a:p>
            <a:r>
              <a:rPr lang="en-GB" sz="2400" dirty="0">
                <a:solidFill>
                  <a:schemeClr val="bg1"/>
                </a:solidFill>
                <a:latin typeface="Segoe UI Light" panose="020B0502040204020203" pitchFamily="34" charset="0"/>
                <a:ea typeface="+mj-ea"/>
                <a:cs typeface="Segoe UI Light" panose="020B0502040204020203" pitchFamily="34" charset="0"/>
              </a:rPr>
              <a:t>Input Layer</a:t>
            </a:r>
          </a:p>
        </p:txBody>
      </p:sp>
      <p:sp>
        <p:nvSpPr>
          <p:cNvPr id="173" name="TextBox 172"/>
          <p:cNvSpPr txBox="1"/>
          <p:nvPr/>
        </p:nvSpPr>
        <p:spPr>
          <a:xfrm>
            <a:off x="3223157" y="5960150"/>
            <a:ext cx="2570214" cy="461665"/>
          </a:xfrm>
          <a:prstGeom prst="rect">
            <a:avLst/>
          </a:prstGeom>
          <a:noFill/>
        </p:spPr>
        <p:txBody>
          <a:bodyPr wrap="square" rtlCol="0">
            <a:spAutoFit/>
          </a:bodyPr>
          <a:lstStyle/>
          <a:p>
            <a:r>
              <a:rPr lang="en-GB" sz="2400" dirty="0">
                <a:solidFill>
                  <a:schemeClr val="bg1"/>
                </a:solidFill>
                <a:latin typeface="Segoe UI Light" panose="020B0502040204020203" pitchFamily="34" charset="0"/>
                <a:ea typeface="+mj-ea"/>
                <a:cs typeface="Segoe UI Light" panose="020B0502040204020203" pitchFamily="34" charset="0"/>
              </a:rPr>
              <a:t>Hidden Layers</a:t>
            </a:r>
          </a:p>
        </p:txBody>
      </p:sp>
      <p:cxnSp>
        <p:nvCxnSpPr>
          <p:cNvPr id="16" name="Straight Arrow Connector 15"/>
          <p:cNvCxnSpPr/>
          <p:nvPr/>
        </p:nvCxnSpPr>
        <p:spPr>
          <a:xfrm>
            <a:off x="4853181" y="2943290"/>
            <a:ext cx="3268540" cy="95065"/>
          </a:xfrm>
          <a:prstGeom prst="straightConnector1">
            <a:avLst/>
          </a:prstGeom>
          <a:ln w="57150">
            <a:solidFill>
              <a:schemeClr val="bg1">
                <a:lumMod val="50000"/>
              </a:schemeClr>
            </a:solidFill>
            <a:tailEnd type="triangle"/>
          </a:ln>
        </p:spPr>
        <p:style>
          <a:lnRef idx="3">
            <a:schemeClr val="accent5"/>
          </a:lnRef>
          <a:fillRef idx="0">
            <a:schemeClr val="accent5"/>
          </a:fillRef>
          <a:effectRef idx="2">
            <a:schemeClr val="accent5"/>
          </a:effectRef>
          <a:fontRef idx="minor">
            <a:schemeClr val="tx1"/>
          </a:fontRef>
        </p:style>
      </p:cxnSp>
      <p:grpSp>
        <p:nvGrpSpPr>
          <p:cNvPr id="18" name="Group 17"/>
          <p:cNvGrpSpPr/>
          <p:nvPr/>
        </p:nvGrpSpPr>
        <p:grpSpPr>
          <a:xfrm>
            <a:off x="8323065" y="2700483"/>
            <a:ext cx="2897312" cy="1732707"/>
            <a:chOff x="8938517" y="1453793"/>
            <a:chExt cx="2897312" cy="1732707"/>
          </a:xfrm>
        </p:grpSpPr>
        <p:grpSp>
          <p:nvGrpSpPr>
            <p:cNvPr id="8" name="Group 7"/>
            <p:cNvGrpSpPr/>
            <p:nvPr/>
          </p:nvGrpSpPr>
          <p:grpSpPr>
            <a:xfrm>
              <a:off x="9340080" y="1782004"/>
              <a:ext cx="2101341" cy="1075382"/>
              <a:chOff x="6198183" y="2489750"/>
              <a:chExt cx="1827280" cy="954887"/>
            </a:xfrm>
          </p:grpSpPr>
          <mc:AlternateContent xmlns:mc="http://schemas.openxmlformats.org/markup-compatibility/2006">
            <mc:Choice xmlns:a14="http://schemas.microsoft.com/office/drawing/2010/main" Requires="a14">
              <p:sp>
                <p:nvSpPr>
                  <p:cNvPr id="31" name="Oval 30"/>
                  <p:cNvSpPr/>
                  <p:nvPr/>
                </p:nvSpPr>
                <p:spPr>
                  <a:xfrm>
                    <a:off x="6635600" y="2489750"/>
                    <a:ext cx="948836" cy="95488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14:m>
                      <m:oMathPara xmlns:m="http://schemas.openxmlformats.org/officeDocument/2006/math">
                        <m:oMathParaPr>
                          <m:jc m:val="centerGroup"/>
                        </m:oMathParaPr>
                        <m:oMath xmlns:m="http://schemas.openxmlformats.org/officeDocument/2006/math">
                          <m:r>
                            <a:rPr lang="en-GB" sz="2400" b="0" i="1" kern="0" smtClean="0">
                              <a:solidFill>
                                <a:schemeClr val="tx1"/>
                              </a:solidFill>
                              <a:latin typeface="Cambria Math" panose="02040503050406030204" pitchFamily="18" charset="0"/>
                              <a:ea typeface="Cambria Math" panose="02040503050406030204" pitchFamily="18" charset="0"/>
                            </a:rPr>
                            <m:t>  </m:t>
                          </m:r>
                          <m:r>
                            <m:rPr>
                              <m:sty m:val="p"/>
                            </m:rPr>
                            <a:rPr lang="el-GR" sz="2400" i="1" kern="0" smtClean="0">
                              <a:solidFill>
                                <a:schemeClr val="tx1"/>
                              </a:solidFill>
                              <a:latin typeface="Cambria Math" panose="02040503050406030204" pitchFamily="18" charset="0"/>
                              <a:ea typeface="Cambria Math" panose="02040503050406030204" pitchFamily="18" charset="0"/>
                            </a:rPr>
                            <m:t>Σ</m:t>
                          </m:r>
                          <m:r>
                            <a:rPr lang="en-GB" sz="2400" b="0" i="1" kern="0" smtClean="0">
                              <a:solidFill>
                                <a:schemeClr val="tx1"/>
                              </a:solidFill>
                              <a:latin typeface="Cambria Math" panose="02040503050406030204" pitchFamily="18" charset="0"/>
                              <a:ea typeface="Cambria Math" panose="02040503050406030204" pitchFamily="18" charset="0"/>
                            </a:rPr>
                            <m:t>    </m:t>
                          </m:r>
                          <m:r>
                            <a:rPr kumimoji="0" lang="en-GB"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𝜎</m:t>
                          </m:r>
                        </m:oMath>
                      </m:oMathPara>
                    </a14:m>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p:sp>
                <p:nvSpPr>
                  <p:cNvPr id="31" name="Oval 30"/>
                  <p:cNvSpPr>
                    <a:spLocks noRot="1" noChangeAspect="1" noMove="1" noResize="1" noEditPoints="1" noAdjustHandles="1" noChangeArrowheads="1" noChangeShapeType="1" noTextEdit="1"/>
                  </p:cNvSpPr>
                  <p:nvPr/>
                </p:nvSpPr>
                <p:spPr>
                  <a:xfrm>
                    <a:off x="6635600" y="2489750"/>
                    <a:ext cx="948836" cy="954887"/>
                  </a:xfrm>
                  <a:prstGeom prst="ellipse">
                    <a:avLst/>
                  </a:prstGeom>
                  <a:blipFill>
                    <a:blip r:embed="rId2"/>
                    <a:stretch>
                      <a:fillRect/>
                    </a:stretch>
                  </a:blipFill>
                  <a:ln w="19050">
                    <a:solidFill>
                      <a:schemeClr val="tx1"/>
                    </a:solidFill>
                  </a:ln>
                </p:spPr>
                <p:txBody>
                  <a:bodyPr/>
                  <a:lstStyle/>
                  <a:p>
                    <a:r>
                      <a:rPr lang="en-GB">
                        <a:noFill/>
                      </a:rPr>
                      <a:t> </a:t>
                    </a:r>
                  </a:p>
                </p:txBody>
              </p:sp>
            </mc:Fallback>
          </mc:AlternateContent>
          <p:cxnSp>
            <p:nvCxnSpPr>
              <p:cNvPr id="3" name="Straight Connector 2"/>
              <p:cNvCxnSpPr>
                <a:stCxn id="31" idx="0"/>
                <a:endCxn id="31" idx="4"/>
              </p:cNvCxnSpPr>
              <p:nvPr/>
            </p:nvCxnSpPr>
            <p:spPr>
              <a:xfrm>
                <a:off x="7110018" y="2489750"/>
                <a:ext cx="0" cy="954887"/>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a:cxnSpLocks/>
              </p:cNvCxnSpPr>
              <p:nvPr/>
            </p:nvCxnSpPr>
            <p:spPr>
              <a:xfrm flipV="1">
                <a:off x="7579324" y="2953730"/>
                <a:ext cx="446138" cy="4010"/>
              </a:xfrm>
              <a:prstGeom prst="line">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5" name="Straight Connector 34"/>
              <p:cNvCxnSpPr>
                <a:cxnSpLocks/>
              </p:cNvCxnSpPr>
              <p:nvPr/>
            </p:nvCxnSpPr>
            <p:spPr>
              <a:xfrm>
                <a:off x="6198183" y="2973266"/>
                <a:ext cx="437417" cy="397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8938517" y="1453793"/>
              <a:ext cx="2897312" cy="173270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4088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1771" y="416742"/>
            <a:ext cx="9920176" cy="2560316"/>
          </a:xfrm>
        </p:spPr>
        <p:txBody>
          <a:bodyPr anchor="t">
            <a:normAutofit/>
          </a:bodyPr>
          <a:lstStyle/>
          <a:p>
            <a:r>
              <a:rPr lang="en-GB" sz="4000" dirty="0">
                <a:solidFill>
                  <a:schemeClr val="bg1"/>
                </a:solidFill>
                <a:latin typeface="Segoe UI Light" panose="020B0502040204020203" pitchFamily="34" charset="0"/>
                <a:cs typeface="Segoe UI Light" panose="020B0502040204020203" pitchFamily="34" charset="0"/>
              </a:rPr>
              <a:t>Backpropagation</a:t>
            </a:r>
          </a:p>
        </p:txBody>
      </p:sp>
      <p:grpSp>
        <p:nvGrpSpPr>
          <p:cNvPr id="69" name="Group 68"/>
          <p:cNvGrpSpPr/>
          <p:nvPr/>
        </p:nvGrpSpPr>
        <p:grpSpPr>
          <a:xfrm>
            <a:off x="3272140" y="1525967"/>
            <a:ext cx="5570128" cy="4877021"/>
            <a:chOff x="3272140" y="1525967"/>
            <a:chExt cx="5570128" cy="4877021"/>
          </a:xfrm>
        </p:grpSpPr>
        <p:sp>
          <p:nvSpPr>
            <p:cNvPr id="5" name="Oval 4"/>
            <p:cNvSpPr/>
            <p:nvPr/>
          </p:nvSpPr>
          <p:spPr>
            <a:xfrm>
              <a:off x="3272140" y="3240609"/>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6" name="Oval 5"/>
            <p:cNvSpPr/>
            <p:nvPr/>
          </p:nvSpPr>
          <p:spPr>
            <a:xfrm>
              <a:off x="3272140" y="1525967"/>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p:cNvSpPr/>
            <p:nvPr/>
          </p:nvSpPr>
          <p:spPr>
            <a:xfrm>
              <a:off x="3272140" y="58629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0" name="Oval 9"/>
            <p:cNvSpPr/>
            <p:nvPr/>
          </p:nvSpPr>
          <p:spPr>
            <a:xfrm>
              <a:off x="3272140" y="23832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1" name="Oval 10"/>
            <p:cNvSpPr/>
            <p:nvPr/>
          </p:nvSpPr>
          <p:spPr>
            <a:xfrm>
              <a:off x="3272140" y="4097752"/>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2" name="Oval 11"/>
            <p:cNvSpPr/>
            <p:nvPr/>
          </p:nvSpPr>
          <p:spPr>
            <a:xfrm>
              <a:off x="3272140" y="4980370"/>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3" name="Oval 12"/>
            <p:cNvSpPr/>
            <p:nvPr/>
          </p:nvSpPr>
          <p:spPr>
            <a:xfrm>
              <a:off x="8302268" y="4097752"/>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4" name="Oval 13"/>
            <p:cNvSpPr/>
            <p:nvPr/>
          </p:nvSpPr>
          <p:spPr>
            <a:xfrm>
              <a:off x="8302268" y="3245188"/>
              <a:ext cx="540000" cy="54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5" name="Oval 14"/>
            <p:cNvSpPr/>
            <p:nvPr/>
          </p:nvSpPr>
          <p:spPr>
            <a:xfrm>
              <a:off x="5403112" y="2383288"/>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sp>
          <p:nvSpPr>
            <p:cNvPr id="16" name="Oval 15"/>
            <p:cNvSpPr/>
            <p:nvPr/>
          </p:nvSpPr>
          <p:spPr>
            <a:xfrm>
              <a:off x="5403112" y="3240609"/>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p:cNvSpPr/>
            <p:nvPr/>
          </p:nvSpPr>
          <p:spPr>
            <a:xfrm>
              <a:off x="5403112" y="4097752"/>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p:cNvSpPr/>
            <p:nvPr/>
          </p:nvSpPr>
          <p:spPr>
            <a:xfrm>
              <a:off x="5403112" y="495489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p:cNvSpPr/>
            <p:nvPr/>
          </p:nvSpPr>
          <p:spPr>
            <a:xfrm>
              <a:off x="6644261" y="282869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p:cNvSpPr/>
            <p:nvPr/>
          </p:nvSpPr>
          <p:spPr>
            <a:xfrm>
              <a:off x="6638652" y="3687125"/>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p:cNvSpPr/>
            <p:nvPr/>
          </p:nvSpPr>
          <p:spPr>
            <a:xfrm>
              <a:off x="6638652" y="4539689"/>
              <a:ext cx="540000" cy="5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ndParaRPr>
            </a:p>
          </p:txBody>
        </p:sp>
        <p:cxnSp>
          <p:nvCxnSpPr>
            <p:cNvPr id="22" name="Straight Connector 21"/>
            <p:cNvCxnSpPr>
              <a:stCxn id="6" idx="6"/>
              <a:endCxn id="15" idx="2"/>
            </p:cNvCxnSpPr>
            <p:nvPr/>
          </p:nvCxnSpPr>
          <p:spPr>
            <a:xfrm>
              <a:off x="3812140" y="1795967"/>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6"/>
              <a:endCxn id="15" idx="2"/>
            </p:cNvCxnSpPr>
            <p:nvPr/>
          </p:nvCxnSpPr>
          <p:spPr>
            <a:xfrm>
              <a:off x="3812140" y="2653288"/>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5" idx="6"/>
              <a:endCxn id="15" idx="2"/>
            </p:cNvCxnSpPr>
            <p:nvPr/>
          </p:nvCxnSpPr>
          <p:spPr>
            <a:xfrm flipV="1">
              <a:off x="3812140" y="2653288"/>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1" idx="6"/>
              <a:endCxn id="15" idx="2"/>
            </p:cNvCxnSpPr>
            <p:nvPr/>
          </p:nvCxnSpPr>
          <p:spPr>
            <a:xfrm flipV="1">
              <a:off x="3812140" y="2653288"/>
              <a:ext cx="1590972" cy="171446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2" idx="6"/>
              <a:endCxn id="15" idx="2"/>
            </p:cNvCxnSpPr>
            <p:nvPr/>
          </p:nvCxnSpPr>
          <p:spPr>
            <a:xfrm flipV="1">
              <a:off x="3812140" y="2653288"/>
              <a:ext cx="1590972" cy="259708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7" idx="6"/>
              <a:endCxn id="15" idx="2"/>
            </p:cNvCxnSpPr>
            <p:nvPr/>
          </p:nvCxnSpPr>
          <p:spPr>
            <a:xfrm flipV="1">
              <a:off x="3812140" y="2653288"/>
              <a:ext cx="1590972" cy="34797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6" idx="6"/>
              <a:endCxn id="16" idx="2"/>
            </p:cNvCxnSpPr>
            <p:nvPr/>
          </p:nvCxnSpPr>
          <p:spPr>
            <a:xfrm>
              <a:off x="3812140" y="1795967"/>
              <a:ext cx="1590972" cy="171464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6" idx="6"/>
              <a:endCxn id="17" idx="2"/>
            </p:cNvCxnSpPr>
            <p:nvPr/>
          </p:nvCxnSpPr>
          <p:spPr>
            <a:xfrm>
              <a:off x="3812140" y="1795967"/>
              <a:ext cx="1590972" cy="25717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6" idx="6"/>
              <a:endCxn id="18" idx="2"/>
            </p:cNvCxnSpPr>
            <p:nvPr/>
          </p:nvCxnSpPr>
          <p:spPr>
            <a:xfrm>
              <a:off x="3812140" y="1795967"/>
              <a:ext cx="1590972" cy="342892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10" idx="6"/>
              <a:endCxn id="16" idx="2"/>
            </p:cNvCxnSpPr>
            <p:nvPr/>
          </p:nvCxnSpPr>
          <p:spPr>
            <a:xfrm>
              <a:off x="3812140" y="2653288"/>
              <a:ext cx="1590972" cy="85732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0" idx="6"/>
              <a:endCxn id="17" idx="2"/>
            </p:cNvCxnSpPr>
            <p:nvPr/>
          </p:nvCxnSpPr>
          <p:spPr>
            <a:xfrm>
              <a:off x="3812140" y="2653288"/>
              <a:ext cx="1590972" cy="171446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10" idx="6"/>
              <a:endCxn id="18" idx="2"/>
            </p:cNvCxnSpPr>
            <p:nvPr/>
          </p:nvCxnSpPr>
          <p:spPr>
            <a:xfrm>
              <a:off x="3812140" y="2653288"/>
              <a:ext cx="1590972" cy="257160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5" idx="6"/>
              <a:endCxn id="16" idx="2"/>
            </p:cNvCxnSpPr>
            <p:nvPr/>
          </p:nvCxnSpPr>
          <p:spPr>
            <a:xfrm>
              <a:off x="3812140" y="3510609"/>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5" idx="6"/>
              <a:endCxn id="17" idx="2"/>
            </p:cNvCxnSpPr>
            <p:nvPr/>
          </p:nvCxnSpPr>
          <p:spPr>
            <a:xfrm>
              <a:off x="3812140" y="3510609"/>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5" idx="6"/>
              <a:endCxn id="18" idx="2"/>
            </p:cNvCxnSpPr>
            <p:nvPr/>
          </p:nvCxnSpPr>
          <p:spPr>
            <a:xfrm>
              <a:off x="3812140" y="3510609"/>
              <a:ext cx="1590972" cy="1714286"/>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1" idx="6"/>
              <a:endCxn id="16" idx="2"/>
            </p:cNvCxnSpPr>
            <p:nvPr/>
          </p:nvCxnSpPr>
          <p:spPr>
            <a:xfrm flipV="1">
              <a:off x="3812140" y="3510609"/>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1" idx="6"/>
              <a:endCxn id="17" idx="2"/>
            </p:cNvCxnSpPr>
            <p:nvPr/>
          </p:nvCxnSpPr>
          <p:spPr>
            <a:xfrm>
              <a:off x="3812140" y="4367752"/>
              <a:ext cx="1590972"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11" idx="6"/>
              <a:endCxn id="18" idx="2"/>
            </p:cNvCxnSpPr>
            <p:nvPr/>
          </p:nvCxnSpPr>
          <p:spPr>
            <a:xfrm>
              <a:off x="3812140" y="4367752"/>
              <a:ext cx="1590972" cy="85714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2" idx="6"/>
              <a:endCxn id="16" idx="2"/>
            </p:cNvCxnSpPr>
            <p:nvPr/>
          </p:nvCxnSpPr>
          <p:spPr>
            <a:xfrm flipV="1">
              <a:off x="3812140" y="3510609"/>
              <a:ext cx="1590972" cy="17397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12" idx="6"/>
              <a:endCxn id="17" idx="2"/>
            </p:cNvCxnSpPr>
            <p:nvPr/>
          </p:nvCxnSpPr>
          <p:spPr>
            <a:xfrm flipV="1">
              <a:off x="3812140" y="4367752"/>
              <a:ext cx="1590972" cy="88261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2" idx="6"/>
              <a:endCxn id="18" idx="2"/>
            </p:cNvCxnSpPr>
            <p:nvPr/>
          </p:nvCxnSpPr>
          <p:spPr>
            <a:xfrm flipV="1">
              <a:off x="3812140" y="5224895"/>
              <a:ext cx="1590972" cy="2547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7" idx="6"/>
              <a:endCxn id="16" idx="2"/>
            </p:cNvCxnSpPr>
            <p:nvPr/>
          </p:nvCxnSpPr>
          <p:spPr>
            <a:xfrm flipV="1">
              <a:off x="3812140" y="3510609"/>
              <a:ext cx="1590972" cy="262237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7" idx="6"/>
              <a:endCxn id="17" idx="2"/>
            </p:cNvCxnSpPr>
            <p:nvPr/>
          </p:nvCxnSpPr>
          <p:spPr>
            <a:xfrm flipV="1">
              <a:off x="3812140" y="4367752"/>
              <a:ext cx="1590972" cy="176523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7" idx="6"/>
              <a:endCxn id="18" idx="2"/>
            </p:cNvCxnSpPr>
            <p:nvPr/>
          </p:nvCxnSpPr>
          <p:spPr>
            <a:xfrm flipV="1">
              <a:off x="3812140" y="5224895"/>
              <a:ext cx="1590972" cy="90809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5" idx="6"/>
              <a:endCxn id="19" idx="2"/>
            </p:cNvCxnSpPr>
            <p:nvPr/>
          </p:nvCxnSpPr>
          <p:spPr>
            <a:xfrm>
              <a:off x="5943112" y="2653288"/>
              <a:ext cx="701149" cy="445407"/>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stCxn id="15" idx="6"/>
              <a:endCxn id="20" idx="2"/>
            </p:cNvCxnSpPr>
            <p:nvPr/>
          </p:nvCxnSpPr>
          <p:spPr>
            <a:xfrm>
              <a:off x="5943112" y="2653288"/>
              <a:ext cx="695540" cy="130383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15" idx="6"/>
              <a:endCxn id="21" idx="2"/>
            </p:cNvCxnSpPr>
            <p:nvPr/>
          </p:nvCxnSpPr>
          <p:spPr>
            <a:xfrm>
              <a:off x="5943112" y="2653288"/>
              <a:ext cx="695540" cy="2156401"/>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16" idx="6"/>
              <a:endCxn id="19" idx="2"/>
            </p:cNvCxnSpPr>
            <p:nvPr/>
          </p:nvCxnSpPr>
          <p:spPr>
            <a:xfrm flipV="1">
              <a:off x="5943112" y="3098695"/>
              <a:ext cx="701149" cy="41191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7" idx="6"/>
              <a:endCxn id="19" idx="2"/>
            </p:cNvCxnSpPr>
            <p:nvPr/>
          </p:nvCxnSpPr>
          <p:spPr>
            <a:xfrm flipV="1">
              <a:off x="5943112" y="3098695"/>
              <a:ext cx="701149" cy="1269057"/>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a:stCxn id="16" idx="6"/>
              <a:endCxn id="20" idx="2"/>
            </p:cNvCxnSpPr>
            <p:nvPr/>
          </p:nvCxnSpPr>
          <p:spPr>
            <a:xfrm>
              <a:off x="5943112" y="3510609"/>
              <a:ext cx="695540" cy="44651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6" idx="6"/>
              <a:endCxn id="21" idx="2"/>
            </p:cNvCxnSpPr>
            <p:nvPr/>
          </p:nvCxnSpPr>
          <p:spPr>
            <a:xfrm>
              <a:off x="5943112" y="3510609"/>
              <a:ext cx="695540" cy="12990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17" idx="6"/>
              <a:endCxn id="20" idx="2"/>
            </p:cNvCxnSpPr>
            <p:nvPr/>
          </p:nvCxnSpPr>
          <p:spPr>
            <a:xfrm flipV="1">
              <a:off x="5943112" y="3957125"/>
              <a:ext cx="695540" cy="41062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17" idx="6"/>
              <a:endCxn id="21" idx="2"/>
            </p:cNvCxnSpPr>
            <p:nvPr/>
          </p:nvCxnSpPr>
          <p:spPr>
            <a:xfrm>
              <a:off x="5943112" y="4367752"/>
              <a:ext cx="695540" cy="441937"/>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18" idx="6"/>
              <a:endCxn id="19" idx="2"/>
            </p:cNvCxnSpPr>
            <p:nvPr/>
          </p:nvCxnSpPr>
          <p:spPr>
            <a:xfrm flipV="1">
              <a:off x="5943112" y="3098695"/>
              <a:ext cx="701149" cy="212620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stCxn id="18" idx="6"/>
              <a:endCxn id="20" idx="2"/>
            </p:cNvCxnSpPr>
            <p:nvPr/>
          </p:nvCxnSpPr>
          <p:spPr>
            <a:xfrm flipV="1">
              <a:off x="5943112" y="3957125"/>
              <a:ext cx="695540" cy="126777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18" idx="6"/>
              <a:endCxn id="21" idx="2"/>
            </p:cNvCxnSpPr>
            <p:nvPr/>
          </p:nvCxnSpPr>
          <p:spPr>
            <a:xfrm flipV="1">
              <a:off x="5943112" y="4809689"/>
              <a:ext cx="695540" cy="41520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19" idx="6"/>
              <a:endCxn id="14" idx="2"/>
            </p:cNvCxnSpPr>
            <p:nvPr/>
          </p:nvCxnSpPr>
          <p:spPr>
            <a:xfrm>
              <a:off x="7184261" y="3098695"/>
              <a:ext cx="1118007" cy="41649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a:stCxn id="19" idx="6"/>
              <a:endCxn id="13" idx="2"/>
            </p:cNvCxnSpPr>
            <p:nvPr/>
          </p:nvCxnSpPr>
          <p:spPr>
            <a:xfrm>
              <a:off x="7184261" y="3098695"/>
              <a:ext cx="1118007" cy="126905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20" idx="6"/>
              <a:endCxn id="14" idx="2"/>
            </p:cNvCxnSpPr>
            <p:nvPr/>
          </p:nvCxnSpPr>
          <p:spPr>
            <a:xfrm flipV="1">
              <a:off x="7178652" y="3515188"/>
              <a:ext cx="1123616" cy="44193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20" idx="6"/>
              <a:endCxn id="13" idx="2"/>
            </p:cNvCxnSpPr>
            <p:nvPr/>
          </p:nvCxnSpPr>
          <p:spPr>
            <a:xfrm>
              <a:off x="7178652" y="3957125"/>
              <a:ext cx="1123616" cy="410627"/>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21" idx="6"/>
              <a:endCxn id="14" idx="2"/>
            </p:cNvCxnSpPr>
            <p:nvPr/>
          </p:nvCxnSpPr>
          <p:spPr>
            <a:xfrm flipV="1">
              <a:off x="7178652" y="3515188"/>
              <a:ext cx="1123616" cy="1294501"/>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a:stCxn id="21" idx="6"/>
              <a:endCxn id="13" idx="2"/>
            </p:cNvCxnSpPr>
            <p:nvPr/>
          </p:nvCxnSpPr>
          <p:spPr>
            <a:xfrm flipV="1">
              <a:off x="7178652" y="4367752"/>
              <a:ext cx="1123616" cy="441937"/>
            </a:xfrm>
            <a:prstGeom prst="line">
              <a:avLst/>
            </a:prstGeom>
          </p:spPr>
          <p:style>
            <a:lnRef idx="1">
              <a:schemeClr val="dk1"/>
            </a:lnRef>
            <a:fillRef idx="0">
              <a:schemeClr val="dk1"/>
            </a:fillRef>
            <a:effectRef idx="0">
              <a:schemeClr val="dk1"/>
            </a:effectRef>
            <a:fontRef idx="minor">
              <a:schemeClr val="tx1"/>
            </a:fontRef>
          </p:style>
        </p:cxnSp>
      </p:grpSp>
      <p:sp>
        <p:nvSpPr>
          <p:cNvPr id="64" name="TextBox 63"/>
          <p:cNvSpPr txBox="1"/>
          <p:nvPr/>
        </p:nvSpPr>
        <p:spPr>
          <a:xfrm>
            <a:off x="1767236" y="1964023"/>
            <a:ext cx="147456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0" i="0" u="none" strike="noStrike" kern="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Propagation</a:t>
            </a:r>
          </a:p>
        </p:txBody>
      </p:sp>
      <p:sp>
        <p:nvSpPr>
          <p:cNvPr id="3" name="Right Arrow 2"/>
          <p:cNvSpPr/>
          <p:nvPr/>
        </p:nvSpPr>
        <p:spPr>
          <a:xfrm>
            <a:off x="1854677" y="1651228"/>
            <a:ext cx="1299681" cy="272265"/>
          </a:xfrm>
          <a:prstGeom prst="rightArrow">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ight Arrow 66"/>
          <p:cNvSpPr/>
          <p:nvPr/>
        </p:nvSpPr>
        <p:spPr>
          <a:xfrm rot="10800000">
            <a:off x="1854675" y="6069595"/>
            <a:ext cx="1299681" cy="272265"/>
          </a:xfrm>
          <a:prstGeom prst="rightArrow">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rved Down Arrow 7"/>
          <p:cNvSpPr/>
          <p:nvPr/>
        </p:nvSpPr>
        <p:spPr>
          <a:xfrm rot="1368814">
            <a:off x="3662222" y="1498330"/>
            <a:ext cx="2266402" cy="411749"/>
          </a:xfrm>
          <a:prstGeom prst="curvedDownArrow">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p:cNvSpPr txBox="1"/>
          <p:nvPr/>
        </p:nvSpPr>
        <p:spPr>
          <a:xfrm>
            <a:off x="1681168" y="5646493"/>
            <a:ext cx="171519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0" i="0" u="none" strike="noStrike" kern="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Weight Update</a:t>
            </a:r>
          </a:p>
        </p:txBody>
      </p:sp>
      <p:sp>
        <p:nvSpPr>
          <p:cNvPr id="72" name="Curved Down Arrow 71"/>
          <p:cNvSpPr/>
          <p:nvPr/>
        </p:nvSpPr>
        <p:spPr>
          <a:xfrm rot="1368814">
            <a:off x="5863228" y="2208506"/>
            <a:ext cx="1227679" cy="411749"/>
          </a:xfrm>
          <a:prstGeom prst="curvedDownArrow">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Curved Down Arrow 72"/>
          <p:cNvSpPr/>
          <p:nvPr/>
        </p:nvSpPr>
        <p:spPr>
          <a:xfrm rot="1018390">
            <a:off x="7067046" y="2612652"/>
            <a:ext cx="1632830" cy="411749"/>
          </a:xfrm>
          <a:prstGeom prst="curvedDownArrow">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p:cNvSpPr txBox="1"/>
          <p:nvPr/>
        </p:nvSpPr>
        <p:spPr>
          <a:xfrm>
            <a:off x="8885516" y="3728715"/>
            <a:ext cx="72082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0" i="0" u="none" strike="noStrike" kern="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Error</a:t>
            </a:r>
          </a:p>
        </p:txBody>
      </p:sp>
      <p:sp>
        <p:nvSpPr>
          <p:cNvPr id="75" name="Curved Down Arrow 74"/>
          <p:cNvSpPr/>
          <p:nvPr/>
        </p:nvSpPr>
        <p:spPr>
          <a:xfrm rot="9972873">
            <a:off x="7068048" y="4920010"/>
            <a:ext cx="1632830" cy="411749"/>
          </a:xfrm>
          <a:prstGeom prst="curvedDownArrow">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Curved Down Arrow 75"/>
          <p:cNvSpPr/>
          <p:nvPr/>
        </p:nvSpPr>
        <p:spPr>
          <a:xfrm rot="9874729">
            <a:off x="5802069" y="5368558"/>
            <a:ext cx="1227679" cy="411749"/>
          </a:xfrm>
          <a:prstGeom prst="curvedDownArrow">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Curved Down Arrow 76"/>
          <p:cNvSpPr/>
          <p:nvPr/>
        </p:nvSpPr>
        <p:spPr>
          <a:xfrm rot="9337175">
            <a:off x="3612127" y="5990175"/>
            <a:ext cx="2266402" cy="411749"/>
          </a:xfrm>
          <a:prstGeom prst="curvedDownArrow">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384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5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500"/>
                                        <p:tgtEl>
                                          <p:spTgt spid="6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3" grpId="0" animBg="1"/>
      <p:bldP spid="67" grpId="0" animBg="1"/>
      <p:bldP spid="8" grpId="0" animBg="1"/>
      <p:bldP spid="71" grpId="0"/>
      <p:bldP spid="72" grpId="0" animBg="1"/>
      <p:bldP spid="73" grpId="0" animBg="1"/>
      <p:bldP spid="74" grpId="0"/>
      <p:bldP spid="75" grpId="0" animBg="1"/>
      <p:bldP spid="76" grpId="0" animBg="1"/>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82B7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4715" y="798716"/>
            <a:ext cx="9920176" cy="2560316"/>
          </a:xfrm>
        </p:spPr>
        <p:txBody>
          <a:bodyPr anchor="t">
            <a:normAutofit/>
          </a:bodyPr>
          <a:lstStyle/>
          <a:p>
            <a:r>
              <a:rPr lang="en-GB" sz="4000" b="1" dirty="0">
                <a:solidFill>
                  <a:schemeClr val="bg1"/>
                </a:solidFill>
                <a:latin typeface="Segoe UI Light" panose="020B0502040204020203" pitchFamily="34" charset="0"/>
                <a:cs typeface="Segoe UI Light" panose="020B0502040204020203" pitchFamily="34" charset="0"/>
              </a:rPr>
              <a:t>Recap - What is Deep Learning?</a:t>
            </a:r>
          </a:p>
        </p:txBody>
      </p:sp>
      <p:sp>
        <p:nvSpPr>
          <p:cNvPr id="5" name="Title 3"/>
          <p:cNvSpPr txBox="1">
            <a:spLocks/>
          </p:cNvSpPr>
          <p:nvPr/>
        </p:nvSpPr>
        <p:spPr>
          <a:xfrm>
            <a:off x="504715" y="2467032"/>
            <a:ext cx="10595904" cy="396887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marR="0" lvl="0" indent="-4572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Area of Machine Learning</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32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endParaRPr>
          </a:p>
          <a:p>
            <a:pPr marL="457200" marR="0" lvl="0" indent="-4572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GB" sz="3600" b="0" i="0" u="none" strike="noStrike" kern="1200" cap="none" spc="0" normalizeH="0" baseline="0" noProof="0" dirty="0">
                <a:ln>
                  <a:noFill/>
                </a:ln>
                <a:solidFill>
                  <a:schemeClr val="bg1"/>
                </a:solidFill>
                <a:effectLst/>
                <a:uLnTx/>
                <a:uFillTx/>
                <a:latin typeface="Segoe UI Light" panose="020B0502040204020203" pitchFamily="34" charset="0"/>
                <a:ea typeface="+mj-ea"/>
                <a:cs typeface="Segoe UI Light" panose="020B0502040204020203" pitchFamily="34" charset="0"/>
              </a:rPr>
              <a:t>Deep Neural Networks (DNNs)</a:t>
            </a:r>
          </a:p>
          <a:p>
            <a:pPr marL="1828800" marR="0" lvl="3" indent="-457200" defTabSz="914400" eaLnBrk="1" fontAlgn="auto" latinLnBrk="0" hangingPunct="1">
              <a:lnSpc>
                <a:spcPct val="100000"/>
              </a:lnSpc>
              <a:spcBef>
                <a:spcPts val="1800"/>
              </a:spcBef>
              <a:spcAft>
                <a:spcPts val="0"/>
              </a:spcAft>
              <a:buClrTx/>
              <a:buSzTx/>
              <a:buFont typeface="Wingdings" panose="05000000000000000000" pitchFamily="2" charset="2"/>
              <a:buChar char="§"/>
              <a:tabLst/>
              <a:defRPr/>
            </a:pPr>
            <a:r>
              <a:rPr kumimoji="0" lang="en-GB" sz="3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Numbers of layers</a:t>
            </a:r>
          </a:p>
          <a:p>
            <a:pPr marL="1828800" marR="0" lvl="3" indent="-457200" defTabSz="914400" eaLnBrk="1" fontAlgn="auto" latinLnBrk="0" hangingPunct="1">
              <a:lnSpc>
                <a:spcPct val="100000"/>
              </a:lnSpc>
              <a:spcBef>
                <a:spcPts val="1800"/>
              </a:spcBef>
              <a:spcAft>
                <a:spcPts val="0"/>
              </a:spcAft>
              <a:buClrTx/>
              <a:buSzTx/>
              <a:buFont typeface="Wingdings" panose="05000000000000000000" pitchFamily="2" charset="2"/>
              <a:buChar char="§"/>
              <a:tabLst/>
              <a:defRPr/>
            </a:pPr>
            <a:r>
              <a:rPr kumimoji="0" lang="en-GB" sz="3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Complexity of the architecture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979" y="2466167"/>
            <a:ext cx="4066499" cy="2946594"/>
          </a:xfrm>
          <a:prstGeom prst="rect">
            <a:avLst/>
          </a:prstGeom>
        </p:spPr>
      </p:pic>
    </p:spTree>
    <p:extLst>
      <p:ext uri="{BB962C8B-B14F-4D97-AF65-F5344CB8AC3E}">
        <p14:creationId xmlns:p14="http://schemas.microsoft.com/office/powerpoint/2010/main" val="147611409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2776</TotalTime>
  <Words>451</Words>
  <Application>Microsoft Office PowerPoint</Application>
  <PresentationFormat>Widescreen</PresentationFormat>
  <Paragraphs>126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Segoe UI</vt:lpstr>
      <vt:lpstr>Segoe UI Light</vt:lpstr>
      <vt:lpstr>Wingdings</vt:lpstr>
      <vt:lpstr>1_Office Theme</vt:lpstr>
      <vt:lpstr>Introduction to Deep Learning     Bianca Furtuna  @Fur_Bi       </vt:lpstr>
      <vt:lpstr>The Artificial Intelligence Hype</vt:lpstr>
      <vt:lpstr>What is Deep Learning?</vt:lpstr>
      <vt:lpstr>History</vt:lpstr>
      <vt:lpstr>What is a Neural Network?</vt:lpstr>
      <vt:lpstr>Single Neuron Model</vt:lpstr>
      <vt:lpstr>Single Neuron Model</vt:lpstr>
      <vt:lpstr>Backpropagation</vt:lpstr>
      <vt:lpstr>Recap - What is Deep Learning?</vt:lpstr>
      <vt:lpstr>Convolutional Neural Networks (CNN)</vt:lpstr>
      <vt:lpstr>Convolutional Neural Networks (CNN)</vt:lpstr>
      <vt:lpstr>Convolutional Layer</vt:lpstr>
      <vt:lpstr>MaxPooling Layer</vt:lpstr>
      <vt:lpstr>Application of DNNs</vt:lpstr>
      <vt:lpstr>Tools</vt:lpstr>
      <vt:lpstr>Deep Learning Scenario</vt:lpstr>
      <vt:lpstr>Azure ML Demo</vt:lpstr>
      <vt:lpstr>Chainer 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Mullaghan</dc:creator>
  <cp:lastModifiedBy>Bianca Furtuna</cp:lastModifiedBy>
  <cp:revision>116</cp:revision>
  <dcterms:created xsi:type="dcterms:W3CDTF">2013-11-05T16:58:19Z</dcterms:created>
  <dcterms:modified xsi:type="dcterms:W3CDTF">2017-01-24T11:20:36Z</dcterms:modified>
</cp:coreProperties>
</file>