
<file path=[Content_Types].xml><?xml version="1.0" encoding="utf-8"?>
<Types xmlns="http://schemas.openxmlformats.org/package/2006/content-types">
  <Default Extension="gif" ContentType="image/gi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7" r:id="rId2"/>
    <p:sldId id="260" r:id="rId3"/>
    <p:sldId id="259" r:id="rId4"/>
    <p:sldId id="261" r:id="rId5"/>
    <p:sldId id="262" r:id="rId6"/>
    <p:sldId id="263" r:id="rId7"/>
    <p:sldId id="266" r:id="rId8"/>
    <p:sldId id="267" r:id="rId9"/>
    <p:sldId id="268" r:id="rId10"/>
    <p:sldId id="269" r:id="rId11"/>
    <p:sldId id="270" r:id="rId12"/>
    <p:sldId id="271" r:id="rId13"/>
    <p:sldId id="272" r:id="rId1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983" autoAdjust="0"/>
    <p:restoredTop sz="94660"/>
  </p:normalViewPr>
  <p:slideViewPr>
    <p:cSldViewPr snapToGrid="0">
      <p:cViewPr varScale="1">
        <p:scale>
          <a:sx n="83" d="100"/>
          <a:sy n="83" d="100"/>
        </p:scale>
        <p:origin x="12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D4902F5-C609-40D8-A667-83CC1193E966}"/>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C655A2CD-9C5D-4C3B-99CC-027465A33A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89CF03A3-BD7D-4BAD-9F73-9CE1F404C62E}"/>
              </a:ext>
            </a:extLst>
          </p:cNvPr>
          <p:cNvSpPr>
            <a:spLocks noGrp="1"/>
          </p:cNvSpPr>
          <p:nvPr>
            <p:ph type="dt" sz="half" idx="10"/>
          </p:nvPr>
        </p:nvSpPr>
        <p:spPr/>
        <p:txBody>
          <a:bodyPr/>
          <a:lstStyle/>
          <a:p>
            <a:fld id="{A5750E1F-6484-4C36-AFEB-F0D0CA642456}" type="datetimeFigureOut">
              <a:rPr lang="he-IL" smtClean="0"/>
              <a:t>י"ד/אייר/תשפ"א</a:t>
            </a:fld>
            <a:endParaRPr lang="he-IL"/>
          </a:p>
        </p:txBody>
      </p:sp>
      <p:sp>
        <p:nvSpPr>
          <p:cNvPr id="5" name="מציין מיקום של כותרת תחתונה 4">
            <a:extLst>
              <a:ext uri="{FF2B5EF4-FFF2-40B4-BE49-F238E27FC236}">
                <a16:creationId xmlns:a16="http://schemas.microsoft.com/office/drawing/2014/main" id="{0D72CDEE-F9F8-4281-A284-5AA748D57E3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F7CBBD8-F1EB-4B2B-8B15-B5471A31CDA8}"/>
              </a:ext>
            </a:extLst>
          </p:cNvPr>
          <p:cNvSpPr>
            <a:spLocks noGrp="1"/>
          </p:cNvSpPr>
          <p:nvPr>
            <p:ph type="sldNum" sz="quarter" idx="12"/>
          </p:nvPr>
        </p:nvSpPr>
        <p:spPr/>
        <p:txBody>
          <a:bodyPr/>
          <a:lstStyle/>
          <a:p>
            <a:fld id="{4433DC40-A9A7-40E3-AB43-09C9799E0E26}" type="slidenum">
              <a:rPr lang="he-IL" smtClean="0"/>
              <a:t>‹#›</a:t>
            </a:fld>
            <a:endParaRPr lang="he-IL"/>
          </a:p>
        </p:txBody>
      </p:sp>
    </p:spTree>
    <p:extLst>
      <p:ext uri="{BB962C8B-B14F-4D97-AF65-F5344CB8AC3E}">
        <p14:creationId xmlns:p14="http://schemas.microsoft.com/office/powerpoint/2010/main" val="213975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69F547-9369-4D83-B1C1-3930A1CB22E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749F5F0E-3C86-48EE-831F-1302FAB449CD}"/>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82E5CCCD-87B3-40D5-AC22-392073688820}"/>
              </a:ext>
            </a:extLst>
          </p:cNvPr>
          <p:cNvSpPr>
            <a:spLocks noGrp="1"/>
          </p:cNvSpPr>
          <p:nvPr>
            <p:ph type="dt" sz="half" idx="10"/>
          </p:nvPr>
        </p:nvSpPr>
        <p:spPr/>
        <p:txBody>
          <a:bodyPr/>
          <a:lstStyle/>
          <a:p>
            <a:fld id="{A5750E1F-6484-4C36-AFEB-F0D0CA642456}" type="datetimeFigureOut">
              <a:rPr lang="he-IL" smtClean="0"/>
              <a:t>י"ד/אייר/תשפ"א</a:t>
            </a:fld>
            <a:endParaRPr lang="he-IL"/>
          </a:p>
        </p:txBody>
      </p:sp>
      <p:sp>
        <p:nvSpPr>
          <p:cNvPr id="5" name="מציין מיקום של כותרת תחתונה 4">
            <a:extLst>
              <a:ext uri="{FF2B5EF4-FFF2-40B4-BE49-F238E27FC236}">
                <a16:creationId xmlns:a16="http://schemas.microsoft.com/office/drawing/2014/main" id="{80303133-EC6A-4F96-AABE-26D3A9D2793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EB293D8-317B-4A07-966F-27569C6631D6}"/>
              </a:ext>
            </a:extLst>
          </p:cNvPr>
          <p:cNvSpPr>
            <a:spLocks noGrp="1"/>
          </p:cNvSpPr>
          <p:nvPr>
            <p:ph type="sldNum" sz="quarter" idx="12"/>
          </p:nvPr>
        </p:nvSpPr>
        <p:spPr/>
        <p:txBody>
          <a:bodyPr/>
          <a:lstStyle/>
          <a:p>
            <a:fld id="{4433DC40-A9A7-40E3-AB43-09C9799E0E26}" type="slidenum">
              <a:rPr lang="he-IL" smtClean="0"/>
              <a:t>‹#›</a:t>
            </a:fld>
            <a:endParaRPr lang="he-IL"/>
          </a:p>
        </p:txBody>
      </p:sp>
    </p:spTree>
    <p:extLst>
      <p:ext uri="{BB962C8B-B14F-4D97-AF65-F5344CB8AC3E}">
        <p14:creationId xmlns:p14="http://schemas.microsoft.com/office/powerpoint/2010/main" val="331712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1DAD5B1C-66D5-4C3E-98F6-2B58EC5056C3}"/>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11AC0457-F3E3-4B60-983B-BFBD81EECEE3}"/>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19B48D3-ED25-44F0-A98E-8B2FED10BB7C}"/>
              </a:ext>
            </a:extLst>
          </p:cNvPr>
          <p:cNvSpPr>
            <a:spLocks noGrp="1"/>
          </p:cNvSpPr>
          <p:nvPr>
            <p:ph type="dt" sz="half" idx="10"/>
          </p:nvPr>
        </p:nvSpPr>
        <p:spPr/>
        <p:txBody>
          <a:bodyPr/>
          <a:lstStyle/>
          <a:p>
            <a:fld id="{A5750E1F-6484-4C36-AFEB-F0D0CA642456}" type="datetimeFigureOut">
              <a:rPr lang="he-IL" smtClean="0"/>
              <a:t>י"ד/אייר/תשפ"א</a:t>
            </a:fld>
            <a:endParaRPr lang="he-IL"/>
          </a:p>
        </p:txBody>
      </p:sp>
      <p:sp>
        <p:nvSpPr>
          <p:cNvPr id="5" name="מציין מיקום של כותרת תחתונה 4">
            <a:extLst>
              <a:ext uri="{FF2B5EF4-FFF2-40B4-BE49-F238E27FC236}">
                <a16:creationId xmlns:a16="http://schemas.microsoft.com/office/drawing/2014/main" id="{B40F8ADE-A34E-4968-B1AA-71EEDEA32B0C}"/>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4F430F5-AD2F-4EC5-AA1B-A889012B0EEC}"/>
              </a:ext>
            </a:extLst>
          </p:cNvPr>
          <p:cNvSpPr>
            <a:spLocks noGrp="1"/>
          </p:cNvSpPr>
          <p:nvPr>
            <p:ph type="sldNum" sz="quarter" idx="12"/>
          </p:nvPr>
        </p:nvSpPr>
        <p:spPr/>
        <p:txBody>
          <a:bodyPr/>
          <a:lstStyle/>
          <a:p>
            <a:fld id="{4433DC40-A9A7-40E3-AB43-09C9799E0E26}" type="slidenum">
              <a:rPr lang="he-IL" smtClean="0"/>
              <a:t>‹#›</a:t>
            </a:fld>
            <a:endParaRPr lang="he-IL"/>
          </a:p>
        </p:txBody>
      </p:sp>
    </p:spTree>
    <p:extLst>
      <p:ext uri="{BB962C8B-B14F-4D97-AF65-F5344CB8AC3E}">
        <p14:creationId xmlns:p14="http://schemas.microsoft.com/office/powerpoint/2010/main" val="2903770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EB22D6-CF60-4CE2-95C3-05304EDF419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144E292-1AFD-41AD-93AD-03E74ECE58DE}"/>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81616C1-876A-4446-9531-9B525B978FDE}"/>
              </a:ext>
            </a:extLst>
          </p:cNvPr>
          <p:cNvSpPr>
            <a:spLocks noGrp="1"/>
          </p:cNvSpPr>
          <p:nvPr>
            <p:ph type="dt" sz="half" idx="10"/>
          </p:nvPr>
        </p:nvSpPr>
        <p:spPr/>
        <p:txBody>
          <a:bodyPr/>
          <a:lstStyle/>
          <a:p>
            <a:fld id="{A5750E1F-6484-4C36-AFEB-F0D0CA642456}" type="datetimeFigureOut">
              <a:rPr lang="he-IL" smtClean="0"/>
              <a:t>י"ד/אייר/תשפ"א</a:t>
            </a:fld>
            <a:endParaRPr lang="he-IL"/>
          </a:p>
        </p:txBody>
      </p:sp>
      <p:sp>
        <p:nvSpPr>
          <p:cNvPr id="5" name="מציין מיקום של כותרת תחתונה 4">
            <a:extLst>
              <a:ext uri="{FF2B5EF4-FFF2-40B4-BE49-F238E27FC236}">
                <a16:creationId xmlns:a16="http://schemas.microsoft.com/office/drawing/2014/main" id="{A0A0BE9A-FCE8-4D16-A353-E83FF027D0E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93CF89C-FF09-44A3-A40A-F89A6DEF22A3}"/>
              </a:ext>
            </a:extLst>
          </p:cNvPr>
          <p:cNvSpPr>
            <a:spLocks noGrp="1"/>
          </p:cNvSpPr>
          <p:nvPr>
            <p:ph type="sldNum" sz="quarter" idx="12"/>
          </p:nvPr>
        </p:nvSpPr>
        <p:spPr/>
        <p:txBody>
          <a:bodyPr/>
          <a:lstStyle/>
          <a:p>
            <a:fld id="{4433DC40-A9A7-40E3-AB43-09C9799E0E26}" type="slidenum">
              <a:rPr lang="he-IL" smtClean="0"/>
              <a:t>‹#›</a:t>
            </a:fld>
            <a:endParaRPr lang="he-IL"/>
          </a:p>
        </p:txBody>
      </p:sp>
    </p:spTree>
    <p:extLst>
      <p:ext uri="{BB962C8B-B14F-4D97-AF65-F5344CB8AC3E}">
        <p14:creationId xmlns:p14="http://schemas.microsoft.com/office/powerpoint/2010/main" val="122795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C80FD2B-1152-45AC-9ED5-9446E5BFF2DF}"/>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7C106D3-27F5-41CD-A81A-7719CB4366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A9A9EE2D-5CEE-44EB-90C9-EC70A2C150A9}"/>
              </a:ext>
            </a:extLst>
          </p:cNvPr>
          <p:cNvSpPr>
            <a:spLocks noGrp="1"/>
          </p:cNvSpPr>
          <p:nvPr>
            <p:ph type="dt" sz="half" idx="10"/>
          </p:nvPr>
        </p:nvSpPr>
        <p:spPr/>
        <p:txBody>
          <a:bodyPr/>
          <a:lstStyle/>
          <a:p>
            <a:fld id="{A5750E1F-6484-4C36-AFEB-F0D0CA642456}" type="datetimeFigureOut">
              <a:rPr lang="he-IL" smtClean="0"/>
              <a:t>י"ד/אייר/תשפ"א</a:t>
            </a:fld>
            <a:endParaRPr lang="he-IL"/>
          </a:p>
        </p:txBody>
      </p:sp>
      <p:sp>
        <p:nvSpPr>
          <p:cNvPr id="5" name="מציין מיקום של כותרת תחתונה 4">
            <a:extLst>
              <a:ext uri="{FF2B5EF4-FFF2-40B4-BE49-F238E27FC236}">
                <a16:creationId xmlns:a16="http://schemas.microsoft.com/office/drawing/2014/main" id="{C0D6077D-F2A6-4112-AB58-4FBFF4700C3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5C1E653-7475-4FE2-9C85-9704BAE33E18}"/>
              </a:ext>
            </a:extLst>
          </p:cNvPr>
          <p:cNvSpPr>
            <a:spLocks noGrp="1"/>
          </p:cNvSpPr>
          <p:nvPr>
            <p:ph type="sldNum" sz="quarter" idx="12"/>
          </p:nvPr>
        </p:nvSpPr>
        <p:spPr/>
        <p:txBody>
          <a:bodyPr/>
          <a:lstStyle/>
          <a:p>
            <a:fld id="{4433DC40-A9A7-40E3-AB43-09C9799E0E26}" type="slidenum">
              <a:rPr lang="he-IL" smtClean="0"/>
              <a:t>‹#›</a:t>
            </a:fld>
            <a:endParaRPr lang="he-IL"/>
          </a:p>
        </p:txBody>
      </p:sp>
    </p:spTree>
    <p:extLst>
      <p:ext uri="{BB962C8B-B14F-4D97-AF65-F5344CB8AC3E}">
        <p14:creationId xmlns:p14="http://schemas.microsoft.com/office/powerpoint/2010/main" val="1243103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99CA0F1-E171-416D-9A3C-DC3DEE2E8EF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9D76E28-EEA5-44D0-A0EF-1E623F3478F7}"/>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8E6C7134-BF61-43AC-8A57-8D167971C69F}"/>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616AE505-C6D4-4544-A6DB-D54B6B94FFD9}"/>
              </a:ext>
            </a:extLst>
          </p:cNvPr>
          <p:cNvSpPr>
            <a:spLocks noGrp="1"/>
          </p:cNvSpPr>
          <p:nvPr>
            <p:ph type="dt" sz="half" idx="10"/>
          </p:nvPr>
        </p:nvSpPr>
        <p:spPr/>
        <p:txBody>
          <a:bodyPr/>
          <a:lstStyle/>
          <a:p>
            <a:fld id="{A5750E1F-6484-4C36-AFEB-F0D0CA642456}" type="datetimeFigureOut">
              <a:rPr lang="he-IL" smtClean="0"/>
              <a:t>י"ד/אייר/תשפ"א</a:t>
            </a:fld>
            <a:endParaRPr lang="he-IL"/>
          </a:p>
        </p:txBody>
      </p:sp>
      <p:sp>
        <p:nvSpPr>
          <p:cNvPr id="6" name="מציין מיקום של כותרת תחתונה 5">
            <a:extLst>
              <a:ext uri="{FF2B5EF4-FFF2-40B4-BE49-F238E27FC236}">
                <a16:creationId xmlns:a16="http://schemas.microsoft.com/office/drawing/2014/main" id="{1AEC318A-C95D-4712-8A6A-75D91A60823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97AA0D0-D43C-405C-90A7-5EE6F9725207}"/>
              </a:ext>
            </a:extLst>
          </p:cNvPr>
          <p:cNvSpPr>
            <a:spLocks noGrp="1"/>
          </p:cNvSpPr>
          <p:nvPr>
            <p:ph type="sldNum" sz="quarter" idx="12"/>
          </p:nvPr>
        </p:nvSpPr>
        <p:spPr/>
        <p:txBody>
          <a:bodyPr/>
          <a:lstStyle/>
          <a:p>
            <a:fld id="{4433DC40-A9A7-40E3-AB43-09C9799E0E26}" type="slidenum">
              <a:rPr lang="he-IL" smtClean="0"/>
              <a:t>‹#›</a:t>
            </a:fld>
            <a:endParaRPr lang="he-IL"/>
          </a:p>
        </p:txBody>
      </p:sp>
    </p:spTree>
    <p:extLst>
      <p:ext uri="{BB962C8B-B14F-4D97-AF65-F5344CB8AC3E}">
        <p14:creationId xmlns:p14="http://schemas.microsoft.com/office/powerpoint/2010/main" val="268198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DBC338-078B-4ACA-B4A8-D3102C186333}"/>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EFB1560F-5F43-4690-B811-F876251E0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5C580945-4748-4B04-9012-5D9C67946149}"/>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C3D2FBB1-4352-4734-A47A-C5FE4F8E74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EFAE45A0-C267-4E87-80C4-9B19AB1F8E66}"/>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585A1D81-2990-4E5E-BCDB-06F2E32EA4D9}"/>
              </a:ext>
            </a:extLst>
          </p:cNvPr>
          <p:cNvSpPr>
            <a:spLocks noGrp="1"/>
          </p:cNvSpPr>
          <p:nvPr>
            <p:ph type="dt" sz="half" idx="10"/>
          </p:nvPr>
        </p:nvSpPr>
        <p:spPr/>
        <p:txBody>
          <a:bodyPr/>
          <a:lstStyle/>
          <a:p>
            <a:fld id="{A5750E1F-6484-4C36-AFEB-F0D0CA642456}" type="datetimeFigureOut">
              <a:rPr lang="he-IL" smtClean="0"/>
              <a:t>י"ד/אייר/תשפ"א</a:t>
            </a:fld>
            <a:endParaRPr lang="he-IL"/>
          </a:p>
        </p:txBody>
      </p:sp>
      <p:sp>
        <p:nvSpPr>
          <p:cNvPr id="8" name="מציין מיקום של כותרת תחתונה 7">
            <a:extLst>
              <a:ext uri="{FF2B5EF4-FFF2-40B4-BE49-F238E27FC236}">
                <a16:creationId xmlns:a16="http://schemas.microsoft.com/office/drawing/2014/main" id="{8E175424-71EA-437E-8F0F-34D08B54D692}"/>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0D8F59B8-4F27-4EF0-A374-E795FE7EFCA0}"/>
              </a:ext>
            </a:extLst>
          </p:cNvPr>
          <p:cNvSpPr>
            <a:spLocks noGrp="1"/>
          </p:cNvSpPr>
          <p:nvPr>
            <p:ph type="sldNum" sz="quarter" idx="12"/>
          </p:nvPr>
        </p:nvSpPr>
        <p:spPr/>
        <p:txBody>
          <a:bodyPr/>
          <a:lstStyle/>
          <a:p>
            <a:fld id="{4433DC40-A9A7-40E3-AB43-09C9799E0E26}" type="slidenum">
              <a:rPr lang="he-IL" smtClean="0"/>
              <a:t>‹#›</a:t>
            </a:fld>
            <a:endParaRPr lang="he-IL"/>
          </a:p>
        </p:txBody>
      </p:sp>
    </p:spTree>
    <p:extLst>
      <p:ext uri="{BB962C8B-B14F-4D97-AF65-F5344CB8AC3E}">
        <p14:creationId xmlns:p14="http://schemas.microsoft.com/office/powerpoint/2010/main" val="4002197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2DDE09-49C6-4BFA-A614-E13B260FFF5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1FEEB16E-E6A5-47AB-BB2C-404B02B85C69}"/>
              </a:ext>
            </a:extLst>
          </p:cNvPr>
          <p:cNvSpPr>
            <a:spLocks noGrp="1"/>
          </p:cNvSpPr>
          <p:nvPr>
            <p:ph type="dt" sz="half" idx="10"/>
          </p:nvPr>
        </p:nvSpPr>
        <p:spPr/>
        <p:txBody>
          <a:bodyPr/>
          <a:lstStyle/>
          <a:p>
            <a:fld id="{A5750E1F-6484-4C36-AFEB-F0D0CA642456}" type="datetimeFigureOut">
              <a:rPr lang="he-IL" smtClean="0"/>
              <a:t>י"ד/אייר/תשפ"א</a:t>
            </a:fld>
            <a:endParaRPr lang="he-IL"/>
          </a:p>
        </p:txBody>
      </p:sp>
      <p:sp>
        <p:nvSpPr>
          <p:cNvPr id="4" name="מציין מיקום של כותרת תחתונה 3">
            <a:extLst>
              <a:ext uri="{FF2B5EF4-FFF2-40B4-BE49-F238E27FC236}">
                <a16:creationId xmlns:a16="http://schemas.microsoft.com/office/drawing/2014/main" id="{5C4550C2-1A39-4229-8458-EBC45E8297C3}"/>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A86009AB-B956-4D81-9CB3-6FBC85626045}"/>
              </a:ext>
            </a:extLst>
          </p:cNvPr>
          <p:cNvSpPr>
            <a:spLocks noGrp="1"/>
          </p:cNvSpPr>
          <p:nvPr>
            <p:ph type="sldNum" sz="quarter" idx="12"/>
          </p:nvPr>
        </p:nvSpPr>
        <p:spPr/>
        <p:txBody>
          <a:bodyPr/>
          <a:lstStyle/>
          <a:p>
            <a:fld id="{4433DC40-A9A7-40E3-AB43-09C9799E0E26}" type="slidenum">
              <a:rPr lang="he-IL" smtClean="0"/>
              <a:t>‹#›</a:t>
            </a:fld>
            <a:endParaRPr lang="he-IL"/>
          </a:p>
        </p:txBody>
      </p:sp>
    </p:spTree>
    <p:extLst>
      <p:ext uri="{BB962C8B-B14F-4D97-AF65-F5344CB8AC3E}">
        <p14:creationId xmlns:p14="http://schemas.microsoft.com/office/powerpoint/2010/main" val="3909956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6B7DCECF-4C06-4880-B766-0F2304C5FF8C}"/>
              </a:ext>
            </a:extLst>
          </p:cNvPr>
          <p:cNvSpPr>
            <a:spLocks noGrp="1"/>
          </p:cNvSpPr>
          <p:nvPr>
            <p:ph type="dt" sz="half" idx="10"/>
          </p:nvPr>
        </p:nvSpPr>
        <p:spPr/>
        <p:txBody>
          <a:bodyPr/>
          <a:lstStyle/>
          <a:p>
            <a:fld id="{A5750E1F-6484-4C36-AFEB-F0D0CA642456}" type="datetimeFigureOut">
              <a:rPr lang="he-IL" smtClean="0"/>
              <a:t>י"ד/אייר/תשפ"א</a:t>
            </a:fld>
            <a:endParaRPr lang="he-IL"/>
          </a:p>
        </p:txBody>
      </p:sp>
      <p:sp>
        <p:nvSpPr>
          <p:cNvPr id="3" name="מציין מיקום של כותרת תחתונה 2">
            <a:extLst>
              <a:ext uri="{FF2B5EF4-FFF2-40B4-BE49-F238E27FC236}">
                <a16:creationId xmlns:a16="http://schemas.microsoft.com/office/drawing/2014/main" id="{FF8F1BDD-088F-4205-9A9B-DC6555E806F4}"/>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BF8081AB-70CB-4E33-A582-D3D61AAAE2E9}"/>
              </a:ext>
            </a:extLst>
          </p:cNvPr>
          <p:cNvSpPr>
            <a:spLocks noGrp="1"/>
          </p:cNvSpPr>
          <p:nvPr>
            <p:ph type="sldNum" sz="quarter" idx="12"/>
          </p:nvPr>
        </p:nvSpPr>
        <p:spPr/>
        <p:txBody>
          <a:bodyPr/>
          <a:lstStyle/>
          <a:p>
            <a:fld id="{4433DC40-A9A7-40E3-AB43-09C9799E0E26}" type="slidenum">
              <a:rPr lang="he-IL" smtClean="0"/>
              <a:t>‹#›</a:t>
            </a:fld>
            <a:endParaRPr lang="he-IL"/>
          </a:p>
        </p:txBody>
      </p:sp>
    </p:spTree>
    <p:extLst>
      <p:ext uri="{BB962C8B-B14F-4D97-AF65-F5344CB8AC3E}">
        <p14:creationId xmlns:p14="http://schemas.microsoft.com/office/powerpoint/2010/main" val="4129938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30F079-2912-4CEF-8F84-1FC4946B9C5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B30D2A7-F5FF-4035-BDC1-0A2DB398B3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3AF08D4E-9397-4578-BF46-F746EA717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06BD316-D3E0-47B5-BA21-D5BFB36F2F65}"/>
              </a:ext>
            </a:extLst>
          </p:cNvPr>
          <p:cNvSpPr>
            <a:spLocks noGrp="1"/>
          </p:cNvSpPr>
          <p:nvPr>
            <p:ph type="dt" sz="half" idx="10"/>
          </p:nvPr>
        </p:nvSpPr>
        <p:spPr/>
        <p:txBody>
          <a:bodyPr/>
          <a:lstStyle/>
          <a:p>
            <a:fld id="{A5750E1F-6484-4C36-AFEB-F0D0CA642456}" type="datetimeFigureOut">
              <a:rPr lang="he-IL" smtClean="0"/>
              <a:t>י"ד/אייר/תשפ"א</a:t>
            </a:fld>
            <a:endParaRPr lang="he-IL"/>
          </a:p>
        </p:txBody>
      </p:sp>
      <p:sp>
        <p:nvSpPr>
          <p:cNvPr id="6" name="מציין מיקום של כותרת תחתונה 5">
            <a:extLst>
              <a:ext uri="{FF2B5EF4-FFF2-40B4-BE49-F238E27FC236}">
                <a16:creationId xmlns:a16="http://schemas.microsoft.com/office/drawing/2014/main" id="{720250C9-7BC7-4FF0-8F92-BCAC4A54CB6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04EA47B-9CDB-491E-8B9A-A09752C81E2C}"/>
              </a:ext>
            </a:extLst>
          </p:cNvPr>
          <p:cNvSpPr>
            <a:spLocks noGrp="1"/>
          </p:cNvSpPr>
          <p:nvPr>
            <p:ph type="sldNum" sz="quarter" idx="12"/>
          </p:nvPr>
        </p:nvSpPr>
        <p:spPr/>
        <p:txBody>
          <a:bodyPr/>
          <a:lstStyle/>
          <a:p>
            <a:fld id="{4433DC40-A9A7-40E3-AB43-09C9799E0E26}" type="slidenum">
              <a:rPr lang="he-IL" smtClean="0"/>
              <a:t>‹#›</a:t>
            </a:fld>
            <a:endParaRPr lang="he-IL"/>
          </a:p>
        </p:txBody>
      </p:sp>
    </p:spTree>
    <p:extLst>
      <p:ext uri="{BB962C8B-B14F-4D97-AF65-F5344CB8AC3E}">
        <p14:creationId xmlns:p14="http://schemas.microsoft.com/office/powerpoint/2010/main" val="324476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BA52681-E56A-4E51-9734-6F46FD820602}"/>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5467CF6B-83E7-407E-B507-0797257050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795A91E5-2AF8-437B-B3B1-3976808FB5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33419B07-9D5A-4813-B85B-B96A5E3FA797}"/>
              </a:ext>
            </a:extLst>
          </p:cNvPr>
          <p:cNvSpPr>
            <a:spLocks noGrp="1"/>
          </p:cNvSpPr>
          <p:nvPr>
            <p:ph type="dt" sz="half" idx="10"/>
          </p:nvPr>
        </p:nvSpPr>
        <p:spPr/>
        <p:txBody>
          <a:bodyPr/>
          <a:lstStyle/>
          <a:p>
            <a:fld id="{A5750E1F-6484-4C36-AFEB-F0D0CA642456}" type="datetimeFigureOut">
              <a:rPr lang="he-IL" smtClean="0"/>
              <a:t>י"ד/אייר/תשפ"א</a:t>
            </a:fld>
            <a:endParaRPr lang="he-IL"/>
          </a:p>
        </p:txBody>
      </p:sp>
      <p:sp>
        <p:nvSpPr>
          <p:cNvPr id="6" name="מציין מיקום של כותרת תחתונה 5">
            <a:extLst>
              <a:ext uri="{FF2B5EF4-FFF2-40B4-BE49-F238E27FC236}">
                <a16:creationId xmlns:a16="http://schemas.microsoft.com/office/drawing/2014/main" id="{3CFFFADC-CC05-4552-B68E-5ED359450697}"/>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7B638EF-3CAF-4505-ABBC-ADE1B0C3AF40}"/>
              </a:ext>
            </a:extLst>
          </p:cNvPr>
          <p:cNvSpPr>
            <a:spLocks noGrp="1"/>
          </p:cNvSpPr>
          <p:nvPr>
            <p:ph type="sldNum" sz="quarter" idx="12"/>
          </p:nvPr>
        </p:nvSpPr>
        <p:spPr/>
        <p:txBody>
          <a:bodyPr/>
          <a:lstStyle/>
          <a:p>
            <a:fld id="{4433DC40-A9A7-40E3-AB43-09C9799E0E26}" type="slidenum">
              <a:rPr lang="he-IL" smtClean="0"/>
              <a:t>‹#›</a:t>
            </a:fld>
            <a:endParaRPr lang="he-IL"/>
          </a:p>
        </p:txBody>
      </p:sp>
    </p:spTree>
    <p:extLst>
      <p:ext uri="{BB962C8B-B14F-4D97-AF65-F5344CB8AC3E}">
        <p14:creationId xmlns:p14="http://schemas.microsoft.com/office/powerpoint/2010/main" val="2067451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739DF124-BD8F-4279-83F2-856384C18BF4}"/>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11EC85B2-0306-42D6-8501-E044D364CA4B}"/>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E3C7EB2F-8E3C-4D9C-B469-E2D671EC67AD}"/>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5750E1F-6484-4C36-AFEB-F0D0CA642456}" type="datetimeFigureOut">
              <a:rPr lang="he-IL" smtClean="0"/>
              <a:t>י"ד/אייר/תשפ"א</a:t>
            </a:fld>
            <a:endParaRPr lang="he-IL"/>
          </a:p>
        </p:txBody>
      </p:sp>
      <p:sp>
        <p:nvSpPr>
          <p:cNvPr id="5" name="מציין מיקום של כותרת תחתונה 4">
            <a:extLst>
              <a:ext uri="{FF2B5EF4-FFF2-40B4-BE49-F238E27FC236}">
                <a16:creationId xmlns:a16="http://schemas.microsoft.com/office/drawing/2014/main" id="{55BE9CC5-B55A-4043-B8D9-84D62CC39F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5F445F52-426F-4567-BB8E-BEADC7063F93}"/>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4433DC40-A9A7-40E3-AB43-09C9799E0E26}" type="slidenum">
              <a:rPr lang="he-IL" smtClean="0"/>
              <a:t>‹#›</a:t>
            </a:fld>
            <a:endParaRPr lang="he-IL"/>
          </a:p>
        </p:txBody>
      </p:sp>
    </p:spTree>
    <p:extLst>
      <p:ext uri="{BB962C8B-B14F-4D97-AF65-F5344CB8AC3E}">
        <p14:creationId xmlns:p14="http://schemas.microsoft.com/office/powerpoint/2010/main" val="3923088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id="{E15C21BD-997B-4F15-9214-9CD9C6954B6D}"/>
              </a:ext>
            </a:extLst>
          </p:cNvPr>
          <p:cNvSpPr>
            <a:spLocks noGrp="1"/>
          </p:cNvSpPr>
          <p:nvPr>
            <p:ph type="title"/>
          </p:nvPr>
        </p:nvSpPr>
        <p:spPr>
          <a:xfrm>
            <a:off x="1179576" y="822960"/>
            <a:ext cx="9829800" cy="1325880"/>
          </a:xfrm>
        </p:spPr>
        <p:txBody>
          <a:bodyPr>
            <a:normAutofit/>
          </a:bodyPr>
          <a:lstStyle/>
          <a:p>
            <a:pPr algn="ctr"/>
            <a:r>
              <a:rPr lang="en-US" sz="5400" b="1" dirty="0">
                <a:solidFill>
                  <a:schemeClr val="bg1"/>
                </a:solidFill>
                <a:cs typeface="+mn-cs"/>
              </a:rPr>
              <a:t>Posit Multiplier Using DML Logic</a:t>
            </a:r>
            <a:endParaRPr lang="he-IL" sz="5400" b="1" dirty="0">
              <a:solidFill>
                <a:schemeClr val="bg1"/>
              </a:solidFill>
              <a:cs typeface="+mn-cs"/>
            </a:endParaRPr>
          </a:p>
        </p:txBody>
      </p:sp>
      <p:sp>
        <p:nvSpPr>
          <p:cNvPr id="9" name="Content Placeholder 8">
            <a:extLst>
              <a:ext uri="{FF2B5EF4-FFF2-40B4-BE49-F238E27FC236}">
                <a16:creationId xmlns:a16="http://schemas.microsoft.com/office/drawing/2014/main" id="{2F1E6603-8D5F-4FF9-8775-EF704C606AD6}"/>
              </a:ext>
            </a:extLst>
          </p:cNvPr>
          <p:cNvSpPr>
            <a:spLocks noGrp="1"/>
          </p:cNvSpPr>
          <p:nvPr>
            <p:ph idx="1"/>
          </p:nvPr>
        </p:nvSpPr>
        <p:spPr>
          <a:xfrm>
            <a:off x="804672" y="2827419"/>
            <a:ext cx="5126896" cy="3227626"/>
          </a:xfrm>
        </p:spPr>
        <p:txBody>
          <a:bodyPr anchor="ctr">
            <a:normAutofit/>
          </a:bodyPr>
          <a:lstStyle/>
          <a:p>
            <a:pPr marL="0" indent="0" algn="l">
              <a:buNone/>
            </a:pPr>
            <a:r>
              <a:rPr lang="en-US" sz="3200" dirty="0">
                <a:solidFill>
                  <a:srgbClr val="000000"/>
                </a:solidFill>
              </a:rPr>
              <a:t>Dan </a:t>
            </a:r>
            <a:r>
              <a:rPr lang="en-US" sz="3200" dirty="0" err="1">
                <a:solidFill>
                  <a:srgbClr val="000000"/>
                </a:solidFill>
              </a:rPr>
              <a:t>Shaul</a:t>
            </a:r>
            <a:r>
              <a:rPr lang="en-US" sz="3200" dirty="0">
                <a:solidFill>
                  <a:srgbClr val="000000"/>
                </a:solidFill>
              </a:rPr>
              <a:t>, 213744287</a:t>
            </a:r>
          </a:p>
          <a:p>
            <a:pPr marL="0" indent="0" algn="l">
              <a:buNone/>
            </a:pPr>
            <a:r>
              <a:rPr lang="en-US" sz="3200" dirty="0">
                <a:solidFill>
                  <a:srgbClr val="000000"/>
                </a:solidFill>
              </a:rPr>
              <a:t>Guy Gonen, 305698599</a:t>
            </a:r>
          </a:p>
        </p:txBody>
      </p:sp>
      <p:pic>
        <p:nvPicPr>
          <p:cNvPr id="5" name="מציין מיקום תוכן 4" descr="תמונה שמכילה טקסט, אדם, איש&#10;&#10;התיאור נוצר באופן אוטומטי">
            <a:extLst>
              <a:ext uri="{FF2B5EF4-FFF2-40B4-BE49-F238E27FC236}">
                <a16:creationId xmlns:a16="http://schemas.microsoft.com/office/drawing/2014/main" id="{DFA6E754-4C93-4485-9920-BDA43159C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78" y="3061317"/>
            <a:ext cx="4954693" cy="2770123"/>
          </a:xfrm>
          <a:prstGeom prst="rect">
            <a:avLst/>
          </a:prstGeom>
        </p:spPr>
      </p:pic>
    </p:spTree>
    <p:extLst>
      <p:ext uri="{BB962C8B-B14F-4D97-AF65-F5344CB8AC3E}">
        <p14:creationId xmlns:p14="http://schemas.microsoft.com/office/powerpoint/2010/main" val="1556586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50C687-86B5-4248-BEBB-0B59B7977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066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741BC9F7-CBE4-48E6-8F17-FA2AC8B6EFEE}"/>
              </a:ext>
            </a:extLst>
          </p:cNvPr>
          <p:cNvSpPr>
            <a:spLocks noGrp="1"/>
          </p:cNvSpPr>
          <p:nvPr>
            <p:ph type="title"/>
          </p:nvPr>
        </p:nvSpPr>
        <p:spPr>
          <a:xfrm>
            <a:off x="1166648" y="721806"/>
            <a:ext cx="4264888" cy="1277116"/>
          </a:xfrm>
        </p:spPr>
        <p:txBody>
          <a:bodyPr>
            <a:normAutofit/>
          </a:bodyPr>
          <a:lstStyle/>
          <a:p>
            <a:pPr algn="l"/>
            <a:r>
              <a:rPr lang="en-US" sz="4200" dirty="0"/>
              <a:t>The Posit Multiplier</a:t>
            </a:r>
            <a:endParaRPr lang="he-IL" sz="4200" dirty="0"/>
          </a:p>
        </p:txBody>
      </p:sp>
      <p:sp>
        <p:nvSpPr>
          <p:cNvPr id="14" name="Rectangle 1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9B4CF53-BC95-46A2-B37D-D05450472B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70" name="Rectangle 64">
              <a:extLst>
                <a:ext uri="{FF2B5EF4-FFF2-40B4-BE49-F238E27FC236}">
                  <a16:creationId xmlns:a16="http://schemas.microsoft.com/office/drawing/2014/main" id="{82FB6946-B6BC-49D3-BB97-5BB97BCDA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D7D05801-3139-44B5-9BA4-80BF38143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4">
              <a:extLst>
                <a:ext uri="{FF2B5EF4-FFF2-40B4-BE49-F238E27FC236}">
                  <a16:creationId xmlns:a16="http://schemas.microsoft.com/office/drawing/2014/main" id="{C1285406-A9A8-420E-B8E4-793B60049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8B3D20EE-1C4E-4D4C-BCA6-8EDFF7C50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4">
              <a:extLst>
                <a:ext uri="{FF2B5EF4-FFF2-40B4-BE49-F238E27FC236}">
                  <a16:creationId xmlns:a16="http://schemas.microsoft.com/office/drawing/2014/main" id="{C1515A89-664B-462C-9F5A-1E58EC54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6">
              <a:extLst>
                <a:ext uri="{FF2B5EF4-FFF2-40B4-BE49-F238E27FC236}">
                  <a16:creationId xmlns:a16="http://schemas.microsoft.com/office/drawing/2014/main" id="{A3161A7D-FA76-4326-BAB9-6E0233A01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4">
              <a:extLst>
                <a:ext uri="{FF2B5EF4-FFF2-40B4-BE49-F238E27FC236}">
                  <a16:creationId xmlns:a16="http://schemas.microsoft.com/office/drawing/2014/main" id="{AA24BE7B-1AAC-463B-9FEF-7590317F4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6">
              <a:extLst>
                <a:ext uri="{FF2B5EF4-FFF2-40B4-BE49-F238E27FC236}">
                  <a16:creationId xmlns:a16="http://schemas.microsoft.com/office/drawing/2014/main" id="{56AB4F15-4844-457A-AF46-3D1D1AE34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4">
              <a:extLst>
                <a:ext uri="{FF2B5EF4-FFF2-40B4-BE49-F238E27FC236}">
                  <a16:creationId xmlns:a16="http://schemas.microsoft.com/office/drawing/2014/main" id="{2260C4BD-CAAF-4776-AD3C-8449E4750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6">
              <a:extLst>
                <a:ext uri="{FF2B5EF4-FFF2-40B4-BE49-F238E27FC236}">
                  <a16:creationId xmlns:a16="http://schemas.microsoft.com/office/drawing/2014/main" id="{BFEFE041-1ED6-448D-AB61-539755AB9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4">
              <a:extLst>
                <a:ext uri="{FF2B5EF4-FFF2-40B4-BE49-F238E27FC236}">
                  <a16:creationId xmlns:a16="http://schemas.microsoft.com/office/drawing/2014/main" id="{91B5294C-A473-487E-B001-D0B9E60E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6">
              <a:extLst>
                <a:ext uri="{FF2B5EF4-FFF2-40B4-BE49-F238E27FC236}">
                  <a16:creationId xmlns:a16="http://schemas.microsoft.com/office/drawing/2014/main" id="{1CB2FBA8-54F5-4AAC-A317-EE8CD705E5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4">
              <a:extLst>
                <a:ext uri="{FF2B5EF4-FFF2-40B4-BE49-F238E27FC236}">
                  <a16:creationId xmlns:a16="http://schemas.microsoft.com/office/drawing/2014/main" id="{260C043C-3DD1-45AE-8C57-3B00D0583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6">
              <a:extLst>
                <a:ext uri="{FF2B5EF4-FFF2-40B4-BE49-F238E27FC236}">
                  <a16:creationId xmlns:a16="http://schemas.microsoft.com/office/drawing/2014/main" id="{2AF05C5C-202A-4D8F-BE6C-10BBC01B0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D5F0CE7E-3C13-48B7-B758-56D1ECF99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62231363-AC94-4C4D-A832-B5F6C25F02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109068F2-E473-4D37-8B86-E277B12CE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69243EA3-CC31-43A5-B7BA-8077D99453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81597D69-9411-4FE0-9741-385ED1D4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AEC6CFC5-C230-4B82-B3DA-852FC60C2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D2B4A9FC-5B91-4204-A68B-AFAB8EF9E8D8}"/>
              </a:ext>
            </a:extLst>
          </p:cNvPr>
          <p:cNvSpPr>
            <a:spLocks noGrp="1"/>
          </p:cNvSpPr>
          <p:nvPr>
            <p:ph idx="1"/>
          </p:nvPr>
        </p:nvSpPr>
        <p:spPr>
          <a:xfrm>
            <a:off x="1243088" y="1998922"/>
            <a:ext cx="4264888" cy="5104904"/>
          </a:xfrm>
        </p:spPr>
        <p:txBody>
          <a:bodyPr anchor="t">
            <a:normAutofit/>
          </a:bodyPr>
          <a:lstStyle/>
          <a:p>
            <a:pPr marL="0" indent="0" algn="l" rtl="0">
              <a:spcBef>
                <a:spcPts val="0"/>
              </a:spcBef>
              <a:spcAft>
                <a:spcPts val="600"/>
              </a:spcAft>
              <a:buNone/>
            </a:pPr>
            <a:r>
              <a:rPr lang="en-US" sz="1100" b="0" i="0" u="none" strike="noStrike" dirty="0">
                <a:effectLst/>
                <a:latin typeface="Arial" panose="020B0604020202020204" pitchFamily="34" charset="0"/>
              </a:rPr>
              <a:t>In our project we would focus on the mantissa multiplier, and we would want to make it more efficient, so let's take an example of </a:t>
            </a:r>
            <a:r>
              <a:rPr lang="en-US" sz="1100" b="0" i="0" u="none" strike="noStrike" dirty="0" err="1">
                <a:effectLst/>
                <a:latin typeface="Arial" panose="020B0604020202020204" pitchFamily="34" charset="0"/>
              </a:rPr>
              <a:t>implemantion</a:t>
            </a:r>
            <a:r>
              <a:rPr lang="en-US" sz="1100" b="0" i="0" u="none" strike="noStrike" dirty="0">
                <a:effectLst/>
                <a:latin typeface="Arial" panose="020B0604020202020204" pitchFamily="34" charset="0"/>
              </a:rPr>
              <a:t> of mantissa multiplier:</a:t>
            </a:r>
            <a:endParaRPr lang="en-US" sz="1100" b="0" dirty="0">
              <a:effectLst/>
            </a:endParaRPr>
          </a:p>
          <a:p>
            <a:pPr marL="0" indent="0" algn="l" rtl="1">
              <a:spcBef>
                <a:spcPts val="0"/>
              </a:spcBef>
              <a:spcAft>
                <a:spcPts val="600"/>
              </a:spcAft>
              <a:buNone/>
            </a:pPr>
            <a:r>
              <a:rPr lang="en-US" sz="1100" b="0" i="0" u="none" strike="noStrike" dirty="0">
                <a:effectLst/>
                <a:latin typeface="Arial" panose="020B0604020202020204" pitchFamily="34" charset="0"/>
              </a:rPr>
              <a:t>For Posit(16, 1) multiplier, a 15-bit mantissa multiplier is used. When using radix-4 Booth multiplication algorithm ,the partial product array is shown in Fig. 5(a). There is a total of 8 partial products and each partial product is 16-bit.In the proposed design, the 15-bit multiplier is divided into 4groups: the most significant 3-bit is one group, and the remain-</a:t>
            </a:r>
            <a:r>
              <a:rPr lang="en-US" sz="1100" b="0" i="0" u="none" strike="noStrike" dirty="0" err="1">
                <a:effectLst/>
                <a:latin typeface="Arial" panose="020B0604020202020204" pitchFamily="34" charset="0"/>
              </a:rPr>
              <a:t>ing</a:t>
            </a:r>
            <a:r>
              <a:rPr lang="en-US" sz="1100" b="0" i="0" u="none" strike="noStrike" dirty="0">
                <a:effectLst/>
                <a:latin typeface="Arial" panose="020B0604020202020204" pitchFamily="34" charset="0"/>
              </a:rPr>
              <a:t> 12-bit are divided into three 4-bit groups. </a:t>
            </a:r>
            <a:r>
              <a:rPr lang="en-US" sz="1100" b="0" i="0" u="none" strike="noStrike" dirty="0" err="1">
                <a:effectLst/>
                <a:latin typeface="Arial" panose="020B0604020202020204" pitchFamily="34" charset="0"/>
              </a:rPr>
              <a:t>Correspondingly,the</a:t>
            </a:r>
            <a:r>
              <a:rPr lang="en-US" sz="1100" b="0" i="0" u="none" strike="noStrike" dirty="0">
                <a:effectLst/>
                <a:latin typeface="Arial" panose="020B0604020202020204" pitchFamily="34" charset="0"/>
              </a:rPr>
              <a:t> 8 partial products are divided into 4 groups,RH_1,RH_2,RH_3, and RH_4, as shown in Fig. 5. If the multiplier is less than 3-bit, then only the two partial products in RH_4 a regenerated while all others are set to zeros. If the multiplier is more than 3-bit but less than 7-bit, then partial products in RH_3 and RH_4 are generated. If the multiplier is more</a:t>
            </a:r>
            <a:endParaRPr lang="en-US" sz="1100" b="0" dirty="0">
              <a:effectLst/>
            </a:endParaRPr>
          </a:p>
          <a:p>
            <a:pPr marL="0" indent="0" algn="l" rtl="0">
              <a:spcBef>
                <a:spcPts val="0"/>
              </a:spcBef>
              <a:spcAft>
                <a:spcPts val="600"/>
              </a:spcAft>
              <a:buNone/>
            </a:pPr>
            <a:r>
              <a:rPr lang="en-US" sz="1100" b="0" i="0" u="none" strike="noStrike" dirty="0">
                <a:effectLst/>
                <a:latin typeface="Arial" panose="020B0604020202020204" pitchFamily="34" charset="0"/>
              </a:rPr>
              <a:t>than 7-bit but less than 11-bit, then partial products in RH_2,RH_3, and RH_4 are generated. Finally, if the multiplier is more than 11-bit, then all the partial products are </a:t>
            </a:r>
            <a:r>
              <a:rPr lang="en-US" sz="1100" b="0" i="0" u="none" strike="noStrike" dirty="0" err="1">
                <a:effectLst/>
                <a:latin typeface="Arial" panose="020B0604020202020204" pitchFamily="34" charset="0"/>
              </a:rPr>
              <a:t>generated.Similarly</a:t>
            </a:r>
            <a:r>
              <a:rPr lang="en-US" sz="1100" b="0" i="0" u="none" strike="noStrike" dirty="0">
                <a:effectLst/>
                <a:latin typeface="Arial" panose="020B0604020202020204" pitchFamily="34" charset="0"/>
              </a:rPr>
              <a:t>, the 15-bit multiplicand is also divided into 4 groups. Each partial product is correspondingly divided into4 groups,RV_1,RV_2,RV_3, and RV_4, as shown in Fig. 5.If the multiplicand is less than 3-bit, then only RV_4 is generated while all others are set to zeros. If the multiplicand is more than 3-bit but less than 7-bit, the RV_3 and RV_4 a regenerated. If the multiplicand is more than 7-bit but less than11-bit, then RV_2,RV_3, and RV_4 are generated. Finally, if the multiplicand is more than 11-bit, then all bits in the partial product are generated.</a:t>
            </a:r>
            <a:endParaRPr lang="en-US" sz="1100" b="0" dirty="0">
              <a:effectLst/>
            </a:endParaRPr>
          </a:p>
        </p:txBody>
      </p:sp>
      <p:pic>
        <p:nvPicPr>
          <p:cNvPr id="5" name="תמונה 4">
            <a:extLst>
              <a:ext uri="{FF2B5EF4-FFF2-40B4-BE49-F238E27FC236}">
                <a16:creationId xmlns:a16="http://schemas.microsoft.com/office/drawing/2014/main" id="{0F6B2306-2EB3-4B0B-876F-730B3D7CA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7040" y="586998"/>
            <a:ext cx="5526788" cy="5684004"/>
          </a:xfrm>
          <a:prstGeom prst="rect">
            <a:avLst/>
          </a:prstGeom>
        </p:spPr>
      </p:pic>
    </p:spTree>
    <p:extLst>
      <p:ext uri="{BB962C8B-B14F-4D97-AF65-F5344CB8AC3E}">
        <p14:creationId xmlns:p14="http://schemas.microsoft.com/office/powerpoint/2010/main" val="937456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65AEB8">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A34F86CB-2F1D-4850-8E17-72E173BEE853}"/>
              </a:ext>
            </a:extLst>
          </p:cNvPr>
          <p:cNvSpPr>
            <a:spLocks noGrp="1"/>
          </p:cNvSpPr>
          <p:nvPr>
            <p:ph type="title"/>
          </p:nvPr>
        </p:nvSpPr>
        <p:spPr>
          <a:xfrm>
            <a:off x="524256" y="4767072"/>
            <a:ext cx="6594189" cy="1625210"/>
          </a:xfrm>
        </p:spPr>
        <p:txBody>
          <a:bodyPr>
            <a:normAutofit/>
          </a:bodyPr>
          <a:lstStyle/>
          <a:p>
            <a:r>
              <a:rPr lang="en-US" sz="4100">
                <a:solidFill>
                  <a:srgbClr val="FFFFFF"/>
                </a:solidFill>
              </a:rPr>
              <a:t>So, what is the difference between the two multipliers?</a:t>
            </a:r>
            <a:endParaRPr lang="he-IL" sz="4100">
              <a:solidFill>
                <a:srgbClr val="FFFFFF"/>
              </a:solidFill>
            </a:endParaRPr>
          </a:p>
        </p:txBody>
      </p:sp>
      <p:pic>
        <p:nvPicPr>
          <p:cNvPr id="5" name="תמונה 4" descr="תמונה שמכילה תובלה, גלגל&#10;&#10;התיאור נוצר באופן אוטומטי">
            <a:extLst>
              <a:ext uri="{FF2B5EF4-FFF2-40B4-BE49-F238E27FC236}">
                <a16:creationId xmlns:a16="http://schemas.microsoft.com/office/drawing/2014/main" id="{DF75FF23-1E2C-4E48-84D4-6D5BEE9F9B9F}"/>
              </a:ext>
            </a:extLst>
          </p:cNvPr>
          <p:cNvPicPr>
            <a:picLocks noChangeAspect="1"/>
          </p:cNvPicPr>
          <p:nvPr/>
        </p:nvPicPr>
        <p:blipFill rotWithShape="1">
          <a:blip r:embed="rId2">
            <a:extLst>
              <a:ext uri="{28A0092B-C50C-407E-A947-70E740481C1C}">
                <a14:useLocalDpi xmlns:a14="http://schemas.microsoft.com/office/drawing/2010/main" val="0"/>
              </a:ext>
            </a:extLst>
          </a:blip>
          <a:srcRect b="3013"/>
          <a:stretch/>
        </p:blipFill>
        <p:spPr>
          <a:xfrm>
            <a:off x="327547" y="321733"/>
            <a:ext cx="7058306" cy="4107392"/>
          </a:xfrm>
          <a:prstGeom prst="rect">
            <a:avLst/>
          </a:prstGeom>
        </p:spPr>
      </p:pic>
      <p:sp>
        <p:nvSpPr>
          <p:cNvPr id="12"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מציין מיקום תוכן 2">
            <a:extLst>
              <a:ext uri="{FF2B5EF4-FFF2-40B4-BE49-F238E27FC236}">
                <a16:creationId xmlns:a16="http://schemas.microsoft.com/office/drawing/2014/main" id="{4D965E2D-4A3B-4E62-88D3-72BBC5C85CF5}"/>
              </a:ext>
            </a:extLst>
          </p:cNvPr>
          <p:cNvSpPr>
            <a:spLocks noGrp="1"/>
          </p:cNvSpPr>
          <p:nvPr>
            <p:ph idx="1"/>
          </p:nvPr>
        </p:nvSpPr>
        <p:spPr>
          <a:xfrm>
            <a:off x="7582563" y="321732"/>
            <a:ext cx="4085181" cy="6070550"/>
          </a:xfrm>
        </p:spPr>
        <p:txBody>
          <a:bodyPr anchor="t">
            <a:normAutofit/>
          </a:bodyPr>
          <a:lstStyle/>
          <a:p>
            <a:pPr marL="0" indent="0" algn="l" rtl="0">
              <a:spcBef>
                <a:spcPts val="0"/>
              </a:spcBef>
              <a:spcAft>
                <a:spcPts val="0"/>
              </a:spcAft>
              <a:buNone/>
            </a:pPr>
            <a:r>
              <a:rPr lang="en-US" sz="1200" b="0" i="0" u="none" strike="noStrike" dirty="0">
                <a:solidFill>
                  <a:srgbClr val="FFFFFF"/>
                </a:solidFill>
                <a:effectLst/>
                <a:latin typeface="Arial" panose="020B0604020202020204" pitchFamily="34" charset="0"/>
              </a:rPr>
              <a:t>As we mentioned before, the multiplier is one of the most critical units that influences the power and speed of our system.   </a:t>
            </a:r>
            <a:endParaRPr lang="en-US" sz="1200" b="0" dirty="0">
              <a:solidFill>
                <a:srgbClr val="FFFFFF"/>
              </a:solidFill>
              <a:effectLst/>
            </a:endParaRPr>
          </a:p>
          <a:p>
            <a:pPr marL="0" indent="0" algn="l" rtl="0">
              <a:spcBef>
                <a:spcPts val="0"/>
              </a:spcBef>
              <a:spcAft>
                <a:spcPts val="0"/>
              </a:spcAft>
              <a:buNone/>
            </a:pPr>
            <a:r>
              <a:rPr lang="en-US" sz="1200" b="0" i="0" u="none" strike="noStrike" dirty="0">
                <a:solidFill>
                  <a:srgbClr val="FFFFFF"/>
                </a:solidFill>
                <a:effectLst/>
                <a:latin typeface="Arial" panose="020B0604020202020204" pitchFamily="34" charset="0"/>
              </a:rPr>
              <a:t>Unlike the conventional floating-point format, the bit-width of each component in posit format is dynamic (except the 1-bit sign). The sign and the regime are always appeared in the format. The exponent and the mantissa are only included when the sign and the regime do not occupy all the bit positions. Therefore, the mantissa (including the implicit bit) bit-width can be from 1-bit to (</a:t>
            </a:r>
            <a:r>
              <a:rPr lang="en-US" sz="1200" b="0" i="1" u="none" strike="noStrike" dirty="0">
                <a:solidFill>
                  <a:srgbClr val="FFFFFF"/>
                </a:solidFill>
                <a:effectLst/>
                <a:latin typeface="Arial" panose="020B0604020202020204" pitchFamily="34" charset="0"/>
              </a:rPr>
              <a:t>nb</a:t>
            </a:r>
            <a:r>
              <a:rPr lang="en-US" sz="1200" b="0" i="0" u="none" strike="noStrike" dirty="0">
                <a:solidFill>
                  <a:srgbClr val="FFFFFF"/>
                </a:solidFill>
                <a:effectLst/>
                <a:latin typeface="Arial" panose="020B0604020202020204" pitchFamily="34" charset="0"/>
              </a:rPr>
              <a:t>−</a:t>
            </a:r>
            <a:r>
              <a:rPr lang="en-US" sz="1200" b="0" i="1" u="none" strike="noStrike" dirty="0">
                <a:solidFill>
                  <a:srgbClr val="FFFFFF"/>
                </a:solidFill>
                <a:effectLst/>
                <a:latin typeface="Arial" panose="020B0604020202020204" pitchFamily="34" charset="0"/>
              </a:rPr>
              <a:t>es</a:t>
            </a:r>
            <a:r>
              <a:rPr lang="en-US" sz="1200" b="0" i="0" u="none" strike="noStrike" dirty="0">
                <a:solidFill>
                  <a:srgbClr val="FFFFFF"/>
                </a:solidFill>
                <a:effectLst/>
                <a:latin typeface="Arial" panose="020B0604020202020204" pitchFamily="34" charset="0"/>
              </a:rPr>
              <a:t>)-bit, where </a:t>
            </a:r>
            <a:r>
              <a:rPr lang="en-US" sz="1200" b="0" i="1" u="none" strike="noStrike" dirty="0">
                <a:solidFill>
                  <a:srgbClr val="FFFFFF"/>
                </a:solidFill>
                <a:effectLst/>
                <a:latin typeface="Arial" panose="020B0604020202020204" pitchFamily="34" charset="0"/>
              </a:rPr>
              <a:t>nb </a:t>
            </a:r>
            <a:r>
              <a:rPr lang="en-US" sz="1200" b="0" i="0" u="none" strike="noStrike" dirty="0">
                <a:solidFill>
                  <a:srgbClr val="FFFFFF"/>
                </a:solidFill>
                <a:effectLst/>
                <a:latin typeface="Arial" panose="020B0604020202020204" pitchFamily="34" charset="0"/>
              </a:rPr>
              <a:t>is the total bit-width of posit format and </a:t>
            </a:r>
            <a:r>
              <a:rPr lang="en-US" sz="1200" b="0" i="1" u="none" strike="noStrike" dirty="0">
                <a:solidFill>
                  <a:srgbClr val="FFFFFF"/>
                </a:solidFill>
                <a:effectLst/>
                <a:latin typeface="Arial" panose="020B0604020202020204" pitchFamily="34" charset="0"/>
              </a:rPr>
              <a:t>es </a:t>
            </a:r>
            <a:r>
              <a:rPr lang="en-US" sz="1200" b="0" i="0" u="none" strike="noStrike" dirty="0">
                <a:solidFill>
                  <a:srgbClr val="FFFFFF"/>
                </a:solidFill>
                <a:effectLst/>
                <a:latin typeface="Arial" panose="020B0604020202020204" pitchFamily="34" charset="0"/>
              </a:rPr>
              <a:t>is the exponent bit-width. As the actual mantissa bit-width is not always the maximum value, the mantissa does not always require a (</a:t>
            </a:r>
            <a:r>
              <a:rPr lang="en-US" sz="1200" b="0" i="1" u="none" strike="noStrike" dirty="0">
                <a:solidFill>
                  <a:srgbClr val="FFFFFF"/>
                </a:solidFill>
                <a:effectLst/>
                <a:latin typeface="Arial" panose="020B0604020202020204" pitchFamily="34" charset="0"/>
              </a:rPr>
              <a:t>nb</a:t>
            </a:r>
            <a:r>
              <a:rPr lang="en-US" sz="1200" b="0" i="0" u="none" strike="noStrike" dirty="0">
                <a:solidFill>
                  <a:srgbClr val="FFFFFF"/>
                </a:solidFill>
                <a:effectLst/>
                <a:latin typeface="Arial" panose="020B0604020202020204" pitchFamily="34" charset="0"/>
              </a:rPr>
              <a:t>−</a:t>
            </a:r>
            <a:r>
              <a:rPr lang="en-US" sz="1200" b="0" i="1" u="none" strike="noStrike" dirty="0">
                <a:solidFill>
                  <a:srgbClr val="FFFFFF"/>
                </a:solidFill>
                <a:effectLst/>
                <a:latin typeface="Arial" panose="020B0604020202020204" pitchFamily="34" charset="0"/>
              </a:rPr>
              <a:t>es</a:t>
            </a:r>
            <a:r>
              <a:rPr lang="en-US" sz="1200" b="0" i="0" u="none" strike="noStrike" dirty="0">
                <a:solidFill>
                  <a:srgbClr val="FFFFFF"/>
                </a:solidFill>
                <a:effectLst/>
                <a:latin typeface="Arial" panose="020B0604020202020204" pitchFamily="34" charset="0"/>
              </a:rPr>
              <a:t>)-bit multiplier, such as we saw in the floating-point multiplier. When using (</a:t>
            </a:r>
            <a:r>
              <a:rPr lang="en-US" sz="1200" b="0" i="1" u="none" strike="noStrike" dirty="0">
                <a:solidFill>
                  <a:srgbClr val="FFFFFF"/>
                </a:solidFill>
                <a:effectLst/>
                <a:latin typeface="Arial" panose="020B0604020202020204" pitchFamily="34" charset="0"/>
              </a:rPr>
              <a:t>nb</a:t>
            </a:r>
            <a:r>
              <a:rPr lang="en-US" sz="1200" b="0" i="0" u="none" strike="noStrike" dirty="0">
                <a:solidFill>
                  <a:srgbClr val="FFFFFF"/>
                </a:solidFill>
                <a:effectLst/>
                <a:latin typeface="Arial" panose="020B0604020202020204" pitchFamily="34" charset="0"/>
              </a:rPr>
              <a:t>−</a:t>
            </a:r>
            <a:r>
              <a:rPr lang="en-US" sz="1200" b="0" i="1" u="none" strike="noStrike" dirty="0">
                <a:solidFill>
                  <a:srgbClr val="FFFFFF"/>
                </a:solidFill>
                <a:effectLst/>
                <a:latin typeface="Arial" panose="020B0604020202020204" pitchFamily="34" charset="0"/>
              </a:rPr>
              <a:t>es</a:t>
            </a:r>
            <a:r>
              <a:rPr lang="en-US" sz="1200" b="0" i="0" u="none" strike="noStrike" dirty="0">
                <a:solidFill>
                  <a:srgbClr val="FFFFFF"/>
                </a:solidFill>
                <a:effectLst/>
                <a:latin typeface="Arial" panose="020B0604020202020204" pitchFamily="34" charset="0"/>
              </a:rPr>
              <a:t>)-bit multiplier for small bit-width mantissa, power or energy is wasted.</a:t>
            </a:r>
            <a:endParaRPr lang="en-US" sz="1200" b="0" dirty="0">
              <a:solidFill>
                <a:srgbClr val="FFFFFF"/>
              </a:solidFill>
              <a:effectLst/>
            </a:endParaRPr>
          </a:p>
          <a:p>
            <a:pPr marL="0" indent="0" algn="l" rtl="0">
              <a:spcBef>
                <a:spcPts val="0"/>
              </a:spcBef>
              <a:spcAft>
                <a:spcPts val="0"/>
              </a:spcAft>
              <a:buNone/>
            </a:pPr>
            <a:r>
              <a:rPr lang="en-US" sz="1200" b="0" i="0" u="none" strike="noStrike" dirty="0">
                <a:solidFill>
                  <a:srgbClr val="FFFFFF"/>
                </a:solidFill>
                <a:effectLst/>
                <a:latin typeface="Arial" panose="020B0604020202020204" pitchFamily="34" charset="0"/>
              </a:rPr>
              <a:t>With the same bit-width, the IEEE standard multiplier can achieve better timing, area, and power. This is because the IEEE 754-2008 floating-point format has constant bit-width for each component and thus the component extraction and packing module used in posit design can be eliminated. However, posit has much larger dynamic range than IEEE floating-point format. Therefore, in practical applications, small posit format can already meet the numeric requirement of the application. Moreover, the non-uniformed distribution is closer to the data distribution in some applications. As a result, the posit format is used more efficiently in some applications. For deep learning, 8-bit posit can achieve the performance of 32-bit IEEE floating-point with much better hardware efficiency</a:t>
            </a:r>
            <a:endParaRPr lang="en-US" sz="1200" b="0" dirty="0">
              <a:solidFill>
                <a:srgbClr val="FFFFFF"/>
              </a:solidFill>
              <a:effectLst/>
            </a:endParaRPr>
          </a:p>
          <a:p>
            <a:pPr marL="0" indent="0">
              <a:buNone/>
            </a:pPr>
            <a:br>
              <a:rPr lang="en-US" sz="1000" dirty="0">
                <a:solidFill>
                  <a:srgbClr val="FFFFFF"/>
                </a:solidFill>
              </a:rPr>
            </a:br>
            <a:endParaRPr lang="he-IL" sz="1000" dirty="0">
              <a:solidFill>
                <a:srgbClr val="FFFFFF"/>
              </a:solidFill>
            </a:endParaRPr>
          </a:p>
        </p:txBody>
      </p:sp>
    </p:spTree>
    <p:extLst>
      <p:ext uri="{BB962C8B-B14F-4D97-AF65-F5344CB8AC3E}">
        <p14:creationId xmlns:p14="http://schemas.microsoft.com/office/powerpoint/2010/main" val="101806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4747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39E95D43-CE28-42CF-AB92-8DAE8C8E8B42}"/>
              </a:ext>
            </a:extLst>
          </p:cNvPr>
          <p:cNvSpPr>
            <a:spLocks noGrp="1"/>
          </p:cNvSpPr>
          <p:nvPr>
            <p:ph type="title"/>
          </p:nvPr>
        </p:nvSpPr>
        <p:spPr>
          <a:xfrm>
            <a:off x="524256" y="516804"/>
            <a:ext cx="6594189" cy="1625210"/>
          </a:xfrm>
        </p:spPr>
        <p:txBody>
          <a:bodyPr>
            <a:normAutofit/>
          </a:bodyPr>
          <a:lstStyle/>
          <a:p>
            <a:pPr algn="l"/>
            <a:r>
              <a:rPr lang="en-US" dirty="0">
                <a:solidFill>
                  <a:srgbClr val="FFFFFF"/>
                </a:solidFill>
              </a:rPr>
              <a:t>Dual Mode Logic</a:t>
            </a:r>
            <a:endParaRPr lang="he-IL" dirty="0">
              <a:solidFill>
                <a:srgbClr val="FFFFFF"/>
              </a:solidFill>
            </a:endParaRPr>
          </a:p>
        </p:txBody>
      </p:sp>
      <p:sp>
        <p:nvSpPr>
          <p:cNvPr id="44" name="Rectangle 33">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תמונה 4">
            <a:extLst>
              <a:ext uri="{FF2B5EF4-FFF2-40B4-BE49-F238E27FC236}">
                <a16:creationId xmlns:a16="http://schemas.microsoft.com/office/drawing/2014/main" id="{3750C88D-9F9B-4A7D-A3E4-633B83B3BD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44" y="3381596"/>
            <a:ext cx="6579910" cy="2204269"/>
          </a:xfrm>
          <a:prstGeom prst="rect">
            <a:avLst/>
          </a:prstGeom>
        </p:spPr>
      </p:pic>
      <p:sp>
        <p:nvSpPr>
          <p:cNvPr id="45" name="Rectangle 3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מציין מיקום תוכן 2">
            <a:extLst>
              <a:ext uri="{FF2B5EF4-FFF2-40B4-BE49-F238E27FC236}">
                <a16:creationId xmlns:a16="http://schemas.microsoft.com/office/drawing/2014/main" id="{C7E9AF68-2823-433E-8FB1-32CA93DED14C}"/>
              </a:ext>
            </a:extLst>
          </p:cNvPr>
          <p:cNvSpPr>
            <a:spLocks noGrp="1"/>
          </p:cNvSpPr>
          <p:nvPr>
            <p:ph idx="1"/>
          </p:nvPr>
        </p:nvSpPr>
        <p:spPr>
          <a:xfrm>
            <a:off x="8029319" y="917725"/>
            <a:ext cx="3424739" cy="4852362"/>
          </a:xfrm>
        </p:spPr>
        <p:txBody>
          <a:bodyPr anchor="ctr">
            <a:normAutofit/>
          </a:bodyPr>
          <a:lstStyle/>
          <a:p>
            <a:pPr marL="0" indent="0" algn="l">
              <a:buNone/>
            </a:pPr>
            <a:r>
              <a:rPr lang="en-US" sz="2000" dirty="0">
                <a:solidFill>
                  <a:srgbClr val="FFFFFF"/>
                </a:solidFill>
              </a:rPr>
              <a:t>Dual Mode Logic is the combination of two different logic families: the CMOS family and the dynamic family. It has two operation modes: static and dynamic. That way we enjoy the benefits of each family. In we are very efficient in terms of energy, and in the dynamic mode we are have very high performance. We also have the ability to do on-the-fly switches between the two modes according to computational needs</a:t>
            </a:r>
          </a:p>
          <a:p>
            <a:pPr marL="0" indent="0">
              <a:buNone/>
            </a:pPr>
            <a:r>
              <a:rPr lang="en-US" sz="2000" dirty="0">
                <a:solidFill>
                  <a:srgbClr val="FFFFFF"/>
                </a:solidFill>
              </a:rPr>
              <a:t>  </a:t>
            </a:r>
            <a:endParaRPr lang="he-IL" sz="2000" dirty="0">
              <a:solidFill>
                <a:srgbClr val="FFFFFF"/>
              </a:solidFill>
            </a:endParaRPr>
          </a:p>
        </p:txBody>
      </p:sp>
    </p:spTree>
    <p:extLst>
      <p:ext uri="{BB962C8B-B14F-4D97-AF65-F5344CB8AC3E}">
        <p14:creationId xmlns:p14="http://schemas.microsoft.com/office/powerpoint/2010/main" val="1640614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0C08EDA0-D5F6-4481-BBA8-966D95EC42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17" name="Color">
              <a:extLst>
                <a:ext uri="{FF2B5EF4-FFF2-40B4-BE49-F238E27FC236}">
                  <a16:creationId xmlns:a16="http://schemas.microsoft.com/office/drawing/2014/main" id="{CC23B4B4-906F-45F7-A1BD-F1DBF97EB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lor">
              <a:extLst>
                <a:ext uri="{FF2B5EF4-FFF2-40B4-BE49-F238E27FC236}">
                  <a16:creationId xmlns:a16="http://schemas.microsoft.com/office/drawing/2014/main" id="{4CD72A2D-5584-4CC0-828C-F46BC4260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תמונה 6">
            <a:extLst>
              <a:ext uri="{FF2B5EF4-FFF2-40B4-BE49-F238E27FC236}">
                <a16:creationId xmlns:a16="http://schemas.microsoft.com/office/drawing/2014/main" id="{C5184043-9240-4364-BB8E-67795AB00542}"/>
              </a:ext>
            </a:extLst>
          </p:cNvPr>
          <p:cNvPicPr>
            <a:picLocks noChangeAspect="1"/>
          </p:cNvPicPr>
          <p:nvPr/>
        </p:nvPicPr>
        <p:blipFill rotWithShape="1">
          <a:blip r:embed="rId2">
            <a:extLst>
              <a:ext uri="{28A0092B-C50C-407E-A947-70E740481C1C}">
                <a14:useLocalDpi xmlns:a14="http://schemas.microsoft.com/office/drawing/2010/main" val="0"/>
              </a:ext>
            </a:extLst>
          </a:blip>
          <a:srcRect l="14096" r="2929" b="1"/>
          <a:stretch/>
        </p:blipFill>
        <p:spPr>
          <a:xfrm>
            <a:off x="6803647" y="1065276"/>
            <a:ext cx="4730214" cy="4727448"/>
          </a:xfrm>
          <a:prstGeom prst="rect">
            <a:avLst/>
          </a:prstGeom>
        </p:spPr>
      </p:pic>
      <p:grpSp>
        <p:nvGrpSpPr>
          <p:cNvPr id="20" name="Group 19">
            <a:extLst>
              <a:ext uri="{FF2B5EF4-FFF2-40B4-BE49-F238E27FC236}">
                <a16:creationId xmlns:a16="http://schemas.microsoft.com/office/drawing/2014/main" id="{ED1D4DBC-180F-4364-A77A-427818EEA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21" name="Freeform: Shape 20">
              <a:extLst>
                <a:ext uri="{FF2B5EF4-FFF2-40B4-BE49-F238E27FC236}">
                  <a16:creationId xmlns:a16="http://schemas.microsoft.com/office/drawing/2014/main" id="{E979919B-BEE8-434A-89DF-BE8E28142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9CD2586-0E0D-473F-B583-24719041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2">
              <a:extLst>
                <a:ext uri="{FF2B5EF4-FFF2-40B4-BE49-F238E27FC236}">
                  <a16:creationId xmlns:a16="http://schemas.microsoft.com/office/drawing/2014/main" id="{30BAE38B-57E3-40D2-B225-F815D1C8D5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3">
              <a:extLst>
                <a:ext uri="{FF2B5EF4-FFF2-40B4-BE49-F238E27FC236}">
                  <a16:creationId xmlns:a16="http://schemas.microsoft.com/office/drawing/2014/main" id="{2F0F9843-D824-455E-9174-8418FDCE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4">
              <a:extLst>
                <a:ext uri="{FF2B5EF4-FFF2-40B4-BE49-F238E27FC236}">
                  <a16:creationId xmlns:a16="http://schemas.microsoft.com/office/drawing/2014/main" id="{E6B526B7-0747-48BB-BDD0-E9E358F09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7E5E2A43-EBD9-4E2B-8167-6EFCC3646E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4EE56EB6-9B75-4BB0-A6E5-071CDEFC2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כותרת 1">
            <a:extLst>
              <a:ext uri="{FF2B5EF4-FFF2-40B4-BE49-F238E27FC236}">
                <a16:creationId xmlns:a16="http://schemas.microsoft.com/office/drawing/2014/main" id="{A853EACD-9D2F-40B1-88BC-14C3A4C28837}"/>
              </a:ext>
            </a:extLst>
          </p:cNvPr>
          <p:cNvSpPr>
            <a:spLocks noGrp="1"/>
          </p:cNvSpPr>
          <p:nvPr>
            <p:ph type="title"/>
          </p:nvPr>
        </p:nvSpPr>
        <p:spPr>
          <a:xfrm>
            <a:off x="786384" y="841249"/>
            <a:ext cx="5692953" cy="2594302"/>
          </a:xfrm>
        </p:spPr>
        <p:txBody>
          <a:bodyPr anchor="b">
            <a:normAutofit/>
          </a:bodyPr>
          <a:lstStyle/>
          <a:p>
            <a:pPr algn="l"/>
            <a:r>
              <a:rPr lang="en-US" sz="4800">
                <a:solidFill>
                  <a:schemeClr val="bg1"/>
                </a:solidFill>
              </a:rPr>
              <a:t>Our Goal:</a:t>
            </a:r>
            <a:endParaRPr lang="he-IL" sz="4800">
              <a:solidFill>
                <a:schemeClr val="bg1"/>
              </a:solidFill>
            </a:endParaRPr>
          </a:p>
        </p:txBody>
      </p:sp>
      <p:sp>
        <p:nvSpPr>
          <p:cNvPr id="3" name="מציין מיקום תוכן 2">
            <a:extLst>
              <a:ext uri="{FF2B5EF4-FFF2-40B4-BE49-F238E27FC236}">
                <a16:creationId xmlns:a16="http://schemas.microsoft.com/office/drawing/2014/main" id="{DDAA5AF6-9F68-49DB-8BFE-E12E729407F1}"/>
              </a:ext>
            </a:extLst>
          </p:cNvPr>
          <p:cNvSpPr>
            <a:spLocks noGrp="1"/>
          </p:cNvSpPr>
          <p:nvPr>
            <p:ph idx="1"/>
          </p:nvPr>
        </p:nvSpPr>
        <p:spPr>
          <a:xfrm>
            <a:off x="786383" y="3566810"/>
            <a:ext cx="5692953" cy="2651110"/>
          </a:xfrm>
        </p:spPr>
        <p:txBody>
          <a:bodyPr anchor="t">
            <a:normAutofit/>
          </a:bodyPr>
          <a:lstStyle/>
          <a:p>
            <a:pPr marL="0" indent="0" algn="l" rtl="0">
              <a:spcBef>
                <a:spcPts val="0"/>
              </a:spcBef>
              <a:spcAft>
                <a:spcPts val="600"/>
              </a:spcAft>
              <a:buNone/>
            </a:pPr>
            <a:r>
              <a:rPr lang="en-US" sz="1700" b="0" i="0" u="none" strike="noStrike">
                <a:solidFill>
                  <a:schemeClr val="tx2"/>
                </a:solidFill>
                <a:effectLst/>
                <a:latin typeface="Arial" panose="020B0604020202020204" pitchFamily="34" charset="0"/>
              </a:rPr>
              <a:t>In our project we would like to actualize the mantissa multiplier using DML logic that saves energy and reduces calculation time</a:t>
            </a:r>
            <a:endParaRPr lang="en-US" sz="1700" b="0">
              <a:solidFill>
                <a:schemeClr val="tx2"/>
              </a:solidFill>
              <a:effectLst/>
            </a:endParaRPr>
          </a:p>
          <a:p>
            <a:pPr marL="0" indent="0" algn="l" rtl="0">
              <a:spcBef>
                <a:spcPts val="0"/>
              </a:spcBef>
              <a:spcAft>
                <a:spcPts val="600"/>
              </a:spcAft>
              <a:buNone/>
            </a:pPr>
            <a:r>
              <a:rPr lang="en-US" sz="1700" b="0" i="0" u="none" strike="noStrike">
                <a:solidFill>
                  <a:schemeClr val="tx2"/>
                </a:solidFill>
                <a:effectLst/>
                <a:latin typeface="Arial" panose="020B0604020202020204" pitchFamily="34" charset="0"/>
              </a:rPr>
              <a:t>We will do it in steps:</a:t>
            </a:r>
            <a:endParaRPr lang="en-US" sz="1700" b="0">
              <a:solidFill>
                <a:schemeClr val="tx2"/>
              </a:solidFill>
              <a:effectLst/>
            </a:endParaRPr>
          </a:p>
          <a:p>
            <a:pPr marL="0" indent="0" algn="l" rtl="0">
              <a:spcBef>
                <a:spcPts val="0"/>
              </a:spcBef>
              <a:spcAft>
                <a:spcPts val="600"/>
              </a:spcAft>
              <a:buNone/>
            </a:pPr>
            <a:r>
              <a:rPr lang="en-US" sz="1700" b="0" i="0" u="none" strike="noStrike">
                <a:solidFill>
                  <a:schemeClr val="tx2"/>
                </a:solidFill>
                <a:effectLst/>
                <a:latin typeface="Arial" panose="020B0604020202020204" pitchFamily="34" charset="0"/>
              </a:rPr>
              <a:t>First, we prepare the mantissa multiplier circuit using simple CMOS logic then we would track the critical path , which is the time that takes the most energy and time for calculation , then we actualize this path using DML logic instead of CMOS , thus making our system much faster and energy efficient</a:t>
            </a:r>
            <a:endParaRPr lang="en-US" sz="1700" b="0">
              <a:solidFill>
                <a:schemeClr val="tx2"/>
              </a:solidFill>
              <a:effectLst/>
            </a:endParaRPr>
          </a:p>
        </p:txBody>
      </p:sp>
    </p:spTree>
    <p:extLst>
      <p:ext uri="{BB962C8B-B14F-4D97-AF65-F5344CB8AC3E}">
        <p14:creationId xmlns:p14="http://schemas.microsoft.com/office/powerpoint/2010/main" val="3908848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04DCDEA-60EE-4FBF-B515-F83D82F966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תמונה 3">
            <a:extLst>
              <a:ext uri="{FF2B5EF4-FFF2-40B4-BE49-F238E27FC236}">
                <a16:creationId xmlns:a16="http://schemas.microsoft.com/office/drawing/2014/main" id="{A419C3B1-C544-43C7-A0F0-4B449E2A7962}"/>
              </a:ext>
            </a:extLst>
          </p:cNvPr>
          <p:cNvPicPr>
            <a:picLocks noChangeAspect="1"/>
          </p:cNvPicPr>
          <p:nvPr/>
        </p:nvPicPr>
        <p:blipFill rotWithShape="1">
          <a:blip r:embed="rId2"/>
          <a:srcRect t="18002" r="-1" b="-1"/>
          <a:stretch/>
        </p:blipFill>
        <p:spPr>
          <a:xfrm>
            <a:off x="4752257" y="3429004"/>
            <a:ext cx="7439745" cy="3428999"/>
          </a:xfrm>
          <a:prstGeom prst="rect">
            <a:avLst/>
          </a:prstGeom>
        </p:spPr>
      </p:pic>
      <p:pic>
        <p:nvPicPr>
          <p:cNvPr id="5" name="Picture 4" descr="CPU with binary numbers and blueprint">
            <a:extLst>
              <a:ext uri="{FF2B5EF4-FFF2-40B4-BE49-F238E27FC236}">
                <a16:creationId xmlns:a16="http://schemas.microsoft.com/office/drawing/2014/main" id="{0FDEFB67-ECA4-4E8F-ACD2-126557F4B7A8}"/>
              </a:ext>
            </a:extLst>
          </p:cNvPr>
          <p:cNvPicPr>
            <a:picLocks noChangeAspect="1"/>
          </p:cNvPicPr>
          <p:nvPr/>
        </p:nvPicPr>
        <p:blipFill rotWithShape="1">
          <a:blip r:embed="rId3"/>
          <a:srcRect t="14010" r="1" b="7362"/>
          <a:stretch/>
        </p:blipFill>
        <p:spPr>
          <a:xfrm>
            <a:off x="4426853" y="-3"/>
            <a:ext cx="7765146" cy="3434400"/>
          </a:xfrm>
          <a:prstGeom prst="rect">
            <a:avLst/>
          </a:prstGeom>
        </p:spPr>
      </p:pic>
      <p:sp>
        <p:nvSpPr>
          <p:cNvPr id="43" name="Freeform: Shape 42">
            <a:extLst>
              <a:ext uri="{FF2B5EF4-FFF2-40B4-BE49-F238E27FC236}">
                <a16:creationId xmlns:a16="http://schemas.microsoft.com/office/drawing/2014/main" id="{34D94F3A-BF39-47F6-9AAA-3C61AF7E0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Freeform: Shape 44">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bg1"/>
          </a:solidFill>
          <a:ln w="0">
            <a:noFill/>
            <a:prstDash val="solid"/>
            <a:round/>
            <a:headEnd/>
            <a:tailEnd/>
          </a:ln>
        </p:spPr>
        <p:txBody>
          <a:bodyPr wrap="square">
            <a:noAutofit/>
          </a:bodyPr>
          <a:lstStyle/>
          <a:p>
            <a:endParaRPr lang="en-US" dirty="0"/>
          </a:p>
        </p:txBody>
      </p:sp>
      <p:sp>
        <p:nvSpPr>
          <p:cNvPr id="2" name="כותרת 1">
            <a:extLst>
              <a:ext uri="{FF2B5EF4-FFF2-40B4-BE49-F238E27FC236}">
                <a16:creationId xmlns:a16="http://schemas.microsoft.com/office/drawing/2014/main" id="{BFA90A8C-059B-4189-AD1D-9E71C9984B45}"/>
              </a:ext>
            </a:extLst>
          </p:cNvPr>
          <p:cNvSpPr>
            <a:spLocks noGrp="1"/>
          </p:cNvSpPr>
          <p:nvPr>
            <p:ph type="title"/>
          </p:nvPr>
        </p:nvSpPr>
        <p:spPr>
          <a:xfrm>
            <a:off x="765051" y="662400"/>
            <a:ext cx="3384000" cy="1492132"/>
          </a:xfrm>
        </p:spPr>
        <p:txBody>
          <a:bodyPr anchor="t">
            <a:normAutofit/>
          </a:bodyPr>
          <a:lstStyle/>
          <a:p>
            <a:pPr algn="ctr"/>
            <a:r>
              <a:rPr lang="en-US" dirty="0"/>
              <a:t>Binary Multiplication</a:t>
            </a:r>
            <a:endParaRPr lang="he-IL" dirty="0"/>
          </a:p>
        </p:txBody>
      </p:sp>
      <p:sp>
        <p:nvSpPr>
          <p:cNvPr id="36" name="מציין מיקום תוכן 2">
            <a:extLst>
              <a:ext uri="{FF2B5EF4-FFF2-40B4-BE49-F238E27FC236}">
                <a16:creationId xmlns:a16="http://schemas.microsoft.com/office/drawing/2014/main" id="{6E68AC0D-B6CE-4B8C-9F11-47543B9326E6}"/>
              </a:ext>
            </a:extLst>
          </p:cNvPr>
          <p:cNvSpPr>
            <a:spLocks noGrp="1"/>
          </p:cNvSpPr>
          <p:nvPr>
            <p:ph idx="1"/>
          </p:nvPr>
        </p:nvSpPr>
        <p:spPr>
          <a:xfrm>
            <a:off x="765051" y="2286000"/>
            <a:ext cx="3517424" cy="3844800"/>
          </a:xfrm>
        </p:spPr>
        <p:txBody>
          <a:bodyPr>
            <a:normAutofit fontScale="85000" lnSpcReduction="20000"/>
          </a:bodyPr>
          <a:lstStyle/>
          <a:p>
            <a:pPr marL="0" indent="0" algn="l" rtl="0">
              <a:spcBef>
                <a:spcPts val="0"/>
              </a:spcBef>
              <a:spcAft>
                <a:spcPts val="0"/>
              </a:spcAft>
              <a:buNone/>
            </a:pPr>
            <a:r>
              <a:rPr lang="en-US" sz="1400" b="0" i="0" u="none" strike="noStrike" dirty="0">
                <a:solidFill>
                  <a:schemeClr val="tx1">
                    <a:alpha val="60000"/>
                  </a:schemeClr>
                </a:solidFill>
                <a:effectLst/>
                <a:latin typeface="Arial" panose="020B0604020202020204" pitchFamily="34" charset="0"/>
                <a:cs typeface="+mj-cs"/>
              </a:rPr>
              <a:t>One of the biggest and slowest circuits in arithmetic and logic units is the multiplier.</a:t>
            </a:r>
            <a:endParaRPr lang="en-US" sz="1400" b="0" dirty="0">
              <a:solidFill>
                <a:schemeClr val="tx1">
                  <a:alpha val="60000"/>
                </a:schemeClr>
              </a:solidFill>
              <a:effectLst/>
              <a:cs typeface="+mj-cs"/>
            </a:endParaRPr>
          </a:p>
          <a:p>
            <a:pPr marL="0" indent="0" algn="l" rtl="0">
              <a:spcBef>
                <a:spcPts val="0"/>
              </a:spcBef>
              <a:spcAft>
                <a:spcPts val="0"/>
              </a:spcAft>
              <a:buNone/>
            </a:pPr>
            <a:r>
              <a:rPr lang="en-US" sz="1400" b="0" i="0" u="none" strike="noStrike" dirty="0">
                <a:solidFill>
                  <a:schemeClr val="tx1">
                    <a:alpha val="60000"/>
                  </a:schemeClr>
                </a:solidFill>
                <a:effectLst/>
                <a:latin typeface="Arial" panose="020B0604020202020204" pitchFamily="34" charset="0"/>
                <a:cs typeface="+mj-cs"/>
              </a:rPr>
              <a:t>First of all, we will represent the basic format of multiplication of two binary numbers, and we will describe how to build the architecture of it.</a:t>
            </a:r>
            <a:endParaRPr lang="en-US" sz="1400" b="0" dirty="0">
              <a:solidFill>
                <a:schemeClr val="tx1">
                  <a:alpha val="60000"/>
                </a:schemeClr>
              </a:solidFill>
              <a:effectLst/>
              <a:cs typeface="+mj-cs"/>
            </a:endParaRPr>
          </a:p>
          <a:p>
            <a:pPr marL="0" indent="0" algn="l" rtl="0">
              <a:spcBef>
                <a:spcPts val="0"/>
              </a:spcBef>
              <a:spcAft>
                <a:spcPts val="0"/>
              </a:spcAft>
              <a:buNone/>
            </a:pPr>
            <a:r>
              <a:rPr lang="en-US" sz="1400" b="0" i="0" u="none" strike="noStrike" dirty="0">
                <a:solidFill>
                  <a:schemeClr val="tx1">
                    <a:alpha val="60000"/>
                  </a:schemeClr>
                </a:solidFill>
                <a:effectLst/>
                <a:latin typeface="Arial" panose="020B0604020202020204" pitchFamily="34" charset="0"/>
                <a:cs typeface="+mj-cs"/>
              </a:rPr>
              <a:t>A multiplication of binary numbers is exactly like a multiplication we have learned in primary school: let's say we have two binary numbers, each of 3 bits. In this case we will take each bit of the multiplier (operand B in the FIG1 below) and multiply it with each digit of the multiplicand (operand A) dealing with any carries into the next column as we process the multiplicand right-to-left. The output from this step is called a partial product. And we will repeat this step for the remaining bits of the multiplier. Each partial product is shifting one bit for the left, reflecting the increasing weight of the multiplier bits. The partial product is N bit wide since there are no carries and if the multiplier is M bits wide there will be M partial products, when we add the partial products together, we will get N+M bit result if we account for the possible carry-out from the high order bit. </a:t>
            </a:r>
            <a:endParaRPr lang="en-US" sz="1400" b="0" dirty="0">
              <a:solidFill>
                <a:schemeClr val="tx1">
                  <a:alpha val="60000"/>
                </a:schemeClr>
              </a:solidFill>
              <a:effectLst/>
              <a:cs typeface="+mj-cs"/>
            </a:endParaRPr>
          </a:p>
          <a:p>
            <a:br>
              <a:rPr lang="en-US" sz="1000" dirty="0">
                <a:solidFill>
                  <a:schemeClr val="tx1">
                    <a:alpha val="60000"/>
                  </a:schemeClr>
                </a:solidFill>
              </a:rPr>
            </a:br>
            <a:endParaRPr lang="he-IL" sz="1000" dirty="0">
              <a:solidFill>
                <a:schemeClr val="tx1">
                  <a:alpha val="60000"/>
                </a:schemeClr>
              </a:solidFill>
            </a:endParaRPr>
          </a:p>
        </p:txBody>
      </p:sp>
    </p:spTree>
    <p:extLst>
      <p:ext uri="{BB962C8B-B14F-4D97-AF65-F5344CB8AC3E}">
        <p14:creationId xmlns:p14="http://schemas.microsoft.com/office/powerpoint/2010/main" val="789178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9">
            <a:extLst>
              <a:ext uri="{FF2B5EF4-FFF2-40B4-BE49-F238E27FC236}">
                <a16:creationId xmlns:a16="http://schemas.microsoft.com/office/drawing/2014/main" id="{E5A49435-E075-4822-9D18-0D1331C9F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1">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3" y="1"/>
            <a:ext cx="1219988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E0B262F-946F-4890-BB0A-5BB5C623F0DD}"/>
              </a:ext>
            </a:extLst>
          </p:cNvPr>
          <p:cNvSpPr>
            <a:spLocks noGrp="1"/>
          </p:cNvSpPr>
          <p:nvPr>
            <p:ph type="title"/>
          </p:nvPr>
        </p:nvSpPr>
        <p:spPr>
          <a:xfrm>
            <a:off x="1166648" y="721805"/>
            <a:ext cx="4088933" cy="2147520"/>
          </a:xfrm>
        </p:spPr>
        <p:txBody>
          <a:bodyPr>
            <a:normAutofit/>
          </a:bodyPr>
          <a:lstStyle/>
          <a:p>
            <a:pPr algn="l"/>
            <a:r>
              <a:rPr lang="en-US" sz="4800" dirty="0"/>
              <a:t>The Basic Architecture</a:t>
            </a:r>
            <a:endParaRPr lang="he-IL" sz="4800" dirty="0"/>
          </a:p>
        </p:txBody>
      </p:sp>
      <p:sp>
        <p:nvSpPr>
          <p:cNvPr id="14" name="Rectangle 1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23AE24FC-E697-4150-A4E9-7038F7232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40" name="Rectangle 64">
              <a:extLst>
                <a:ext uri="{FF2B5EF4-FFF2-40B4-BE49-F238E27FC236}">
                  <a16:creationId xmlns:a16="http://schemas.microsoft.com/office/drawing/2014/main" id="{B6E6A6DC-8190-4538-9EAF-6D2DA32F2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6A0F9E64-E4D5-4F5D-8DC8-4D718FB4E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8B14D11E-46EC-4472-B641-2B229466B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CBCC03E8-EFA8-4481-85F5-6D67FD43BF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0AEDB5B1-8ED2-479D-B390-166313445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32736CD4-ACBB-4E31-A595-77721EE5F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840EDB8A-0A05-4A4D-9131-B0C9913AD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97852E7D-B6DA-4315-9AB0-F38BDF42C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042626BE-3A9A-4473-9CDB-891652CF9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26990F26-ADA3-4903-BD10-FB3F028C45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14323D42-A322-4207-857F-82B98209C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F9D23351-DEBD-4512-90A7-4603F9CA6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53C35052-0CBF-4794-B3FE-7CF81F06A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DE00348F-61C1-4BAF-A2DE-51D1FA9DC7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740C38A9-2B2E-4547-9000-43FE77D147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8170394A-2958-4790-9EFB-6DA2EC1311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0D08350-9D6D-4252-8A04-D0422792B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854E4015-5352-4DFB-A8D1-2F380D3992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835C5FE1-6BD5-4F30-AF61-12736BBAD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DDBBD31D-9CD8-4380-A5C6-A03D916CD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1323F6CD-1481-4289-8868-57B919C9D679}"/>
              </a:ext>
            </a:extLst>
          </p:cNvPr>
          <p:cNvSpPr>
            <a:spLocks noGrp="1"/>
          </p:cNvSpPr>
          <p:nvPr>
            <p:ph idx="1"/>
          </p:nvPr>
        </p:nvSpPr>
        <p:spPr>
          <a:xfrm>
            <a:off x="1166649" y="3531476"/>
            <a:ext cx="4088932" cy="3034862"/>
          </a:xfrm>
        </p:spPr>
        <p:txBody>
          <a:bodyPr anchor="ctr">
            <a:normAutofit/>
          </a:bodyPr>
          <a:lstStyle/>
          <a:p>
            <a:pPr marL="0" indent="0">
              <a:buNone/>
            </a:pPr>
            <a:r>
              <a:rPr lang="en-US" sz="1800" b="0" i="0" u="none" strike="noStrike">
                <a:effectLst/>
                <a:latin typeface="Arial" panose="020B0604020202020204" pitchFamily="34" charset="0"/>
              </a:rPr>
              <a:t>In order to form each partial product we use 2-input AND gates, and for adding the partial products we use Half-Adders when we have only two input bits and Full-Adders when we get 3 input bits. </a:t>
            </a:r>
            <a:endParaRPr lang="he-IL" sz="1800"/>
          </a:p>
        </p:txBody>
      </p:sp>
      <p:pic>
        <p:nvPicPr>
          <p:cNvPr id="5" name="תמונה 4">
            <a:extLst>
              <a:ext uri="{FF2B5EF4-FFF2-40B4-BE49-F238E27FC236}">
                <a16:creationId xmlns:a16="http://schemas.microsoft.com/office/drawing/2014/main" id="{B065236B-C0E3-45AC-AA1E-90BA932B2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597" y="1731031"/>
            <a:ext cx="5731071" cy="3495952"/>
          </a:xfrm>
          <a:prstGeom prst="rect">
            <a:avLst/>
          </a:prstGeom>
        </p:spPr>
      </p:pic>
    </p:spTree>
    <p:extLst>
      <p:ext uri="{BB962C8B-B14F-4D97-AF65-F5344CB8AC3E}">
        <p14:creationId xmlns:p14="http://schemas.microsoft.com/office/powerpoint/2010/main" val="1685927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65">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7" name="Rectangle 67">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8" name="Rectangle 69">
            <a:extLst>
              <a:ext uri="{FF2B5EF4-FFF2-40B4-BE49-F238E27FC236}">
                <a16:creationId xmlns:a16="http://schemas.microsoft.com/office/drawing/2014/main" id="{40477084-FECD-44E7-823D-1668E4D40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C222FBF2-CBFB-4BBE-B129-08738FD9F437}"/>
              </a:ext>
            </a:extLst>
          </p:cNvPr>
          <p:cNvSpPr>
            <a:spLocks noGrp="1"/>
          </p:cNvSpPr>
          <p:nvPr>
            <p:ph type="ctrTitle"/>
          </p:nvPr>
        </p:nvSpPr>
        <p:spPr>
          <a:xfrm>
            <a:off x="422900" y="691647"/>
            <a:ext cx="4591862" cy="2026560"/>
          </a:xfrm>
        </p:spPr>
        <p:txBody>
          <a:bodyPr anchor="t">
            <a:normAutofit/>
          </a:bodyPr>
          <a:lstStyle/>
          <a:p>
            <a:pPr algn="l"/>
            <a:r>
              <a:rPr lang="en-US" sz="4800" dirty="0"/>
              <a:t>Floating Numbers </a:t>
            </a:r>
            <a:endParaRPr lang="he-IL" sz="4800" dirty="0"/>
          </a:p>
        </p:txBody>
      </p:sp>
      <mc:AlternateContent xmlns:mc="http://schemas.openxmlformats.org/markup-compatibility/2006">
        <mc:Choice xmlns:a14="http://schemas.microsoft.com/office/drawing/2010/main" Requires="a14">
          <p:sp>
            <p:nvSpPr>
              <p:cNvPr id="3" name="כותרת משנה 2">
                <a:extLst>
                  <a:ext uri="{FF2B5EF4-FFF2-40B4-BE49-F238E27FC236}">
                    <a16:creationId xmlns:a16="http://schemas.microsoft.com/office/drawing/2014/main" id="{F653D31C-E11F-48D8-8A42-F05858419D45}"/>
                  </a:ext>
                </a:extLst>
              </p:cNvPr>
              <p:cNvSpPr>
                <a:spLocks noGrp="1"/>
              </p:cNvSpPr>
              <p:nvPr>
                <p:ph type="subTitle" idx="1"/>
              </p:nvPr>
            </p:nvSpPr>
            <p:spPr>
              <a:xfrm>
                <a:off x="4763389" y="775325"/>
                <a:ext cx="6175718" cy="2499503"/>
              </a:xfrm>
            </p:spPr>
            <p:txBody>
              <a:bodyPr anchor="t">
                <a:normAutofit/>
              </a:bodyPr>
              <a:lstStyle/>
              <a:p>
                <a:pPr algn="l" rtl="0">
                  <a:spcBef>
                    <a:spcPts val="0"/>
                  </a:spcBef>
                  <a:spcAft>
                    <a:spcPts val="0"/>
                  </a:spcAft>
                </a:pPr>
                <a:br>
                  <a:rPr lang="en-US" sz="1200" b="0" dirty="0">
                    <a:effectLst/>
                  </a:rPr>
                </a:br>
                <a:r>
                  <a:rPr lang="en-US" sz="1200" b="0" i="0" u="none" strike="noStrike" dirty="0">
                    <a:effectLst/>
                    <a:latin typeface="Arial" panose="020B0604020202020204" pitchFamily="34" charset="0"/>
                  </a:rPr>
                  <a:t>In our days the most common representation of numbers in the computer world is the floating-point format. In this format each number has 3 parts:1-bit for the sign which is the MSB of the number, n bits for the exponent, and (N-n-1) bits for the mantissa. The number n is defined by the precision of the format, for example “single-precision” is using 32 bits for each number and has 8 bits for the exponent. In order to get the true value of the exponent we need to subtract a bias number for the value we get. So if we stick with our example of 32 bits the bias we need to subtract is 127, because the range of the exponent is [-126,127]. We have two special exponent values, one where all bits are zeros which is for zero, and the other is where all bits are ones which is for infinity. We also need to take into account that we have an implicit 1 that we add to the mantissa in order to be more accurate.</a:t>
                </a:r>
                <a:endParaRPr lang="en-US" sz="1200" b="0" dirty="0">
                  <a:effectLst/>
                </a:endParaRPr>
              </a:p>
              <a:p>
                <a:pPr algn="l"/>
                <a:r>
                  <a:rPr lang="en-US" sz="1200" b="0" i="0" u="none" strike="noStrike" dirty="0">
                    <a:effectLst/>
                    <a:latin typeface="Arial" panose="020B0604020202020204" pitchFamily="34" charset="0"/>
                  </a:rPr>
                  <a:t>The general form of floating-point number is: </a:t>
                </a:r>
                <a14:m>
                  <m:oMath xmlns:m="http://schemas.openxmlformats.org/officeDocument/2006/math">
                    <m:r>
                      <a:rPr lang="en-US" sz="1200" b="0" i="1" u="none" strike="noStrike">
                        <a:effectLst/>
                        <a:latin typeface="Cambria Math" panose="02040503050406030204" pitchFamily="18" charset="0"/>
                      </a:rPr>
                      <m:t>𝑥</m:t>
                    </m:r>
                    <m:r>
                      <a:rPr lang="en-US" sz="1200" b="0" i="1" u="none" strike="noStrike">
                        <a:effectLst/>
                        <a:latin typeface="Cambria Math" panose="02040503050406030204" pitchFamily="18" charset="0"/>
                      </a:rPr>
                      <m:t>=</m:t>
                    </m:r>
                    <m:sSup>
                      <m:sSupPr>
                        <m:ctrlPr>
                          <a:rPr lang="en-US" sz="1200" b="0" i="1" u="none" strike="noStrike">
                            <a:effectLst/>
                            <a:latin typeface="Cambria Math" panose="02040503050406030204" pitchFamily="18" charset="0"/>
                          </a:rPr>
                        </m:ctrlPr>
                      </m:sSupPr>
                      <m:e>
                        <m:r>
                          <a:rPr lang="en-US" sz="1200" b="0" i="1" u="none" strike="noStrike">
                            <a:effectLst/>
                            <a:latin typeface="Cambria Math" panose="02040503050406030204" pitchFamily="18" charset="0"/>
                          </a:rPr>
                          <m:t>(−</m:t>
                        </m:r>
                        <m:r>
                          <a:rPr lang="en-US" sz="1200" b="0" i="1" u="none" strike="noStrike">
                            <a:effectLst/>
                            <a:latin typeface="Cambria Math" panose="02040503050406030204" pitchFamily="18" charset="0"/>
                          </a:rPr>
                          <m:t>1</m:t>
                        </m:r>
                        <m:r>
                          <a:rPr lang="en-US" sz="1200" b="0" i="1" u="none" strike="noStrike">
                            <a:effectLst/>
                            <a:latin typeface="Cambria Math" panose="02040503050406030204" pitchFamily="18" charset="0"/>
                          </a:rPr>
                          <m:t>)</m:t>
                        </m:r>
                      </m:e>
                      <m:sup>
                        <m:r>
                          <a:rPr lang="en-US" sz="1200" b="0" i="1" u="none" strike="noStrike">
                            <a:effectLst/>
                            <a:latin typeface="Cambria Math" panose="02040503050406030204" pitchFamily="18" charset="0"/>
                          </a:rPr>
                          <m:t>𝑠𝑖𝑔𝑛</m:t>
                        </m:r>
                      </m:sup>
                    </m:sSup>
                    <m:r>
                      <a:rPr lang="en-US" sz="1200" b="0" i="1" u="none" strike="noStrike">
                        <a:effectLst/>
                        <a:latin typeface="Cambria Math" panose="02040503050406030204" pitchFamily="18" charset="0"/>
                        <a:ea typeface="Cambria Math" panose="02040503050406030204" pitchFamily="18" charset="0"/>
                      </a:rPr>
                      <m:t>∙</m:t>
                    </m:r>
                    <m:sSup>
                      <m:sSupPr>
                        <m:ctrlPr>
                          <a:rPr lang="en-US" sz="1200" b="0" i="1" u="none" strike="noStrike">
                            <a:effectLst/>
                            <a:latin typeface="Cambria Math" panose="02040503050406030204" pitchFamily="18" charset="0"/>
                            <a:ea typeface="Cambria Math" panose="02040503050406030204" pitchFamily="18" charset="0"/>
                          </a:rPr>
                        </m:ctrlPr>
                      </m:sSupPr>
                      <m:e>
                        <m:r>
                          <a:rPr lang="en-US" sz="1200" b="0" i="1" u="none" strike="noStrike">
                            <a:effectLst/>
                            <a:latin typeface="Cambria Math" panose="02040503050406030204" pitchFamily="18" charset="0"/>
                            <a:ea typeface="Cambria Math" panose="02040503050406030204" pitchFamily="18" charset="0"/>
                          </a:rPr>
                          <m:t>2</m:t>
                        </m:r>
                      </m:e>
                      <m:sup>
                        <m:r>
                          <a:rPr lang="en-US" sz="1200" b="0" i="1" u="none" strike="noStrike">
                            <a:effectLst/>
                            <a:latin typeface="Cambria Math" panose="02040503050406030204" pitchFamily="18" charset="0"/>
                            <a:ea typeface="Cambria Math" panose="02040503050406030204" pitchFamily="18" charset="0"/>
                          </a:rPr>
                          <m:t>𝑒𝑥𝑝</m:t>
                        </m:r>
                        <m:r>
                          <a:rPr lang="en-US" sz="1200" b="0" i="1" u="none" strike="noStrike">
                            <a:effectLst/>
                            <a:latin typeface="Cambria Math" panose="02040503050406030204" pitchFamily="18" charset="0"/>
                            <a:ea typeface="Cambria Math" panose="02040503050406030204" pitchFamily="18" charset="0"/>
                          </a:rPr>
                          <m:t>−</m:t>
                        </m:r>
                        <m:r>
                          <a:rPr lang="en-US" sz="1200" b="0" i="1" u="none" strike="noStrike">
                            <a:effectLst/>
                            <a:latin typeface="Cambria Math" panose="02040503050406030204" pitchFamily="18" charset="0"/>
                            <a:ea typeface="Cambria Math" panose="02040503050406030204" pitchFamily="18" charset="0"/>
                          </a:rPr>
                          <m:t>𝑏𝑖𝑎𝑠</m:t>
                        </m:r>
                      </m:sup>
                    </m:sSup>
                    <m:r>
                      <a:rPr lang="en-US" sz="1200" b="0" i="1" u="none" strike="noStrike">
                        <a:effectLst/>
                        <a:latin typeface="Cambria Math" panose="02040503050406030204" pitchFamily="18" charset="0"/>
                        <a:ea typeface="Cambria Math" panose="02040503050406030204" pitchFamily="18" charset="0"/>
                      </a:rPr>
                      <m:t>∙</m:t>
                    </m:r>
                    <m:d>
                      <m:dPr>
                        <m:ctrlPr>
                          <a:rPr lang="en-US" sz="1200" b="0" i="1" u="none" strike="noStrike">
                            <a:effectLst/>
                            <a:latin typeface="Cambria Math" panose="02040503050406030204" pitchFamily="18" charset="0"/>
                            <a:ea typeface="Cambria Math" panose="02040503050406030204" pitchFamily="18" charset="0"/>
                          </a:rPr>
                        </m:ctrlPr>
                      </m:dPr>
                      <m:e>
                        <m:r>
                          <a:rPr lang="en-US" sz="1200" b="0" i="1" u="none" strike="noStrike">
                            <a:effectLst/>
                            <a:latin typeface="Cambria Math" panose="02040503050406030204" pitchFamily="18" charset="0"/>
                            <a:ea typeface="Cambria Math" panose="02040503050406030204" pitchFamily="18" charset="0"/>
                          </a:rPr>
                          <m:t>1</m:t>
                        </m:r>
                        <m:r>
                          <a:rPr lang="en-US" sz="1200" b="0" i="1" u="none" strike="noStrike">
                            <a:effectLst/>
                            <a:latin typeface="Cambria Math" panose="02040503050406030204" pitchFamily="18" charset="0"/>
                            <a:ea typeface="Cambria Math" panose="02040503050406030204" pitchFamily="18" charset="0"/>
                          </a:rPr>
                          <m:t>.</m:t>
                        </m:r>
                        <m:r>
                          <a:rPr lang="en-US" sz="1200" b="0" i="1" u="none" strike="noStrike">
                            <a:effectLst/>
                            <a:latin typeface="Cambria Math" panose="02040503050406030204" pitchFamily="18" charset="0"/>
                            <a:ea typeface="Cambria Math" panose="02040503050406030204" pitchFamily="18" charset="0"/>
                          </a:rPr>
                          <m:t>𝑚𝑎𝑛𝑡𝑖𝑠𝑠𝑎</m:t>
                        </m:r>
                      </m:e>
                    </m:d>
                  </m:oMath>
                </a14:m>
                <a:endParaRPr lang="he-IL" sz="1200" b="0" i="0" u="none" strike="noStrike" dirty="0">
                  <a:effectLst/>
                  <a:latin typeface="Arial" panose="020B0604020202020204" pitchFamily="34" charset="0"/>
                  <a:ea typeface="Cambria Math" panose="02040503050406030204" pitchFamily="18" charset="0"/>
                </a:endParaRPr>
              </a:p>
              <a:p>
                <a:pPr algn="l"/>
                <a:endParaRPr lang="he-IL" sz="800" dirty="0"/>
              </a:p>
            </p:txBody>
          </p:sp>
        </mc:Choice>
        <mc:Fallback>
          <p:sp>
            <p:nvSpPr>
              <p:cNvPr id="3" name="כותרת משנה 2">
                <a:extLst>
                  <a:ext uri="{FF2B5EF4-FFF2-40B4-BE49-F238E27FC236}">
                    <a16:creationId xmlns:a16="http://schemas.microsoft.com/office/drawing/2014/main" id="{F653D31C-E11F-48D8-8A42-F05858419D45}"/>
                  </a:ext>
                </a:extLst>
              </p:cNvPr>
              <p:cNvSpPr>
                <a:spLocks noGrp="1" noRot="1" noChangeAspect="1" noMove="1" noResize="1" noEditPoints="1" noAdjustHandles="1" noChangeArrowheads="1" noChangeShapeType="1" noTextEdit="1"/>
              </p:cNvSpPr>
              <p:nvPr>
                <p:ph type="subTitle" idx="1"/>
              </p:nvPr>
            </p:nvSpPr>
            <p:spPr>
              <a:xfrm>
                <a:off x="4763389" y="775325"/>
                <a:ext cx="6175718" cy="2499503"/>
              </a:xfrm>
              <a:blipFill>
                <a:blip r:embed="rId2"/>
                <a:stretch>
                  <a:fillRect r="-494"/>
                </a:stretch>
              </a:blipFill>
            </p:spPr>
            <p:txBody>
              <a:bodyPr/>
              <a:lstStyle/>
              <a:p>
                <a:r>
                  <a:rPr lang="he-IL">
                    <a:noFill/>
                  </a:rPr>
                  <a:t> </a:t>
                </a:r>
              </a:p>
            </p:txBody>
          </p:sp>
        </mc:Fallback>
      </mc:AlternateContent>
      <p:pic>
        <p:nvPicPr>
          <p:cNvPr id="7" name="תמונה 6">
            <a:extLst>
              <a:ext uri="{FF2B5EF4-FFF2-40B4-BE49-F238E27FC236}">
                <a16:creationId xmlns:a16="http://schemas.microsoft.com/office/drawing/2014/main" id="{96C0B2F3-1F85-4A84-892C-249089B13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797" y="3740110"/>
            <a:ext cx="9887667" cy="1458429"/>
          </a:xfrm>
          <a:prstGeom prst="rect">
            <a:avLst/>
          </a:prstGeom>
        </p:spPr>
      </p:pic>
      <p:sp>
        <p:nvSpPr>
          <p:cNvPr id="109" name="Rectangle 71">
            <a:extLst>
              <a:ext uri="{FF2B5EF4-FFF2-40B4-BE49-F238E27FC236}">
                <a16:creationId xmlns:a16="http://schemas.microsoft.com/office/drawing/2014/main" id="{04B69146-C1C0-4B58-86FC-34F3390E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4465" y="2820681"/>
            <a:ext cx="826009" cy="329728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10" name="Straight Connector 73">
            <a:extLst>
              <a:ext uri="{FF2B5EF4-FFF2-40B4-BE49-F238E27FC236}">
                <a16:creationId xmlns:a16="http://schemas.microsoft.com/office/drawing/2014/main" id="{5D28AB17-F6FA-4C53-B3E3-D0A39D4A33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75">
            <a:extLst>
              <a:ext uri="{FF2B5EF4-FFF2-40B4-BE49-F238E27FC236}">
                <a16:creationId xmlns:a16="http://schemas.microsoft.com/office/drawing/2014/main" id="{3EFADC67-92A1-44FB-8691-D8CD71A21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997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960E2AD-CBA8-4A36-904C-442BB6B184FA}"/>
              </a:ext>
            </a:extLst>
          </p:cNvPr>
          <p:cNvSpPr>
            <a:spLocks noGrp="1"/>
          </p:cNvSpPr>
          <p:nvPr>
            <p:ph type="title"/>
          </p:nvPr>
        </p:nvSpPr>
        <p:spPr>
          <a:xfrm>
            <a:off x="594360" y="640263"/>
            <a:ext cx="5239512" cy="1344975"/>
          </a:xfrm>
        </p:spPr>
        <p:txBody>
          <a:bodyPr>
            <a:normAutofit/>
          </a:bodyPr>
          <a:lstStyle/>
          <a:p>
            <a:pPr algn="ctr"/>
            <a:r>
              <a:rPr lang="en-US" sz="4000"/>
              <a:t>Floating Numbers Multiplier</a:t>
            </a:r>
            <a:endParaRPr lang="he-IL" sz="400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2D2B5E1B-3A39-43AE-AD2B-8B4DCA0F008F}"/>
                  </a:ext>
                </a:extLst>
              </p:cNvPr>
              <p:cNvSpPr>
                <a:spLocks noGrp="1"/>
              </p:cNvSpPr>
              <p:nvPr>
                <p:ph idx="1"/>
              </p:nvPr>
            </p:nvSpPr>
            <p:spPr>
              <a:xfrm>
                <a:off x="593610" y="2121763"/>
                <a:ext cx="5235490" cy="3773010"/>
              </a:xfrm>
            </p:spPr>
            <p:txBody>
              <a:bodyPr>
                <a:normAutofit/>
              </a:bodyPr>
              <a:lstStyle/>
              <a:p>
                <a:pPr marL="0" indent="0" algn="l" rtl="0">
                  <a:spcBef>
                    <a:spcPts val="0"/>
                  </a:spcBef>
                  <a:spcAft>
                    <a:spcPts val="0"/>
                  </a:spcAft>
                  <a:buNone/>
                </a:pPr>
                <a:r>
                  <a:rPr lang="en-US" sz="1700" b="0" i="0" u="none" strike="noStrike" dirty="0">
                    <a:effectLst/>
                    <a:latin typeface="Arial" panose="020B0604020202020204" pitchFamily="34" charset="0"/>
                  </a:rPr>
                  <a:t>So how do we combine the two topics we were discussing until now? Meaning, how do we multiply floating-point numbers?</a:t>
                </a:r>
                <a:endParaRPr lang="en-US" sz="1700" b="0" dirty="0">
                  <a:effectLst/>
                </a:endParaRPr>
              </a:p>
              <a:p>
                <a:pPr marL="0" indent="0" algn="l">
                  <a:buNone/>
                </a:pPr>
                <a:r>
                  <a:rPr lang="en-US" sz="1700" b="0" i="0" u="none" strike="noStrike" dirty="0">
                    <a:effectLst/>
                    <a:latin typeface="Arial" panose="020B0604020202020204" pitchFamily="34" charset="0"/>
                  </a:rPr>
                  <a:t>First, the mantissas are multiplied together with an unsigned integer multiplier, like the one from fig 2. Then, the exponents are added, and the excess value (</a:t>
                </a:r>
                <a:r>
                  <a:rPr lang="en-US" sz="1700" b="0" i="0" u="none" strike="noStrike" dirty="0" err="1">
                    <a:effectLst/>
                    <a:latin typeface="Arial" panose="020B0604020202020204" pitchFamily="34" charset="0"/>
                  </a:rPr>
                  <a:t>exponent_offset</a:t>
                </a:r>
                <a:r>
                  <a:rPr lang="en-US" sz="1700" b="0" i="0" u="none" strike="noStrike" dirty="0">
                    <a:effectLst/>
                    <a:latin typeface="Arial" panose="020B0604020202020204" pitchFamily="34" charset="0"/>
                  </a:rPr>
                  <a:t>)</a:t>
                </a:r>
                <a14:m>
                  <m:oMath xmlns:m="http://schemas.openxmlformats.org/officeDocument/2006/math">
                    <m:r>
                      <a:rPr lang="en-US" sz="1700" b="0" i="1" u="none" strike="noStrike">
                        <a:effectLst/>
                        <a:latin typeface="Cambria Math" panose="02040503050406030204" pitchFamily="18" charset="0"/>
                        <a:ea typeface="Cambria Math" panose="02040503050406030204" pitchFamily="18" charset="0"/>
                      </a:rPr>
                      <m:t>∙</m:t>
                    </m:r>
                    <m:sSup>
                      <m:sSupPr>
                        <m:ctrlPr>
                          <a:rPr lang="en-US" sz="1700" b="0" i="1" u="none" strike="noStrike">
                            <a:effectLst/>
                            <a:latin typeface="Cambria Math" panose="02040503050406030204" pitchFamily="18" charset="0"/>
                            <a:ea typeface="Cambria Math" panose="02040503050406030204" pitchFamily="18" charset="0"/>
                          </a:rPr>
                        </m:ctrlPr>
                      </m:sSupPr>
                      <m:e>
                        <m:r>
                          <a:rPr lang="en-US" sz="1700" b="0" i="1" u="none" strike="noStrike">
                            <a:effectLst/>
                            <a:latin typeface="Cambria Math" panose="02040503050406030204" pitchFamily="18" charset="0"/>
                            <a:ea typeface="Cambria Math" panose="02040503050406030204" pitchFamily="18" charset="0"/>
                          </a:rPr>
                          <m:t>2</m:t>
                        </m:r>
                      </m:e>
                      <m:sup>
                        <m:r>
                          <a:rPr lang="en-US" sz="1700" b="0" i="1" u="none" strike="noStrike">
                            <a:effectLst/>
                            <a:latin typeface="Cambria Math" panose="02040503050406030204" pitchFamily="18" charset="0"/>
                            <a:ea typeface="Cambria Math" panose="02040503050406030204" pitchFamily="18" charset="0"/>
                          </a:rPr>
                          <m:t>𝑘</m:t>
                        </m:r>
                        <m:r>
                          <a:rPr lang="en-US" sz="1700" b="0" i="1" u="none" strike="noStrike">
                            <a:effectLst/>
                            <a:latin typeface="Cambria Math" panose="02040503050406030204" pitchFamily="18" charset="0"/>
                            <a:ea typeface="Cambria Math" panose="02040503050406030204" pitchFamily="18" charset="0"/>
                          </a:rPr>
                          <m:t>−</m:t>
                        </m:r>
                        <m:r>
                          <a:rPr lang="en-US" sz="1700" b="0" i="1" u="none" strike="noStrike">
                            <a:effectLst/>
                            <a:latin typeface="Cambria Math" panose="02040503050406030204" pitchFamily="18" charset="0"/>
                            <a:ea typeface="Cambria Math" panose="02040503050406030204" pitchFamily="18" charset="0"/>
                          </a:rPr>
                          <m:t>1</m:t>
                        </m:r>
                      </m:sup>
                    </m:sSup>
                  </m:oMath>
                </a14:m>
                <a:r>
                  <a:rPr lang="en-US" sz="1700" b="0" i="0" u="none" strike="noStrike" dirty="0">
                    <a:effectLst/>
                    <a:latin typeface="Arial" panose="020B0604020202020204" pitchFamily="34" charset="0"/>
                  </a:rPr>
                  <a:t>  where k is the number operands,  is subtracted from the result. The sign of the output is the XOR of the signs of the inputs (sign A and sign B). After multiplication has taken place, the normalizer normalizes the result, if necessary, by adjusting the mantissa and exponent of the result to ensure that the MSB of the mantissa is 1.</a:t>
                </a:r>
                <a:endParaRPr lang="he-IL" sz="1700" dirty="0"/>
              </a:p>
            </p:txBody>
          </p:sp>
        </mc:Choice>
        <mc:Fallback>
          <p:sp>
            <p:nvSpPr>
              <p:cNvPr id="3" name="מציין מיקום תוכן 2">
                <a:extLst>
                  <a:ext uri="{FF2B5EF4-FFF2-40B4-BE49-F238E27FC236}">
                    <a16:creationId xmlns:a16="http://schemas.microsoft.com/office/drawing/2014/main" id="{2D2B5E1B-3A39-43AE-AD2B-8B4DCA0F008F}"/>
                  </a:ext>
                </a:extLst>
              </p:cNvPr>
              <p:cNvSpPr>
                <a:spLocks noGrp="1" noRot="1" noChangeAspect="1" noMove="1" noResize="1" noEditPoints="1" noAdjustHandles="1" noChangeArrowheads="1" noChangeShapeType="1" noTextEdit="1"/>
              </p:cNvSpPr>
              <p:nvPr>
                <p:ph idx="1"/>
              </p:nvPr>
            </p:nvSpPr>
            <p:spPr>
              <a:xfrm>
                <a:off x="593610" y="2121763"/>
                <a:ext cx="5235490" cy="3773010"/>
              </a:xfrm>
              <a:blipFill>
                <a:blip r:embed="rId2"/>
                <a:stretch>
                  <a:fillRect l="-698" t="-1131" r="-2095"/>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1310F3F7-E6A9-4DDC-91C0-74017F683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0632" y="1902973"/>
            <a:ext cx="5126736" cy="2896605"/>
          </a:xfrm>
          <a:prstGeom prst="rect">
            <a:avLst/>
          </a:prstGeom>
        </p:spPr>
      </p:pic>
    </p:spTree>
    <p:extLst>
      <p:ext uri="{BB962C8B-B14F-4D97-AF65-F5344CB8AC3E}">
        <p14:creationId xmlns:p14="http://schemas.microsoft.com/office/powerpoint/2010/main" val="1925456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7072C7DA-0D16-473C-B416-D84445D8A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D2DF14A4-E0F3-436B-807B-7F2330D701D2}"/>
              </a:ext>
            </a:extLst>
          </p:cNvPr>
          <p:cNvSpPr>
            <a:spLocks noGrp="1"/>
          </p:cNvSpPr>
          <p:nvPr>
            <p:ph type="title"/>
          </p:nvPr>
        </p:nvSpPr>
        <p:spPr>
          <a:xfrm>
            <a:off x="422898" y="293572"/>
            <a:ext cx="10227452" cy="1347536"/>
          </a:xfrm>
        </p:spPr>
        <p:txBody>
          <a:bodyPr anchor="b">
            <a:normAutofit/>
          </a:bodyPr>
          <a:lstStyle/>
          <a:p>
            <a:pPr algn="ctr"/>
            <a:r>
              <a:rPr lang="en-US" sz="4800" dirty="0"/>
              <a:t>Posit Format</a:t>
            </a:r>
            <a:endParaRPr lang="he-IL" sz="4800" dirty="0"/>
          </a:p>
        </p:txBody>
      </p:sp>
      <p:sp>
        <p:nvSpPr>
          <p:cNvPr id="3" name="מציין מיקום תוכן 2">
            <a:extLst>
              <a:ext uri="{FF2B5EF4-FFF2-40B4-BE49-F238E27FC236}">
                <a16:creationId xmlns:a16="http://schemas.microsoft.com/office/drawing/2014/main" id="{AB01DAC4-E2E8-4625-862F-79D4ED27592B}"/>
              </a:ext>
            </a:extLst>
          </p:cNvPr>
          <p:cNvSpPr>
            <a:spLocks noGrp="1"/>
          </p:cNvSpPr>
          <p:nvPr>
            <p:ph idx="1"/>
          </p:nvPr>
        </p:nvSpPr>
        <p:spPr>
          <a:xfrm>
            <a:off x="1551545" y="2100312"/>
            <a:ext cx="10227447" cy="1917376"/>
          </a:xfrm>
        </p:spPr>
        <p:txBody>
          <a:bodyPr anchor="t">
            <a:normAutofit/>
          </a:bodyPr>
          <a:lstStyle/>
          <a:p>
            <a:pPr marL="0" indent="0" algn="l">
              <a:buNone/>
            </a:pPr>
            <a:r>
              <a:rPr lang="en-US" sz="1600" b="0" i="0" u="none" strike="noStrike" dirty="0">
                <a:effectLst/>
                <a:latin typeface="Times New Roman" panose="02020603050405020304" pitchFamily="18" charset="0"/>
              </a:rPr>
              <a:t>A generic posit format consists of a mandatory </a:t>
            </a:r>
            <a:r>
              <a:rPr lang="en-US" sz="1600" b="0" i="0" u="none" strike="noStrike" dirty="0">
                <a:solidFill>
                  <a:srgbClr val="FF0000"/>
                </a:solidFill>
                <a:effectLst/>
                <a:latin typeface="Times New Roman" panose="02020603050405020304" pitchFamily="18" charset="0"/>
              </a:rPr>
              <a:t>sign</a:t>
            </a:r>
            <a:r>
              <a:rPr lang="en-US" sz="1600" b="0" i="0" u="none" strike="noStrike" dirty="0">
                <a:effectLst/>
                <a:latin typeface="Times New Roman" panose="02020603050405020304" pitchFamily="18" charset="0"/>
              </a:rPr>
              <a:t>, one or multiple </a:t>
            </a:r>
            <a:r>
              <a:rPr lang="en-US" sz="1600" b="0" i="0" u="none" strike="noStrike" dirty="0">
                <a:solidFill>
                  <a:schemeClr val="accent4">
                    <a:lumMod val="75000"/>
                  </a:schemeClr>
                </a:solidFill>
                <a:effectLst/>
                <a:latin typeface="Times New Roman" panose="02020603050405020304" pitchFamily="18" charset="0"/>
              </a:rPr>
              <a:t>regime bits</a:t>
            </a:r>
            <a:r>
              <a:rPr lang="en-US" sz="1600" b="0" i="0" u="none" strike="noStrike" dirty="0">
                <a:effectLst/>
                <a:latin typeface="Times New Roman" panose="02020603050405020304" pitchFamily="18" charset="0"/>
              </a:rPr>
              <a:t>, multiple optional </a:t>
            </a:r>
            <a:r>
              <a:rPr lang="en-US" sz="1600" b="0" i="0" u="none" strike="noStrike" dirty="0">
                <a:solidFill>
                  <a:schemeClr val="accent1">
                    <a:lumMod val="60000"/>
                    <a:lumOff val="40000"/>
                  </a:schemeClr>
                </a:solidFill>
                <a:effectLst/>
                <a:latin typeface="Times New Roman" panose="02020603050405020304" pitchFamily="18" charset="0"/>
              </a:rPr>
              <a:t>exponent bits</a:t>
            </a:r>
            <a:r>
              <a:rPr lang="en-US" sz="1600" b="0" i="0" u="none" strike="noStrike" dirty="0">
                <a:effectLst/>
                <a:latin typeface="Times New Roman" panose="02020603050405020304" pitchFamily="18" charset="0"/>
              </a:rPr>
              <a:t>, and multiple optional fraction bits . The sign bit is </a:t>
            </a:r>
            <a:r>
              <a:rPr lang="en-US" sz="1600" b="1" i="0" u="none" strike="noStrike" dirty="0">
                <a:effectLst/>
                <a:latin typeface="Times New Roman" panose="02020603050405020304" pitchFamily="18" charset="0"/>
              </a:rPr>
              <a:t>0 </a:t>
            </a:r>
            <a:r>
              <a:rPr lang="en-US" sz="1600" b="0" i="0" u="none" strike="noStrike" dirty="0">
                <a:effectLst/>
                <a:latin typeface="Times New Roman" panose="02020603050405020304" pitchFamily="18" charset="0"/>
              </a:rPr>
              <a:t>for positive numbers and </a:t>
            </a:r>
            <a:r>
              <a:rPr lang="en-US" sz="1600" b="1" i="0" u="none" strike="noStrike" dirty="0">
                <a:effectLst/>
                <a:latin typeface="Times New Roman" panose="02020603050405020304" pitchFamily="18" charset="0"/>
              </a:rPr>
              <a:t>1 </a:t>
            </a:r>
            <a:r>
              <a:rPr lang="en-US" sz="1600" b="0" i="0" u="none" strike="noStrike" dirty="0">
                <a:effectLst/>
                <a:latin typeface="Times New Roman" panose="02020603050405020304" pitchFamily="18" charset="0"/>
              </a:rPr>
              <a:t>for negative ones. The number of regime bits is dynamic following a special encoding. After the sign bit, the regime includes a run of 0 or 1, which is terminated by an opposite bit (r̄) or at the end of the number format. Similarly, the number of bits for the exponent and fraction is dynamic. A posit number includes the exponent and fraction </a:t>
            </a:r>
            <a:r>
              <a:rPr lang="en-US" sz="1600" b="1" i="0" u="none" strike="noStrike" dirty="0">
                <a:effectLst/>
                <a:latin typeface="Times New Roman" panose="02020603050405020304" pitchFamily="18" charset="0"/>
              </a:rPr>
              <a:t>only if necessary</a:t>
            </a:r>
            <a:r>
              <a:rPr lang="en-US" sz="1600" b="0" i="0" u="none" strike="noStrike" dirty="0">
                <a:effectLst/>
                <a:latin typeface="Times New Roman" panose="02020603050405020304" pitchFamily="18" charset="0"/>
              </a:rPr>
              <a:t>.</a:t>
            </a:r>
          </a:p>
          <a:p>
            <a:pPr marL="0" indent="0">
              <a:buNone/>
            </a:pPr>
            <a:endParaRPr lang="he-IL" sz="1400" dirty="0"/>
          </a:p>
        </p:txBody>
      </p:sp>
      <p:pic>
        <p:nvPicPr>
          <p:cNvPr id="6" name="תמונה 5" descr="תמונה שמכילה טקסט, אנטנה&#10;&#10;התיאור נוצר באופן אוטומטי">
            <a:extLst>
              <a:ext uri="{FF2B5EF4-FFF2-40B4-BE49-F238E27FC236}">
                <a16:creationId xmlns:a16="http://schemas.microsoft.com/office/drawing/2014/main" id="{CFA87571-E745-4C90-833E-B7CCB88A93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324" y="4091030"/>
            <a:ext cx="9887662" cy="2026970"/>
          </a:xfrm>
          <a:prstGeom prst="rect">
            <a:avLst/>
          </a:prstGeom>
        </p:spPr>
      </p:pic>
      <p:sp>
        <p:nvSpPr>
          <p:cNvPr id="17" name="Rectangle 16">
            <a:extLst>
              <a:ext uri="{FF2B5EF4-FFF2-40B4-BE49-F238E27FC236}">
                <a16:creationId xmlns:a16="http://schemas.microsoft.com/office/drawing/2014/main" id="{79712DE8-94E0-4F45-81D9-37AF7A32F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5985" y="2916439"/>
            <a:ext cx="826014" cy="320154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9" name="Straight Connector 18">
            <a:extLst>
              <a:ext uri="{FF2B5EF4-FFF2-40B4-BE49-F238E27FC236}">
                <a16:creationId xmlns:a16="http://schemas.microsoft.com/office/drawing/2014/main" id="{BA0504EE-683F-4FE2-A169-83C71FAA3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A61CFF-0E76-478B-B02B-73692D891E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063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7072C7DA-0D16-473C-B416-D84445D8A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D2DF14A4-E0F3-436B-807B-7F2330D701D2}"/>
              </a:ext>
            </a:extLst>
          </p:cNvPr>
          <p:cNvSpPr>
            <a:spLocks noGrp="1"/>
          </p:cNvSpPr>
          <p:nvPr>
            <p:ph type="title"/>
          </p:nvPr>
        </p:nvSpPr>
        <p:spPr>
          <a:xfrm>
            <a:off x="422898" y="293572"/>
            <a:ext cx="10227452" cy="1347536"/>
          </a:xfrm>
        </p:spPr>
        <p:txBody>
          <a:bodyPr anchor="b">
            <a:normAutofit/>
          </a:bodyPr>
          <a:lstStyle/>
          <a:p>
            <a:pPr algn="ctr"/>
            <a:r>
              <a:rPr lang="en-US" sz="4800" dirty="0"/>
              <a:t>Posit Format</a:t>
            </a:r>
            <a:endParaRPr lang="he-IL" sz="4800"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AB01DAC4-E2E8-4625-862F-79D4ED27592B}"/>
                  </a:ext>
                </a:extLst>
              </p:cNvPr>
              <p:cNvSpPr>
                <a:spLocks noGrp="1"/>
              </p:cNvSpPr>
              <p:nvPr>
                <p:ph idx="1"/>
              </p:nvPr>
            </p:nvSpPr>
            <p:spPr>
              <a:xfrm>
                <a:off x="1551546" y="2100311"/>
                <a:ext cx="9812916" cy="3292906"/>
              </a:xfrm>
            </p:spPr>
            <p:txBody>
              <a:bodyPr anchor="t">
                <a:normAutofit/>
              </a:bodyPr>
              <a:lstStyle/>
              <a:p>
                <a:pPr marL="0" indent="0" algn="l">
                  <a:buNone/>
                </a:pPr>
                <a:r>
                  <a:rPr lang="en-US" sz="2000" b="0" i="0" u="none" strike="noStrike" dirty="0">
                    <a:effectLst/>
                    <a:latin typeface="Times New Roman" panose="02020603050405020304" pitchFamily="18" charset="0"/>
                  </a:rPr>
                  <a:t>To understand how the regime bits represent numbers, consider the binary numbers in the table below</a:t>
                </a:r>
              </a:p>
              <a:p>
                <a:pPr marL="0" indent="0" algn="l">
                  <a:buNone/>
                </a:pPr>
                <a:endParaRPr lang="en-US" sz="1600" dirty="0">
                  <a:latin typeface="Times New Roman" panose="02020603050405020304" pitchFamily="18" charset="0"/>
                </a:endParaRPr>
              </a:p>
              <a:p>
                <a:pPr marL="0" indent="0" algn="l">
                  <a:buNone/>
                </a:pPr>
                <a:endParaRPr lang="en-US" sz="1600" b="0" i="0" u="none" strike="noStrike" dirty="0">
                  <a:effectLst/>
                  <a:latin typeface="Times New Roman" panose="02020603050405020304" pitchFamily="18" charset="0"/>
                </a:endParaRPr>
              </a:p>
              <a:p>
                <a:pPr marL="0" indent="0" algn="l">
                  <a:buNone/>
                </a:pPr>
                <a:endParaRPr lang="en-US" sz="1600" dirty="0">
                  <a:latin typeface="Times New Roman" panose="02020603050405020304" pitchFamily="18" charset="0"/>
                </a:endParaRPr>
              </a:p>
              <a:p>
                <a:pPr marL="0" indent="0">
                  <a:buNone/>
                </a:pPr>
                <a:endParaRPr lang="en-US" sz="1600" dirty="0"/>
              </a:p>
              <a:p>
                <a:pPr marL="0" indent="0" algn="l">
                  <a:buNone/>
                </a:pPr>
                <a:r>
                  <a:rPr lang="en-US" sz="2000" b="0" i="0" u="none" strike="noStrike" dirty="0">
                    <a:effectLst/>
                    <a:latin typeface="Times New Roman" panose="02020603050405020304" pitchFamily="18" charset="0"/>
                  </a:rPr>
                  <a:t>Let </a:t>
                </a:r>
                <a:r>
                  <a:rPr lang="en-US" sz="2000" b="0" i="1" u="none" strike="noStrike" dirty="0">
                    <a:effectLst/>
                    <a:latin typeface="Times New Roman" panose="02020603050405020304" pitchFamily="18" charset="0"/>
                  </a:rPr>
                  <a:t>m</a:t>
                </a:r>
                <a:r>
                  <a:rPr lang="en-US" sz="2000" b="0" i="0" u="none" strike="noStrike" dirty="0">
                    <a:effectLst/>
                    <a:latin typeface="Times New Roman" panose="02020603050405020304" pitchFamily="18" charset="0"/>
                  </a:rPr>
                  <a:t> be the number of identical bits in the regime bits (</a:t>
                </a:r>
                <a:r>
                  <a:rPr lang="en-US" sz="2000" b="0" i="0" u="none" strike="noStrike" dirty="0">
                    <a:solidFill>
                      <a:schemeClr val="accent4">
                        <a:lumMod val="75000"/>
                      </a:schemeClr>
                    </a:solidFill>
                    <a:effectLst/>
                    <a:latin typeface="Times New Roman" panose="02020603050405020304" pitchFamily="18" charset="0"/>
                  </a:rPr>
                  <a:t>amber color</a:t>
                </a:r>
                <a:r>
                  <a:rPr lang="en-US" sz="2000" b="0" i="0" u="none" strike="noStrike" dirty="0">
                    <a:effectLst/>
                    <a:latin typeface="Times New Roman" panose="02020603050405020304" pitchFamily="18" charset="0"/>
                  </a:rPr>
                  <a:t>). If the first bit is zero, the number of zeros (m) represents a negative value (-m). Otherwise, the number of ones minus one (m-1) represents a positive value (m-1). The regime bits realize a scale factor of </a:t>
                </a:r>
                <a:r>
                  <a:rPr lang="en-US" sz="2000" b="0" i="0" u="none" strike="noStrike" dirty="0" err="1">
                    <a:effectLst/>
                    <a:latin typeface="Times New Roman" panose="02020603050405020304" pitchFamily="18" charset="0"/>
                  </a:rPr>
                  <a:t>useed</a:t>
                </a:r>
                <a:r>
                  <a:rPr lang="en-US" sz="2000" b="0" i="0" u="none" strike="noStrike" dirty="0">
                    <a:effectLst/>
                    <a:latin typeface="Times New Roman" panose="02020603050405020304" pitchFamily="18" charset="0"/>
                  </a:rPr>
                  <a:t> k, where </a:t>
                </a:r>
                <a14:m>
                  <m:oMath xmlns:m="http://schemas.openxmlformats.org/officeDocument/2006/math">
                    <m:r>
                      <a:rPr lang="en-US" sz="2000" b="0" i="1" u="none" strike="noStrike">
                        <a:effectLst/>
                        <a:latin typeface="Cambria Math" panose="02040503050406030204" pitchFamily="18" charset="0"/>
                      </a:rPr>
                      <m:t>𝑢𝑠𝑒𝑒𝑑</m:t>
                    </m:r>
                    <m:r>
                      <a:rPr lang="en-US" sz="2000" b="0" i="1" u="none" strike="noStrike">
                        <a:effectLst/>
                        <a:latin typeface="Cambria Math" panose="02040503050406030204" pitchFamily="18" charset="0"/>
                      </a:rPr>
                      <m:t>= </m:t>
                    </m:r>
                    <m:sSup>
                      <m:sSupPr>
                        <m:ctrlPr>
                          <a:rPr lang="en-US" sz="2000" b="0" i="1" u="none" strike="noStrike">
                            <a:effectLst/>
                            <a:latin typeface="Cambria Math" panose="02040503050406030204" pitchFamily="18" charset="0"/>
                          </a:rPr>
                        </m:ctrlPr>
                      </m:sSupPr>
                      <m:e>
                        <m:r>
                          <a:rPr lang="en-US" sz="2000" b="0" i="1" u="none" strike="noStrike">
                            <a:effectLst/>
                            <a:latin typeface="Cambria Math" panose="02040503050406030204" pitchFamily="18" charset="0"/>
                          </a:rPr>
                          <m:t>2</m:t>
                        </m:r>
                      </m:e>
                      <m:sup>
                        <m:sSup>
                          <m:sSupPr>
                            <m:ctrlPr>
                              <a:rPr lang="en-US" sz="2000" b="0" i="1" u="none" strike="noStrike">
                                <a:effectLst/>
                                <a:latin typeface="Cambria Math" panose="02040503050406030204" pitchFamily="18" charset="0"/>
                              </a:rPr>
                            </m:ctrlPr>
                          </m:sSupPr>
                          <m:e>
                            <m:r>
                              <a:rPr lang="en-US" sz="2000" b="0" i="1" u="none" strike="noStrike">
                                <a:effectLst/>
                                <a:latin typeface="Cambria Math" panose="02040503050406030204" pitchFamily="18" charset="0"/>
                              </a:rPr>
                              <m:t>2</m:t>
                            </m:r>
                          </m:e>
                          <m:sup>
                            <m:r>
                              <a:rPr lang="en-US" sz="2000" b="0" i="1" u="none" strike="noStrike">
                                <a:effectLst/>
                                <a:latin typeface="Cambria Math" panose="02040503050406030204" pitchFamily="18" charset="0"/>
                              </a:rPr>
                              <m:t>𝑒𝑠</m:t>
                            </m:r>
                          </m:sup>
                        </m:sSup>
                      </m:sup>
                    </m:sSup>
                    <m:r>
                      <a:rPr lang="en-US" sz="2000" b="0" i="1" u="none" strike="noStrike">
                        <a:effectLst/>
                        <a:latin typeface="Cambria Math" panose="02040503050406030204" pitchFamily="18" charset="0"/>
                      </a:rPr>
                      <m:t>.</m:t>
                    </m:r>
                  </m:oMath>
                </a14:m>
                <a:endParaRPr lang="en-US" sz="2000" b="0" i="0" u="none" strike="noStrike" dirty="0">
                  <a:effectLst/>
                  <a:latin typeface="Times New Roman" panose="02020603050405020304" pitchFamily="18" charset="0"/>
                </a:endParaRPr>
              </a:p>
              <a:p>
                <a:pPr marL="0" indent="0" algn="l">
                  <a:buNone/>
                </a:pPr>
                <a:endParaRPr lang="en-US" sz="1600" b="0" i="0" u="none" strike="noStrike" dirty="0">
                  <a:effectLst/>
                  <a:latin typeface="Times New Roman" panose="02020603050405020304" pitchFamily="18" charset="0"/>
                </a:endParaRPr>
              </a:p>
              <a:p>
                <a:pPr marL="0" indent="0" algn="l">
                  <a:buNone/>
                </a:pPr>
                <a:endParaRPr lang="he-IL" sz="1400" dirty="0"/>
              </a:p>
            </p:txBody>
          </p:sp>
        </mc:Choice>
        <mc:Fallback>
          <p:sp>
            <p:nvSpPr>
              <p:cNvPr id="3" name="מציין מיקום תוכן 2">
                <a:extLst>
                  <a:ext uri="{FF2B5EF4-FFF2-40B4-BE49-F238E27FC236}">
                    <a16:creationId xmlns:a16="http://schemas.microsoft.com/office/drawing/2014/main" id="{AB01DAC4-E2E8-4625-862F-79D4ED27592B}"/>
                  </a:ext>
                </a:extLst>
              </p:cNvPr>
              <p:cNvSpPr>
                <a:spLocks noGrp="1" noRot="1" noChangeAspect="1" noMove="1" noResize="1" noEditPoints="1" noAdjustHandles="1" noChangeArrowheads="1" noChangeShapeType="1" noTextEdit="1"/>
              </p:cNvSpPr>
              <p:nvPr>
                <p:ph idx="1"/>
              </p:nvPr>
            </p:nvSpPr>
            <p:spPr>
              <a:xfrm>
                <a:off x="1551546" y="2100311"/>
                <a:ext cx="9812916" cy="3292906"/>
              </a:xfrm>
              <a:blipFill>
                <a:blip r:embed="rId2"/>
                <a:stretch>
                  <a:fillRect l="-622" t="-2037" b="-2963"/>
                </a:stretch>
              </a:blipFill>
            </p:spPr>
            <p:txBody>
              <a:bodyPr/>
              <a:lstStyle/>
              <a:p>
                <a:r>
                  <a:rPr lang="he-IL">
                    <a:noFill/>
                  </a:rPr>
                  <a:t> </a:t>
                </a:r>
              </a:p>
            </p:txBody>
          </p:sp>
        </mc:Fallback>
      </mc:AlternateContent>
      <p:sp>
        <p:nvSpPr>
          <p:cNvPr id="17" name="Rectangle 16">
            <a:extLst>
              <a:ext uri="{FF2B5EF4-FFF2-40B4-BE49-F238E27FC236}">
                <a16:creationId xmlns:a16="http://schemas.microsoft.com/office/drawing/2014/main" id="{79712DE8-94E0-4F45-81D9-37AF7A32F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5985" y="2916439"/>
            <a:ext cx="826014" cy="320154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9" name="Straight Connector 18">
            <a:extLst>
              <a:ext uri="{FF2B5EF4-FFF2-40B4-BE49-F238E27FC236}">
                <a16:creationId xmlns:a16="http://schemas.microsoft.com/office/drawing/2014/main" id="{BA0504EE-683F-4FE2-A169-83C71FAA3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A61CFF-0E76-478B-B02B-73692D891E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12" name="תמונה 11">
            <a:extLst>
              <a:ext uri="{FF2B5EF4-FFF2-40B4-BE49-F238E27FC236}">
                <a16:creationId xmlns:a16="http://schemas.microsoft.com/office/drawing/2014/main" id="{F7585B32-BF20-4AC4-A943-9A48A4B0E3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967" y="2890237"/>
            <a:ext cx="8086363" cy="856527"/>
          </a:xfrm>
          <a:prstGeom prst="rect">
            <a:avLst/>
          </a:prstGeom>
        </p:spPr>
      </p:pic>
    </p:spTree>
    <p:extLst>
      <p:ext uri="{BB962C8B-B14F-4D97-AF65-F5344CB8AC3E}">
        <p14:creationId xmlns:p14="http://schemas.microsoft.com/office/powerpoint/2010/main" val="4131096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7072C7DA-0D16-473C-B416-D84445D8A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D2DF14A4-E0F3-436B-807B-7F2330D701D2}"/>
              </a:ext>
            </a:extLst>
          </p:cNvPr>
          <p:cNvSpPr>
            <a:spLocks noGrp="1"/>
          </p:cNvSpPr>
          <p:nvPr>
            <p:ph type="title"/>
          </p:nvPr>
        </p:nvSpPr>
        <p:spPr>
          <a:xfrm>
            <a:off x="422898" y="293572"/>
            <a:ext cx="10227452" cy="1347536"/>
          </a:xfrm>
        </p:spPr>
        <p:txBody>
          <a:bodyPr anchor="b">
            <a:normAutofit/>
          </a:bodyPr>
          <a:lstStyle/>
          <a:p>
            <a:pPr algn="ctr"/>
            <a:r>
              <a:rPr lang="en-US" sz="4800" dirty="0"/>
              <a:t>Posit Format</a:t>
            </a:r>
            <a:endParaRPr lang="he-IL" sz="4800"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AB01DAC4-E2E8-4625-862F-79D4ED27592B}"/>
                  </a:ext>
                </a:extLst>
              </p:cNvPr>
              <p:cNvSpPr>
                <a:spLocks noGrp="1"/>
              </p:cNvSpPr>
              <p:nvPr>
                <p:ph idx="1"/>
              </p:nvPr>
            </p:nvSpPr>
            <p:spPr>
              <a:xfrm>
                <a:off x="1551546" y="2100311"/>
                <a:ext cx="9812916" cy="3292906"/>
              </a:xfrm>
            </p:spPr>
            <p:txBody>
              <a:bodyPr anchor="t">
                <a:normAutofit/>
              </a:bodyPr>
              <a:lstStyle/>
              <a:p>
                <a:pPr marL="0" indent="0" algn="l">
                  <a:buNone/>
                </a:pPr>
                <a:r>
                  <a:rPr lang="en-US" sz="1800" b="0" i="0" u="none" strike="noStrike" dirty="0">
                    <a:solidFill>
                      <a:srgbClr val="424242"/>
                    </a:solidFill>
                    <a:effectLst/>
                    <a:latin typeface="Times New Roman" panose="02020603050405020304" pitchFamily="18" charset="0"/>
                  </a:rPr>
                  <a:t>Exponent </a:t>
                </a:r>
                <a:r>
                  <a:rPr lang="en-US" sz="1800" b="0" i="1" u="none" strike="noStrike" dirty="0">
                    <a:solidFill>
                      <a:srgbClr val="424242"/>
                    </a:solidFill>
                    <a:effectLst/>
                    <a:latin typeface="Times New Roman" panose="02020603050405020304" pitchFamily="18" charset="0"/>
                  </a:rPr>
                  <a:t>e</a:t>
                </a:r>
                <a:r>
                  <a:rPr lang="en-US" sz="1800" b="0" i="0" u="none" strike="noStrike" dirty="0">
                    <a:solidFill>
                      <a:srgbClr val="424242"/>
                    </a:solidFill>
                    <a:effectLst/>
                    <a:latin typeface="Times New Roman" panose="02020603050405020304" pitchFamily="18" charset="0"/>
                  </a:rPr>
                  <a:t> (</a:t>
                </a:r>
                <a:r>
                  <a:rPr lang="en-US" sz="1800" b="0" i="0" u="none" strike="noStrike" dirty="0">
                    <a:solidFill>
                      <a:srgbClr val="3366FF"/>
                    </a:solidFill>
                    <a:effectLst/>
                    <a:latin typeface="Times New Roman" panose="02020603050405020304" pitchFamily="18" charset="0"/>
                  </a:rPr>
                  <a:t>blue bits</a:t>
                </a:r>
                <a:r>
                  <a:rPr lang="en-US" sz="1800" b="0" i="0" u="none" strike="noStrike" dirty="0">
                    <a:solidFill>
                      <a:srgbClr val="424242"/>
                    </a:solidFill>
                    <a:effectLst/>
                    <a:latin typeface="Times New Roman" panose="02020603050405020304" pitchFamily="18" charset="0"/>
                  </a:rPr>
                  <a:t>) is regarded as an unsigned integer to realize another scale </a:t>
                </a:r>
                <a14:m>
                  <m:oMath xmlns:m="http://schemas.openxmlformats.org/officeDocument/2006/math">
                    <m:sSup>
                      <m:sSupPr>
                        <m:ctrlPr>
                          <a:rPr lang="en-US" sz="1800" b="0" i="1" u="none" strike="noStrike" smtClean="0">
                            <a:solidFill>
                              <a:srgbClr val="424242"/>
                            </a:solidFill>
                            <a:effectLst/>
                            <a:latin typeface="Cambria Math" panose="02040503050406030204" pitchFamily="18" charset="0"/>
                          </a:rPr>
                        </m:ctrlPr>
                      </m:sSupPr>
                      <m:e>
                        <m:r>
                          <a:rPr lang="en-US" sz="1800" b="0" i="1" u="none" strike="noStrike" smtClean="0">
                            <a:solidFill>
                              <a:srgbClr val="424242"/>
                            </a:solidFill>
                            <a:effectLst/>
                            <a:latin typeface="Cambria Math" panose="02040503050406030204" pitchFamily="18" charset="0"/>
                          </a:rPr>
                          <m:t>2</m:t>
                        </m:r>
                      </m:e>
                      <m:sup>
                        <m:r>
                          <a:rPr lang="en-US" sz="1800" b="0" i="1" u="none" strike="noStrike" smtClean="0">
                            <a:solidFill>
                              <a:srgbClr val="424242"/>
                            </a:solidFill>
                            <a:effectLst/>
                            <a:latin typeface="Cambria Math" panose="02040503050406030204" pitchFamily="18" charset="0"/>
                          </a:rPr>
                          <m:t>𝑒</m:t>
                        </m:r>
                      </m:sup>
                    </m:sSup>
                  </m:oMath>
                </a14:m>
                <a:r>
                  <a:rPr lang="en-US" sz="1800" b="0" i="0" u="none" strike="noStrike" dirty="0">
                    <a:solidFill>
                      <a:srgbClr val="424242"/>
                    </a:solidFill>
                    <a:effectLst/>
                    <a:latin typeface="Times New Roman" panose="02020603050405020304" pitchFamily="18" charset="0"/>
                  </a:rPr>
                  <a:t>. Unlike IEEE 754, posit does not use bias for the exponent. Each exponent may be up to a predefined number of bits (</a:t>
                </a:r>
                <a:r>
                  <a:rPr lang="en-US" sz="1800" b="0" i="1" u="none" strike="noStrike" dirty="0">
                    <a:solidFill>
                      <a:srgbClr val="424242"/>
                    </a:solidFill>
                    <a:effectLst/>
                    <a:latin typeface="Times New Roman" panose="02020603050405020304" pitchFamily="18" charset="0"/>
                  </a:rPr>
                  <a:t>es</a:t>
                </a:r>
                <a:r>
                  <a:rPr lang="en-US" sz="1800" b="0" i="0" u="none" strike="noStrike" dirty="0">
                    <a:solidFill>
                      <a:srgbClr val="424242"/>
                    </a:solidFill>
                    <a:effectLst/>
                    <a:latin typeface="Times New Roman" panose="02020603050405020304" pitchFamily="18" charset="0"/>
                  </a:rPr>
                  <a:t>). The remaining bits after the regime and the exponent are used for the fraction (f). Similar to IEEE 754, the fraction includes a hidden bit, which is always </a:t>
                </a:r>
                <a:r>
                  <a:rPr lang="en-US" sz="1800" b="1" i="0" u="none" strike="noStrike" dirty="0">
                    <a:solidFill>
                      <a:srgbClr val="424242"/>
                    </a:solidFill>
                    <a:effectLst/>
                    <a:latin typeface="Times New Roman" panose="02020603050405020304" pitchFamily="18" charset="0"/>
                  </a:rPr>
                  <a:t>1</a:t>
                </a:r>
                <a:r>
                  <a:rPr lang="en-US" sz="1800" b="0" i="0" u="none" strike="noStrike" dirty="0">
                    <a:solidFill>
                      <a:srgbClr val="424242"/>
                    </a:solidFill>
                    <a:effectLst/>
                    <a:latin typeface="Times New Roman" panose="02020603050405020304" pitchFamily="18" charset="0"/>
                  </a:rPr>
                  <a:t> as posit does not have any denormal number. Overall, an n-bit posit number (p) can represent the following numbers.</a:t>
                </a:r>
                <a:endParaRPr lang="he-IL" sz="1800" b="0" i="0" u="none" strike="noStrike" dirty="0">
                  <a:solidFill>
                    <a:srgbClr val="424242"/>
                  </a:solidFill>
                  <a:effectLst/>
                  <a:latin typeface="Times New Roman" panose="02020603050405020304" pitchFamily="18" charset="0"/>
                </a:endParaRPr>
              </a:p>
              <a:p>
                <a:pPr marL="0" indent="0" algn="l">
                  <a:buNone/>
                </a:pPr>
                <a:endParaRPr lang="en-US" sz="1600" b="0" i="0" u="none" strike="noStrike" dirty="0">
                  <a:effectLst/>
                  <a:latin typeface="Times New Roman" panose="02020603050405020304" pitchFamily="18" charset="0"/>
                </a:endParaRPr>
              </a:p>
              <a:p>
                <a:pPr marL="0" indent="0" algn="l">
                  <a:buNone/>
                </a:pPr>
                <a:endParaRPr lang="he-IL" sz="1400" dirty="0"/>
              </a:p>
            </p:txBody>
          </p:sp>
        </mc:Choice>
        <mc:Fallback>
          <p:sp>
            <p:nvSpPr>
              <p:cNvPr id="3" name="מציין מיקום תוכן 2">
                <a:extLst>
                  <a:ext uri="{FF2B5EF4-FFF2-40B4-BE49-F238E27FC236}">
                    <a16:creationId xmlns:a16="http://schemas.microsoft.com/office/drawing/2014/main" id="{AB01DAC4-E2E8-4625-862F-79D4ED27592B}"/>
                  </a:ext>
                </a:extLst>
              </p:cNvPr>
              <p:cNvSpPr>
                <a:spLocks noGrp="1" noRot="1" noChangeAspect="1" noMove="1" noResize="1" noEditPoints="1" noAdjustHandles="1" noChangeArrowheads="1" noChangeShapeType="1" noTextEdit="1"/>
              </p:cNvSpPr>
              <p:nvPr>
                <p:ph idx="1"/>
              </p:nvPr>
            </p:nvSpPr>
            <p:spPr>
              <a:xfrm>
                <a:off x="1551546" y="2100311"/>
                <a:ext cx="9812916" cy="3292906"/>
              </a:xfrm>
              <a:blipFill>
                <a:blip r:embed="rId2"/>
                <a:stretch>
                  <a:fillRect l="-497" t="-1852"/>
                </a:stretch>
              </a:blipFill>
            </p:spPr>
            <p:txBody>
              <a:bodyPr/>
              <a:lstStyle/>
              <a:p>
                <a:r>
                  <a:rPr lang="he-IL">
                    <a:noFill/>
                  </a:rPr>
                  <a:t> </a:t>
                </a:r>
              </a:p>
            </p:txBody>
          </p:sp>
        </mc:Fallback>
      </mc:AlternateContent>
      <p:sp>
        <p:nvSpPr>
          <p:cNvPr id="17" name="Rectangle 16">
            <a:extLst>
              <a:ext uri="{FF2B5EF4-FFF2-40B4-BE49-F238E27FC236}">
                <a16:creationId xmlns:a16="http://schemas.microsoft.com/office/drawing/2014/main" id="{79712DE8-94E0-4F45-81D9-37AF7A32F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5985" y="2916439"/>
            <a:ext cx="826014" cy="320154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9" name="Straight Connector 18">
            <a:extLst>
              <a:ext uri="{FF2B5EF4-FFF2-40B4-BE49-F238E27FC236}">
                <a16:creationId xmlns:a16="http://schemas.microsoft.com/office/drawing/2014/main" id="{BA0504EE-683F-4FE2-A169-83C71FAA3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A61CFF-0E76-478B-B02B-73692D891E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5" name="תמונה 4" descr="תמונה שמכילה טקסט&#10;&#10;התיאור נוצר באופן אוטומטי">
            <a:extLst>
              <a:ext uri="{FF2B5EF4-FFF2-40B4-BE49-F238E27FC236}">
                <a16:creationId xmlns:a16="http://schemas.microsoft.com/office/drawing/2014/main" id="{7D93868B-EC9D-4826-B52E-319E6FA25F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0064" y="3570123"/>
            <a:ext cx="8731870" cy="2344985"/>
          </a:xfrm>
          <a:prstGeom prst="rect">
            <a:avLst/>
          </a:prstGeom>
        </p:spPr>
      </p:pic>
    </p:spTree>
    <p:extLst>
      <p:ext uri="{BB962C8B-B14F-4D97-AF65-F5344CB8AC3E}">
        <p14:creationId xmlns:p14="http://schemas.microsoft.com/office/powerpoint/2010/main" val="665941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5A49435-E075-4822-9D18-0D1331C9F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3" y="1"/>
            <a:ext cx="1219988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E3EA07B5-1F04-4BFC-8BAF-931084313241}"/>
              </a:ext>
            </a:extLst>
          </p:cNvPr>
          <p:cNvSpPr>
            <a:spLocks noGrp="1"/>
          </p:cNvSpPr>
          <p:nvPr>
            <p:ph type="title"/>
          </p:nvPr>
        </p:nvSpPr>
        <p:spPr>
          <a:xfrm>
            <a:off x="1166648" y="721805"/>
            <a:ext cx="2818549" cy="2147520"/>
          </a:xfrm>
        </p:spPr>
        <p:txBody>
          <a:bodyPr>
            <a:normAutofit/>
          </a:bodyPr>
          <a:lstStyle/>
          <a:p>
            <a:pPr algn="ctr"/>
            <a:r>
              <a:rPr lang="en-US" sz="4000" dirty="0"/>
              <a:t>The Posit Multiplier</a:t>
            </a:r>
            <a:endParaRPr lang="he-IL" sz="4000" dirty="0"/>
          </a:p>
        </p:txBody>
      </p:sp>
      <p:sp>
        <p:nvSpPr>
          <p:cNvPr id="31" name="Rectangle 3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23AE24FC-E697-4150-A4E9-7038F7232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34" name="Rectangle 64">
              <a:extLst>
                <a:ext uri="{FF2B5EF4-FFF2-40B4-BE49-F238E27FC236}">
                  <a16:creationId xmlns:a16="http://schemas.microsoft.com/office/drawing/2014/main" id="{B6E6A6DC-8190-4538-9EAF-6D2DA32F2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6A0F9E64-E4D5-4F5D-8DC8-4D718FB4E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8B14D11E-46EC-4472-B641-2B229466B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CBCC03E8-EFA8-4481-85F5-6D67FD43BF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0AEDB5B1-8ED2-479D-B390-166313445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32736CD4-ACBB-4E31-A595-77721EE5F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840EDB8A-0A05-4A4D-9131-B0C9913AD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97852E7D-B6DA-4315-9AB0-F38BDF42C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042626BE-3A9A-4473-9CDB-891652CF9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26990F26-ADA3-4903-BD10-FB3F028C45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14323D42-A322-4207-857F-82B98209C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F9D23351-DEBD-4512-90A7-4603F9CA6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53C35052-0CBF-4794-B3FE-7CF81F06A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DE00348F-61C1-4BAF-A2DE-51D1FA9DC7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4">
              <a:extLst>
                <a:ext uri="{FF2B5EF4-FFF2-40B4-BE49-F238E27FC236}">
                  <a16:creationId xmlns:a16="http://schemas.microsoft.com/office/drawing/2014/main" id="{740C38A9-2B2E-4547-9000-43FE77D147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8170394A-2958-4790-9EFB-6DA2EC1311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A0D08350-9D6D-4252-8A04-D0422792B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854E4015-5352-4DFB-A8D1-2F380D3992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835C5FE1-6BD5-4F30-AF61-12736BBAD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DDBBD31D-9CD8-4380-A5C6-A03D916CD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54">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FE9FC020-B848-4CB9-81BA-8BD366A5535A}"/>
              </a:ext>
            </a:extLst>
          </p:cNvPr>
          <p:cNvSpPr>
            <a:spLocks noGrp="1"/>
          </p:cNvSpPr>
          <p:nvPr>
            <p:ph idx="1"/>
          </p:nvPr>
        </p:nvSpPr>
        <p:spPr>
          <a:xfrm>
            <a:off x="1166649" y="3233984"/>
            <a:ext cx="3033211" cy="3550864"/>
          </a:xfrm>
        </p:spPr>
        <p:txBody>
          <a:bodyPr anchor="ctr">
            <a:normAutofit lnSpcReduction="10000"/>
          </a:bodyPr>
          <a:lstStyle/>
          <a:p>
            <a:pPr marL="0" indent="0" algn="l" rtl="0">
              <a:spcBef>
                <a:spcPts val="0"/>
              </a:spcBef>
              <a:spcAft>
                <a:spcPts val="0"/>
              </a:spcAft>
              <a:buNone/>
            </a:pPr>
            <a:r>
              <a:rPr lang="en-US" sz="1400" b="0" i="0" u="none" strike="noStrike" dirty="0">
                <a:effectLst/>
                <a:latin typeface="Arial" panose="020B0604020202020204" pitchFamily="34" charset="0"/>
              </a:rPr>
              <a:t>The Posit Multiplier algorithm goes like this:</a:t>
            </a:r>
            <a:endParaRPr lang="en-US" sz="1400" b="0" dirty="0">
              <a:effectLst/>
            </a:endParaRPr>
          </a:p>
          <a:p>
            <a:pPr algn="l" rtl="0" fontAlgn="base">
              <a:spcBef>
                <a:spcPts val="0"/>
              </a:spcBef>
              <a:spcAft>
                <a:spcPts val="0"/>
              </a:spcAft>
              <a:buFont typeface="+mj-lt"/>
              <a:buAutoNum type="arabicPeriod"/>
            </a:pPr>
            <a:r>
              <a:rPr lang="en-US" sz="1400" b="0" i="0" u="none" strike="noStrike" dirty="0">
                <a:effectLst/>
                <a:latin typeface="Arial" panose="020B0604020202020204" pitchFamily="34" charset="0"/>
              </a:rPr>
              <a:t>We divide the number represented in post floating point to 4 parts , the mantissa, exponent, reg ,and 1 bit for sign</a:t>
            </a:r>
          </a:p>
          <a:p>
            <a:pPr algn="l" rtl="0" fontAlgn="base">
              <a:spcBef>
                <a:spcPts val="0"/>
              </a:spcBef>
              <a:spcAft>
                <a:spcPts val="0"/>
              </a:spcAft>
              <a:buFont typeface="+mj-lt"/>
              <a:buAutoNum type="arabicPeriod"/>
            </a:pPr>
            <a:r>
              <a:rPr lang="en-US" sz="1400" b="0" i="0" u="none" strike="noStrike" dirty="0">
                <a:effectLst/>
                <a:latin typeface="Arial" panose="020B0604020202020204" pitchFamily="34" charset="0"/>
              </a:rPr>
              <a:t>We multiply the mantissas a regular multiplication</a:t>
            </a:r>
          </a:p>
          <a:p>
            <a:pPr algn="l" rtl="0" fontAlgn="base">
              <a:spcBef>
                <a:spcPts val="0"/>
              </a:spcBef>
              <a:spcAft>
                <a:spcPts val="0"/>
              </a:spcAft>
              <a:buFont typeface="+mj-lt"/>
              <a:buAutoNum type="arabicPeriod"/>
            </a:pPr>
            <a:r>
              <a:rPr lang="en-US" sz="1400" b="0" i="0" u="none" strike="noStrike" dirty="0">
                <a:effectLst/>
                <a:latin typeface="Arial" panose="020B0604020202020204" pitchFamily="34" charset="0"/>
              </a:rPr>
              <a:t>We take the bit in the place n + m (assuming mantissa sized are n and m), then we insert it as a carry into the exponent Adder</a:t>
            </a:r>
          </a:p>
          <a:p>
            <a:pPr algn="l" rtl="0" fontAlgn="base">
              <a:spcBef>
                <a:spcPts val="0"/>
              </a:spcBef>
              <a:spcAft>
                <a:spcPts val="0"/>
              </a:spcAft>
              <a:buFont typeface="+mj-lt"/>
              <a:buAutoNum type="arabicPeriod"/>
            </a:pPr>
            <a:r>
              <a:rPr lang="en-US" sz="1400" b="0" i="0" u="none" strike="noStrike" dirty="0">
                <a:effectLst/>
                <a:latin typeface="Arial" panose="020B0604020202020204" pitchFamily="34" charset="0"/>
              </a:rPr>
              <a:t>We take the carryout of the exponent Adder, and we insert it to the regs adder</a:t>
            </a:r>
          </a:p>
          <a:p>
            <a:pPr algn="l" rtl="0" fontAlgn="base">
              <a:spcBef>
                <a:spcPts val="0"/>
              </a:spcBef>
              <a:spcAft>
                <a:spcPts val="0"/>
              </a:spcAft>
              <a:buFont typeface="+mj-lt"/>
              <a:buAutoNum type="arabicPeriod"/>
            </a:pPr>
            <a:r>
              <a:rPr lang="en-US" sz="1400" b="0" i="0" u="none" strike="noStrike" dirty="0">
                <a:effectLst/>
                <a:latin typeface="Arial" panose="020B0604020202020204" pitchFamily="34" charset="0"/>
              </a:rPr>
              <a:t>In the end we take all the parts we got, and we insert it to the encoder that takes the parts and forms the posit number</a:t>
            </a:r>
          </a:p>
          <a:p>
            <a:pPr marL="0" indent="0">
              <a:buNone/>
            </a:pPr>
            <a:endParaRPr lang="he-IL" sz="1400" dirty="0"/>
          </a:p>
        </p:txBody>
      </p:sp>
      <p:pic>
        <p:nvPicPr>
          <p:cNvPr id="7" name="תמונה 6">
            <a:extLst>
              <a:ext uri="{FF2B5EF4-FFF2-40B4-BE49-F238E27FC236}">
                <a16:creationId xmlns:a16="http://schemas.microsoft.com/office/drawing/2014/main" id="{69556C49-A945-4EC1-8D90-3663B2039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349" y="132379"/>
            <a:ext cx="7835190" cy="6204626"/>
          </a:xfrm>
          <a:prstGeom prst="rect">
            <a:avLst/>
          </a:prstGeom>
        </p:spPr>
      </p:pic>
    </p:spTree>
    <p:extLst>
      <p:ext uri="{BB962C8B-B14F-4D97-AF65-F5344CB8AC3E}">
        <p14:creationId xmlns:p14="http://schemas.microsoft.com/office/powerpoint/2010/main" val="1545497569"/>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1935</Words>
  <Application>Microsoft Office PowerPoint</Application>
  <PresentationFormat>מסך רחב</PresentationFormat>
  <Paragraphs>50</Paragraphs>
  <Slides>13</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13</vt:i4>
      </vt:variant>
    </vt:vector>
  </HeadingPairs>
  <TitlesOfParts>
    <vt:vector size="20" baseType="lpstr">
      <vt:lpstr>Arial</vt:lpstr>
      <vt:lpstr>Calibri</vt:lpstr>
      <vt:lpstr>Calibri Light</vt:lpstr>
      <vt:lpstr>Cambria Math</vt:lpstr>
      <vt:lpstr>Helvetica Neue Medium</vt:lpstr>
      <vt:lpstr>Times New Roman</vt:lpstr>
      <vt:lpstr>ערכת נושא Office</vt:lpstr>
      <vt:lpstr>Posit Multiplier Using DML Logic</vt:lpstr>
      <vt:lpstr>Binary Multiplication</vt:lpstr>
      <vt:lpstr>The Basic Architecture</vt:lpstr>
      <vt:lpstr>Floating Numbers </vt:lpstr>
      <vt:lpstr>Floating Numbers Multiplier</vt:lpstr>
      <vt:lpstr>Posit Format</vt:lpstr>
      <vt:lpstr>Posit Format</vt:lpstr>
      <vt:lpstr>Posit Format</vt:lpstr>
      <vt:lpstr>The Posit Multiplier</vt:lpstr>
      <vt:lpstr>The Posit Multiplier</vt:lpstr>
      <vt:lpstr>So, what is the difference between the two multipliers?</vt:lpstr>
      <vt:lpstr>Dual Mode Logic</vt:lpstr>
      <vt:lpstr>Our Goal: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Guy Gonen</dc:creator>
  <cp:lastModifiedBy>Guy Gonen</cp:lastModifiedBy>
  <cp:revision>26</cp:revision>
  <dcterms:created xsi:type="dcterms:W3CDTF">2021-04-26T14:47:06Z</dcterms:created>
  <dcterms:modified xsi:type="dcterms:W3CDTF">2021-04-26T21:09:42Z</dcterms:modified>
</cp:coreProperties>
</file>